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26" r:id="rId2"/>
    <p:sldId id="257" r:id="rId3"/>
    <p:sldId id="259" r:id="rId4"/>
    <p:sldId id="261" r:id="rId5"/>
    <p:sldId id="260" r:id="rId6"/>
    <p:sldId id="373" r:id="rId7"/>
    <p:sldId id="268" r:id="rId8"/>
    <p:sldId id="430" r:id="rId9"/>
    <p:sldId id="306" r:id="rId10"/>
    <p:sldId id="341" r:id="rId11"/>
    <p:sldId id="269" r:id="rId12"/>
    <p:sldId id="270" r:id="rId13"/>
    <p:sldId id="335" r:id="rId14"/>
    <p:sldId id="324" r:id="rId15"/>
    <p:sldId id="329" r:id="rId16"/>
    <p:sldId id="325" r:id="rId17"/>
    <p:sldId id="326" r:id="rId18"/>
    <p:sldId id="327" r:id="rId19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1.1 Internet Description" id="{13C2DF0A-5E2E-42FF-BA60-D3938E53F6AD}">
          <p14:sldIdLst>
            <p14:sldId id="426"/>
            <p14:sldId id="257"/>
            <p14:sldId id="259"/>
            <p14:sldId id="261"/>
            <p14:sldId id="260"/>
          </p14:sldIdLst>
        </p14:section>
        <p14:section name="Network Edge" id="{A7873BC1-8115-4857-9A93-D83EED644DAB}">
          <p14:sldIdLst>
            <p14:sldId id="373"/>
          </p14:sldIdLst>
        </p14:section>
        <p14:section name="1.3 Network Core" id="{14339453-0C2F-4427-B711-1888EEA11DE8}">
          <p14:sldIdLst>
            <p14:sldId id="268"/>
            <p14:sldId id="430"/>
            <p14:sldId id="306"/>
            <p14:sldId id="341"/>
            <p14:sldId id="269"/>
            <p14:sldId id="270"/>
            <p14:sldId id="335"/>
            <p14:sldId id="324"/>
            <p14:sldId id="329"/>
            <p14:sldId id="325"/>
            <p14:sldId id="326"/>
            <p14:sldId id="327"/>
          </p14:sldIdLst>
        </p14:section>
        <p14:section name="Summary" id="{D3EF5349-E79A-4948-BEC6-DB03787F3472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DDDDD"/>
    <a:srgbClr val="FFCCFF"/>
    <a:srgbClr val="9999FF"/>
    <a:srgbClr val="FF3300"/>
    <a:srgbClr val="00CCFF"/>
    <a:srgbClr val="0000FF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19" autoAdjust="0"/>
    <p:restoredTop sz="90810" autoAdjust="0"/>
  </p:normalViewPr>
  <p:slideViewPr>
    <p:cSldViewPr snapToGrid="0">
      <p:cViewPr varScale="1">
        <p:scale>
          <a:sx n="111" d="100"/>
          <a:sy n="111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t" anchorCtr="0" compatLnSpc="1">
            <a:prstTxWarp prst="textNoShape">
              <a:avLst/>
            </a:prstTxWarp>
          </a:bodyPr>
          <a:lstStyle>
            <a:lvl1pPr defTabSz="873125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t" anchorCtr="0" compatLnSpc="1">
            <a:prstTxWarp prst="textNoShape">
              <a:avLst/>
            </a:prstTxWarp>
          </a:bodyPr>
          <a:lstStyle>
            <a:lvl1pPr algn="r" defTabSz="873125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b" anchorCtr="0" compatLnSpc="1">
            <a:prstTxWarp prst="textNoShape">
              <a:avLst/>
            </a:prstTxWarp>
          </a:bodyPr>
          <a:lstStyle>
            <a:lvl1pPr defTabSz="873125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b" anchorCtr="0" compatLnSpc="1">
            <a:prstTxWarp prst="textNoShape">
              <a:avLst/>
            </a:prstTxWarp>
          </a:bodyPr>
          <a:lstStyle>
            <a:lvl1pPr algn="r" defTabSz="873125">
              <a:defRPr sz="1100"/>
            </a:lvl1pPr>
          </a:lstStyle>
          <a:p>
            <a:pPr>
              <a:defRPr/>
            </a:pPr>
            <a:fld id="{E572F866-73F8-46AC-9AE5-CF7A1018B4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0367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285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295996DC-56CB-448E-9E41-CDEC388FEF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902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2C3AF2-4A55-4928-80AA-691D7E075761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84C062-2552-4B02-9BB3-A1F798DBE3E6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… we call this (next slide please)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3B11E9-0498-43D7-A6A0-746DD7A4DCD1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6EC84F-C298-4277-86D5-2A834A537876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5318E7-CFBF-495E-BB60-45C17EE2AEC4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48C7E6-F17C-4FE0-9261-EA77BD7DBC0A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E55E19-A7B9-453C-8188-D76585859A05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8AE325-C900-4AC1-BB1A-F620BA519A5E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E07D1A-AA2D-4650-9F59-874A33BFB2EB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A56530-80E6-4391-97E6-35C4F8481BE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7F6073-707F-4167-BE97-61856130999C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34EAB7-5187-4010-A61E-FBAF03D12BBC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E72F82-DDB5-466B-8CD6-6576D66A9686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What it includes</a:t>
            </a:r>
          </a:p>
          <a:p>
            <a:pPr marL="0" indent="0">
              <a:buNone/>
            </a:pPr>
            <a:r>
              <a:rPr lang="en-US" dirty="0" smtClean="0"/>
              <a:t>2-3</a:t>
            </a:r>
            <a:r>
              <a:rPr lang="en-US" baseline="0" dirty="0" smtClean="0"/>
              <a:t> What resides there.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1E0640-9FBE-4CBF-8ADA-7781498B2A01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974F69-50D9-4DC5-94AA-F47702D054BC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5286C5-379E-4464-B601-F5F7FD1574D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Two simple multiple access control techniques.</a:t>
            </a:r>
          </a:p>
          <a:p>
            <a:endParaRPr lang="en-US" smtClean="0"/>
          </a:p>
          <a:p>
            <a:r>
              <a:rPr lang="en-US" smtClean="0"/>
              <a:t>Each mobile’s share of the bandwidth is divided into portions for the uplink and the downlink. Also, possibly, out of band signaling.</a:t>
            </a:r>
          </a:p>
          <a:p>
            <a:endParaRPr lang="en-US" smtClean="0"/>
          </a:p>
          <a:p>
            <a:r>
              <a:rPr lang="en-US" smtClean="0"/>
              <a:t>As we will see, used in AMPS, GSM, IS-54/136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E5A212-DECF-41F7-996E-5D6D53A3BB74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280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317E245B-253F-41F2-A9CC-532D9A23C7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4C68CBAE-FA88-40D5-B560-B4A47FEF51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28A750E0-D400-48F9-9460-4A900A1B93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B4CC21C0-4223-48A1-9FDF-DAC03F6CD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5D9CCF3C-0B45-4ADE-B25C-AC69FBC73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4B2CF806-C9B5-45EE-B6E7-36475010C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DF5634E7-3DAF-4FCE-B3DD-88F61DF4D7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CBF9630E-3FBE-4AB0-9AD0-F341C32BCA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DAED9A63-E727-4BF7-8053-D64064D5F8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647BDD7D-7966-4810-9FD8-ED6A0F680D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1-</a:t>
            </a:r>
            <a:fld id="{E8B33DE6-88DA-43F3-B610-FEE37E133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 Introduction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400800"/>
            <a:ext cx="625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r>
              <a:rPr lang="en-US"/>
              <a:t>1-</a:t>
            </a:r>
            <a:fld id="{2C83B71C-572A-46F6-B957-5BBB6BFCB0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v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7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5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44.bin"/><Relationship Id="rId9" Type="http://schemas.openxmlformats.org/officeDocument/2006/relationships/oleObject" Target="../embeddings/oleObject4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50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49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5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5.bin"/><Relationship Id="rId18" Type="http://schemas.openxmlformats.org/officeDocument/2006/relationships/oleObject" Target="../embeddings/oleObject9.bin"/><Relationship Id="rId3" Type="http://schemas.openxmlformats.org/officeDocument/2006/relationships/notesSlide" Target="../notesSlides/notesSlide1.xml"/><Relationship Id="rId21" Type="http://schemas.openxmlformats.org/officeDocument/2006/relationships/oleObject" Target="../embeddings/oleObject12.bin"/><Relationship Id="rId7" Type="http://schemas.openxmlformats.org/officeDocument/2006/relationships/image" Target="../media/image1.wmf"/><Relationship Id="rId12" Type="http://schemas.openxmlformats.org/officeDocument/2006/relationships/image" Target="../media/image6.png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6.bin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7.bin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4.bin"/><Relationship Id="rId24" Type="http://schemas.openxmlformats.org/officeDocument/2006/relationships/oleObject" Target="../embeddings/oleObject15.bin"/><Relationship Id="rId5" Type="http://schemas.openxmlformats.org/officeDocument/2006/relationships/image" Target="../media/image5.png"/><Relationship Id="rId15" Type="http://schemas.openxmlformats.org/officeDocument/2006/relationships/oleObject" Target="../embeddings/oleObject6.bin"/><Relationship Id="rId23" Type="http://schemas.openxmlformats.org/officeDocument/2006/relationships/oleObject" Target="../embeddings/oleObject14.bin"/><Relationship Id="rId10" Type="http://schemas.openxmlformats.org/officeDocument/2006/relationships/oleObject" Target="../embeddings/oleObject3.bin"/><Relationship Id="rId19" Type="http://schemas.openxmlformats.org/officeDocument/2006/relationships/oleObject" Target="../embeddings/oleObject10.bin"/><Relationship Id="rId4" Type="http://schemas.openxmlformats.org/officeDocument/2006/relationships/image" Target="../media/image4.wmf"/><Relationship Id="rId9" Type="http://schemas.openxmlformats.org/officeDocument/2006/relationships/image" Target="../media/image2.wmf"/><Relationship Id="rId14" Type="http://schemas.openxmlformats.org/officeDocument/2006/relationships/image" Target="../media/image3.wmf"/><Relationship Id="rId22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oleObject" Target="../embeddings/oleObject21.bin"/><Relationship Id="rId18" Type="http://schemas.openxmlformats.org/officeDocument/2006/relationships/oleObject" Target="../embeddings/oleObject25.bin"/><Relationship Id="rId3" Type="http://schemas.openxmlformats.org/officeDocument/2006/relationships/notesSlide" Target="../notesSlides/notesSlide2.xml"/><Relationship Id="rId21" Type="http://schemas.openxmlformats.org/officeDocument/2006/relationships/oleObject" Target="../embeddings/oleObject28.bin"/><Relationship Id="rId7" Type="http://schemas.openxmlformats.org/officeDocument/2006/relationships/image" Target="../media/image1.wmf"/><Relationship Id="rId12" Type="http://schemas.openxmlformats.org/officeDocument/2006/relationships/image" Target="../media/image6.png"/><Relationship Id="rId17" Type="http://schemas.openxmlformats.org/officeDocument/2006/relationships/oleObject" Target="../embeddings/oleObject24.bin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7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7.bin"/><Relationship Id="rId11" Type="http://schemas.openxmlformats.org/officeDocument/2006/relationships/oleObject" Target="../embeddings/oleObject20.bin"/><Relationship Id="rId5" Type="http://schemas.openxmlformats.org/officeDocument/2006/relationships/image" Target="../media/image5.png"/><Relationship Id="rId15" Type="http://schemas.openxmlformats.org/officeDocument/2006/relationships/oleObject" Target="../embeddings/oleObject22.bin"/><Relationship Id="rId10" Type="http://schemas.openxmlformats.org/officeDocument/2006/relationships/oleObject" Target="../embeddings/oleObject19.bin"/><Relationship Id="rId19" Type="http://schemas.openxmlformats.org/officeDocument/2006/relationships/oleObject" Target="../embeddings/oleObject26.bin"/><Relationship Id="rId4" Type="http://schemas.openxmlformats.org/officeDocument/2006/relationships/image" Target="../media/image4.wmf"/><Relationship Id="rId9" Type="http://schemas.openxmlformats.org/officeDocument/2006/relationships/image" Target="../media/image2.wmf"/><Relationship Id="rId14" Type="http://schemas.openxmlformats.org/officeDocument/2006/relationships/image" Target="../media/image3.wmf"/><Relationship Id="rId22" Type="http://schemas.openxmlformats.org/officeDocument/2006/relationships/oleObject" Target="../embeddings/oleObject2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30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3.wmf"/><Relationship Id="rId18" Type="http://schemas.openxmlformats.org/officeDocument/2006/relationships/oleObject" Target="../embeddings/oleObject40.bin"/><Relationship Id="rId3" Type="http://schemas.openxmlformats.org/officeDocument/2006/relationships/notesSlide" Target="../notesSlides/notesSlide5.xml"/><Relationship Id="rId21" Type="http://schemas.openxmlformats.org/officeDocument/2006/relationships/oleObject" Target="../embeddings/oleObject43.bin"/><Relationship Id="rId7" Type="http://schemas.openxmlformats.org/officeDocument/2006/relationships/image" Target="../media/image1.wmf"/><Relationship Id="rId12" Type="http://schemas.openxmlformats.org/officeDocument/2006/relationships/oleObject" Target="../embeddings/oleObject35.bin"/><Relationship Id="rId17" Type="http://schemas.openxmlformats.org/officeDocument/2006/relationships/oleObject" Target="../embeddings/oleObject39.bin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38.bin"/><Relationship Id="rId20" Type="http://schemas.openxmlformats.org/officeDocument/2006/relationships/oleObject" Target="../embeddings/oleObject42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1.bin"/><Relationship Id="rId11" Type="http://schemas.openxmlformats.org/officeDocument/2006/relationships/oleObject" Target="../embeddings/oleObject34.bin"/><Relationship Id="rId5" Type="http://schemas.openxmlformats.org/officeDocument/2006/relationships/image" Target="../media/image5.png"/><Relationship Id="rId15" Type="http://schemas.openxmlformats.org/officeDocument/2006/relationships/oleObject" Target="../embeddings/oleObject37.bin"/><Relationship Id="rId10" Type="http://schemas.openxmlformats.org/officeDocument/2006/relationships/oleObject" Target="../embeddings/oleObject33.bin"/><Relationship Id="rId19" Type="http://schemas.openxmlformats.org/officeDocument/2006/relationships/oleObject" Target="../embeddings/oleObject41.bin"/><Relationship Id="rId4" Type="http://schemas.openxmlformats.org/officeDocument/2006/relationships/image" Target="../media/image4.wmf"/><Relationship Id="rId9" Type="http://schemas.openxmlformats.org/officeDocument/2006/relationships/image" Target="../media/image2.wmf"/><Relationship Id="rId14" Type="http://schemas.openxmlformats.org/officeDocument/2006/relationships/oleObject" Target="../embeddings/oleObject36.bin"/><Relationship Id="rId2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>
            <a:off x="897622" y="1803633"/>
            <a:ext cx="7432646" cy="203852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dirty="0" smtClean="0"/>
              <a:t>James 1:5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851" y="1986094"/>
            <a:ext cx="7025081" cy="170506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If any of you lacks wisdom, he should ask God, who gives generously to all without finding fault, and it will be given to him.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553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6CE9C856-B0F6-4FDD-A952-007E96DF4597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55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Numerical example</a:t>
            </a:r>
          </a:p>
        </p:txBody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How long does it take to send a file of 640,000 bits from host A to host B over a circuit-switched network?</a:t>
            </a:r>
          </a:p>
          <a:p>
            <a:pPr lvl="1"/>
            <a:r>
              <a:rPr lang="en-US" smtClean="0"/>
              <a:t>All links are 1.536 Mbps</a:t>
            </a:r>
          </a:p>
          <a:p>
            <a:pPr lvl="1"/>
            <a:r>
              <a:rPr lang="en-US" smtClean="0"/>
              <a:t>Each link uses TDM with 24 slots/sec</a:t>
            </a:r>
          </a:p>
          <a:p>
            <a:pPr lvl="1"/>
            <a:r>
              <a:rPr lang="en-US" smtClean="0"/>
              <a:t>500 msec to establish end-to-end circuit</a:t>
            </a:r>
          </a:p>
          <a:p>
            <a:pPr lvl="1"/>
            <a:endParaRPr lang="en-US" smtClean="0"/>
          </a:p>
          <a:p>
            <a:pPr>
              <a:buFont typeface="Wingdings" pitchFamily="2" charset="2"/>
              <a:buNone/>
            </a:pPr>
            <a:r>
              <a:rPr lang="en-US" smtClean="0">
                <a:solidFill>
                  <a:schemeClr val="accent2"/>
                </a:solidFill>
              </a:rPr>
              <a:t>Let’s work it out!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656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427E9ED4-6B29-4692-BF75-026543FEDCDB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65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Network Core: Packet Switching</a:t>
            </a:r>
            <a:endParaRPr lang="en-US" smtClean="0"/>
          </a:p>
        </p:txBody>
      </p:sp>
      <p:sp>
        <p:nvSpPr>
          <p:cNvPr id="6656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4343400" cy="3276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>
                <a:solidFill>
                  <a:srgbClr val="FF0000"/>
                </a:solidFill>
              </a:rPr>
              <a:t>each end-end data stream divided into </a:t>
            </a:r>
            <a:r>
              <a:rPr lang="en-US" sz="2400" i="1" smtClean="0">
                <a:solidFill>
                  <a:srgbClr val="FF0000"/>
                </a:solidFill>
              </a:rPr>
              <a:t>packets</a:t>
            </a:r>
            <a:endParaRPr lang="en-US" sz="2000" smtClean="0"/>
          </a:p>
          <a:p>
            <a:r>
              <a:rPr lang="en-US" sz="2400" smtClean="0"/>
              <a:t>user A, B packets </a:t>
            </a:r>
            <a:r>
              <a:rPr lang="en-US" sz="2400" i="1" smtClean="0"/>
              <a:t>share</a:t>
            </a:r>
            <a:r>
              <a:rPr lang="en-US" sz="2400" smtClean="0"/>
              <a:t> network resources</a:t>
            </a:r>
            <a:r>
              <a:rPr lang="en-US" sz="2000" smtClean="0"/>
              <a:t> </a:t>
            </a:r>
          </a:p>
          <a:p>
            <a:r>
              <a:rPr lang="en-US" sz="2400" smtClean="0"/>
              <a:t>each packet uses full link bandwidth </a:t>
            </a:r>
          </a:p>
          <a:p>
            <a:r>
              <a:rPr lang="en-US" sz="2400" smtClean="0"/>
              <a:t>resources used </a:t>
            </a:r>
            <a:r>
              <a:rPr lang="en-US" sz="2400" i="1" smtClean="0"/>
              <a:t>as needed</a:t>
            </a:r>
            <a:r>
              <a:rPr lang="en-US" sz="2400" smtClean="0"/>
              <a:t> </a:t>
            </a:r>
          </a:p>
          <a:p>
            <a:endParaRPr lang="en-US" sz="2400" smtClean="0"/>
          </a:p>
          <a:p>
            <a:endParaRPr lang="en-US" sz="2000" smtClean="0"/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5029200" y="1371600"/>
            <a:ext cx="3886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resource contention:</a:t>
            </a:r>
            <a:r>
              <a:rPr lang="en-US" sz="2000">
                <a:latin typeface="Comic Sans MS" pitchFamily="66" charset="0"/>
              </a:rPr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>
                <a:latin typeface="Comic Sans MS" pitchFamily="66" charset="0"/>
              </a:rPr>
              <a:t>aggregate resource demand can exceed amount available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>
                <a:latin typeface="Comic Sans MS" pitchFamily="66" charset="0"/>
              </a:rPr>
              <a:t>congestion: packets queue, wait for link use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>
                <a:latin typeface="Comic Sans MS" pitchFamily="66" charset="0"/>
              </a:rPr>
              <a:t>store and forward: packets move one hop at a time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1800">
                <a:latin typeface="Comic Sans MS" pitchFamily="66" charset="0"/>
              </a:rPr>
              <a:t>Node receives complete packet before forwarding</a:t>
            </a:r>
          </a:p>
        </p:txBody>
      </p:sp>
      <p:grpSp>
        <p:nvGrpSpPr>
          <p:cNvPr id="66567" name="Group 10"/>
          <p:cNvGrpSpPr>
            <a:grpSpLocks/>
          </p:cNvGrpSpPr>
          <p:nvPr/>
        </p:nvGrpSpPr>
        <p:grpSpPr bwMode="auto">
          <a:xfrm>
            <a:off x="533400" y="4419600"/>
            <a:ext cx="4038600" cy="2209800"/>
            <a:chOff x="336" y="2496"/>
            <a:chExt cx="2544" cy="1392"/>
          </a:xfrm>
        </p:grpSpPr>
        <p:sp>
          <p:nvSpPr>
            <p:cNvPr id="66568" name="Rectangle 7"/>
            <p:cNvSpPr>
              <a:spLocks noChangeArrowheads="1"/>
            </p:cNvSpPr>
            <p:nvPr/>
          </p:nvSpPr>
          <p:spPr bwMode="auto">
            <a:xfrm>
              <a:off x="336" y="2784"/>
              <a:ext cx="2544" cy="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algn="ctr">
                <a:spcBef>
                  <a:spcPct val="20000"/>
                </a:spcBef>
                <a:buClr>
                  <a:schemeClr val="accent2"/>
                </a:buClr>
                <a:buSzPct val="85000"/>
                <a:buFont typeface="Wingdings" pitchFamily="2" charset="2"/>
                <a:buNone/>
              </a:pPr>
              <a:r>
                <a:rPr lang="en-US" sz="2000">
                  <a:latin typeface="Comic Sans MS" pitchFamily="66" charset="0"/>
                </a:rPr>
                <a:t>Bandwidth division into “pieces”</a:t>
              </a:r>
            </a:p>
            <a:p>
              <a:pPr marL="342900" indent="-342900" algn="ctr">
                <a:spcBef>
                  <a:spcPct val="20000"/>
                </a:spcBef>
                <a:buClr>
                  <a:schemeClr val="accent2"/>
                </a:buClr>
                <a:buSzPct val="85000"/>
                <a:buFont typeface="Wingdings" pitchFamily="2" charset="2"/>
                <a:buNone/>
              </a:pPr>
              <a:r>
                <a:rPr lang="en-US" sz="2000">
                  <a:latin typeface="Comic Sans MS" pitchFamily="66" charset="0"/>
                </a:rPr>
                <a:t>Dedicated allocation</a:t>
              </a:r>
            </a:p>
            <a:p>
              <a:pPr marL="342900" indent="-342900" algn="ctr">
                <a:spcBef>
                  <a:spcPct val="20000"/>
                </a:spcBef>
                <a:buClr>
                  <a:schemeClr val="accent2"/>
                </a:buClr>
                <a:buSzPct val="85000"/>
                <a:buFont typeface="Wingdings" pitchFamily="2" charset="2"/>
                <a:buNone/>
              </a:pPr>
              <a:r>
                <a:rPr lang="en-US" sz="2000">
                  <a:latin typeface="Comic Sans MS" pitchFamily="66" charset="0"/>
                </a:rPr>
                <a:t>Resource reservation</a:t>
              </a:r>
            </a:p>
          </p:txBody>
        </p:sp>
        <p:sp>
          <p:nvSpPr>
            <p:cNvPr id="66569" name="Oval 8"/>
            <p:cNvSpPr>
              <a:spLocks noChangeArrowheads="1"/>
            </p:cNvSpPr>
            <p:nvPr/>
          </p:nvSpPr>
          <p:spPr bwMode="auto">
            <a:xfrm>
              <a:off x="768" y="2496"/>
              <a:ext cx="1488" cy="1392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570" name="Line 9"/>
            <p:cNvSpPr>
              <a:spLocks noChangeShapeType="1"/>
            </p:cNvSpPr>
            <p:nvPr/>
          </p:nvSpPr>
          <p:spPr bwMode="auto">
            <a:xfrm>
              <a:off x="1056" y="2640"/>
              <a:ext cx="960" cy="105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434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B2BA528C-0379-4E38-9A3D-85A04F063AA0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434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447088" cy="1143000"/>
          </a:xfrm>
        </p:spPr>
        <p:txBody>
          <a:bodyPr/>
          <a:lstStyle/>
          <a:p>
            <a:r>
              <a:rPr lang="en-US" sz="3200" smtClean="0"/>
              <a:t>Packet Switching: Statistical Multiplexing</a:t>
            </a:r>
            <a:endParaRPr lang="en-US" sz="3600" smtClean="0"/>
          </a:p>
        </p:txBody>
      </p:sp>
      <p:sp>
        <p:nvSpPr>
          <p:cNvPr id="143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7975" y="5076825"/>
            <a:ext cx="8672513" cy="15240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smtClean="0"/>
              <a:t>Sequence of A &amp; B packets does not have fixed pattern, bandwidth shared on demand </a:t>
            </a:r>
            <a:r>
              <a:rPr lang="en-US" sz="2400" smtClean="0">
                <a:sym typeface="Monotype Sorts" pitchFamily="2" charset="2"/>
              </a:rPr>
              <a:t> </a:t>
            </a:r>
            <a:r>
              <a:rPr lang="en-US" sz="2400" b="1" i="1" smtClean="0">
                <a:solidFill>
                  <a:srgbClr val="FF0000"/>
                </a:solidFill>
                <a:sym typeface="Monotype Sorts" pitchFamily="2" charset="2"/>
              </a:rPr>
              <a:t>statistical multiplexing</a:t>
            </a:r>
            <a:r>
              <a:rPr lang="en-US" sz="2400" smtClean="0">
                <a:sym typeface="Monotype Sorts" pitchFamily="2" charset="2"/>
              </a:rPr>
              <a:t>.</a:t>
            </a:r>
          </a:p>
          <a:p>
            <a:pPr>
              <a:buFont typeface="Wingdings" pitchFamily="2" charset="2"/>
              <a:buNone/>
            </a:pPr>
            <a:r>
              <a:rPr lang="en-US" sz="2400" smtClean="0">
                <a:sym typeface="Monotype Sorts" pitchFamily="2" charset="2"/>
              </a:rPr>
              <a:t>TDM: each host gets same slot in revolving TDM frame.</a:t>
            </a:r>
            <a:endParaRPr lang="en-US" sz="2400" smtClean="0"/>
          </a:p>
          <a:p>
            <a:endParaRPr lang="en-US" sz="2400" smtClean="0"/>
          </a:p>
        </p:txBody>
      </p:sp>
      <p:graphicFrame>
        <p:nvGraphicFramePr>
          <p:cNvPr id="14338" name="Object 226"/>
          <p:cNvGraphicFramePr>
            <a:graphicFrameLocks noChangeAspect="1"/>
          </p:cNvGraphicFramePr>
          <p:nvPr/>
        </p:nvGraphicFramePr>
        <p:xfrm>
          <a:off x="1203325" y="2470150"/>
          <a:ext cx="6461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8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2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3325" y="2470150"/>
                        <a:ext cx="646113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7" name="Line 230"/>
          <p:cNvSpPr>
            <a:spLocks noChangeShapeType="1"/>
          </p:cNvSpPr>
          <p:nvPr/>
        </p:nvSpPr>
        <p:spPr bwMode="auto">
          <a:xfrm>
            <a:off x="3538538" y="2303463"/>
            <a:ext cx="0" cy="228600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8" name="Oval 228"/>
          <p:cNvSpPr>
            <a:spLocks noChangeArrowheads="1"/>
          </p:cNvSpPr>
          <p:nvPr/>
        </p:nvSpPr>
        <p:spPr bwMode="auto">
          <a:xfrm>
            <a:off x="2320925" y="2333625"/>
            <a:ext cx="1198563" cy="369888"/>
          </a:xfrm>
          <a:prstGeom prst="ellipse">
            <a:avLst/>
          </a:prstGeom>
          <a:solidFill>
            <a:srgbClr val="B2B2B2"/>
          </a:solidFill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9" name="Rectangle 231"/>
          <p:cNvSpPr>
            <a:spLocks noChangeArrowheads="1"/>
          </p:cNvSpPr>
          <p:nvPr/>
        </p:nvSpPr>
        <p:spPr bwMode="auto">
          <a:xfrm>
            <a:off x="2320925" y="2265363"/>
            <a:ext cx="1198563" cy="263525"/>
          </a:xfrm>
          <a:prstGeom prst="rect">
            <a:avLst/>
          </a:prstGeom>
          <a:solidFill>
            <a:srgbClr val="B2B2B2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4350" name="Oval 232"/>
          <p:cNvSpPr>
            <a:spLocks noChangeArrowheads="1"/>
          </p:cNvSpPr>
          <p:nvPr/>
        </p:nvSpPr>
        <p:spPr bwMode="auto">
          <a:xfrm>
            <a:off x="2330450" y="2036763"/>
            <a:ext cx="1198563" cy="430212"/>
          </a:xfrm>
          <a:prstGeom prst="ellipse">
            <a:avLst/>
          </a:prstGeom>
          <a:solidFill>
            <a:srgbClr val="B2B2B2"/>
          </a:solidFill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351" name="Group 242"/>
          <p:cNvGrpSpPr>
            <a:grpSpLocks/>
          </p:cNvGrpSpPr>
          <p:nvPr/>
        </p:nvGrpSpPr>
        <p:grpSpPr bwMode="auto">
          <a:xfrm>
            <a:off x="2676525" y="2066925"/>
            <a:ext cx="498475" cy="119063"/>
            <a:chOff x="2208" y="2184"/>
            <a:chExt cx="176" cy="69"/>
          </a:xfrm>
        </p:grpSpPr>
        <p:grpSp>
          <p:nvGrpSpPr>
            <p:cNvPr id="14421" name="Group 120"/>
            <p:cNvGrpSpPr>
              <a:grpSpLocks/>
            </p:cNvGrpSpPr>
            <p:nvPr/>
          </p:nvGrpSpPr>
          <p:grpSpPr bwMode="auto">
            <a:xfrm>
              <a:off x="2208" y="2185"/>
              <a:ext cx="176" cy="68"/>
              <a:chOff x="2848" y="848"/>
              <a:chExt cx="140" cy="98"/>
            </a:xfrm>
          </p:grpSpPr>
          <p:sp>
            <p:nvSpPr>
              <p:cNvPr id="14426" name="Line 12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27" name="Line 12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28" name="Line 12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4422" name="Group 124"/>
            <p:cNvGrpSpPr>
              <a:grpSpLocks/>
            </p:cNvGrpSpPr>
            <p:nvPr/>
          </p:nvGrpSpPr>
          <p:grpSpPr bwMode="auto">
            <a:xfrm flipV="1">
              <a:off x="2208" y="2184"/>
              <a:ext cx="176" cy="68"/>
              <a:chOff x="2848" y="848"/>
              <a:chExt cx="140" cy="98"/>
            </a:xfrm>
          </p:grpSpPr>
          <p:sp>
            <p:nvSpPr>
              <p:cNvPr id="14423" name="Line 12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24" name="Line 12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25" name="Line 12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4352" name="Oval 246"/>
          <p:cNvSpPr>
            <a:spLocks noChangeArrowheads="1"/>
          </p:cNvSpPr>
          <p:nvPr/>
        </p:nvSpPr>
        <p:spPr bwMode="auto">
          <a:xfrm>
            <a:off x="5416550" y="2352675"/>
            <a:ext cx="1198563" cy="369888"/>
          </a:xfrm>
          <a:prstGeom prst="ellipse">
            <a:avLst/>
          </a:prstGeom>
          <a:solidFill>
            <a:srgbClr val="B2B2B2"/>
          </a:solidFill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3" name="Line 247"/>
          <p:cNvSpPr>
            <a:spLocks noChangeShapeType="1"/>
          </p:cNvSpPr>
          <p:nvPr/>
        </p:nvSpPr>
        <p:spPr bwMode="auto">
          <a:xfrm>
            <a:off x="5426075" y="2332038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4" name="Rectangle 248"/>
          <p:cNvSpPr>
            <a:spLocks noChangeArrowheads="1"/>
          </p:cNvSpPr>
          <p:nvPr/>
        </p:nvSpPr>
        <p:spPr bwMode="auto">
          <a:xfrm>
            <a:off x="5426075" y="2293938"/>
            <a:ext cx="1198563" cy="263525"/>
          </a:xfrm>
          <a:prstGeom prst="rect">
            <a:avLst/>
          </a:prstGeom>
          <a:solidFill>
            <a:srgbClr val="B2B2B2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4355" name="Oval 249"/>
          <p:cNvSpPr>
            <a:spLocks noChangeArrowheads="1"/>
          </p:cNvSpPr>
          <p:nvPr/>
        </p:nvSpPr>
        <p:spPr bwMode="auto">
          <a:xfrm>
            <a:off x="5435600" y="2065338"/>
            <a:ext cx="1198563" cy="430212"/>
          </a:xfrm>
          <a:prstGeom prst="ellipse">
            <a:avLst/>
          </a:prstGeom>
          <a:solidFill>
            <a:srgbClr val="B2B2B2"/>
          </a:solidFill>
          <a:ln w="12700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339" name="Object 274"/>
          <p:cNvGraphicFramePr>
            <a:graphicFrameLocks noChangeAspect="1"/>
          </p:cNvGraphicFramePr>
          <p:nvPr/>
        </p:nvGraphicFramePr>
        <p:xfrm>
          <a:off x="7004050" y="1546225"/>
          <a:ext cx="6461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9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2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4050" y="1546225"/>
                        <a:ext cx="646113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275"/>
          <p:cNvGraphicFramePr>
            <a:graphicFrameLocks noChangeAspect="1"/>
          </p:cNvGraphicFramePr>
          <p:nvPr/>
        </p:nvGraphicFramePr>
        <p:xfrm>
          <a:off x="965200" y="1565275"/>
          <a:ext cx="6461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0" name="Clip" r:id="rId7" imgW="1305000" imgH="1085760" progId="">
                  <p:embed/>
                </p:oleObj>
              </mc:Choice>
              <mc:Fallback>
                <p:oleObj name="Clip" r:id="rId7" imgW="1305000" imgH="1085760" progId="">
                  <p:embed/>
                  <p:pic>
                    <p:nvPicPr>
                      <p:cNvPr id="0" name="Object 2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5200" y="1565275"/>
                        <a:ext cx="646113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6" name="Line 276"/>
          <p:cNvSpPr>
            <a:spLocks noChangeShapeType="1"/>
          </p:cNvSpPr>
          <p:nvPr/>
        </p:nvSpPr>
        <p:spPr bwMode="auto">
          <a:xfrm>
            <a:off x="1590675" y="1971675"/>
            <a:ext cx="5048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Line 277"/>
          <p:cNvSpPr>
            <a:spLocks noChangeShapeType="1"/>
          </p:cNvSpPr>
          <p:nvPr/>
        </p:nvSpPr>
        <p:spPr bwMode="auto">
          <a:xfrm flipV="1">
            <a:off x="1895475" y="2957513"/>
            <a:ext cx="195263" cy="4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8" name="Line 278"/>
          <p:cNvSpPr>
            <a:spLocks noChangeShapeType="1"/>
          </p:cNvSpPr>
          <p:nvPr/>
        </p:nvSpPr>
        <p:spPr bwMode="auto">
          <a:xfrm>
            <a:off x="3514725" y="2390775"/>
            <a:ext cx="1933575" cy="95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Line 279"/>
          <p:cNvSpPr>
            <a:spLocks noChangeShapeType="1"/>
          </p:cNvSpPr>
          <p:nvPr/>
        </p:nvSpPr>
        <p:spPr bwMode="auto">
          <a:xfrm flipV="1">
            <a:off x="5619750" y="2724150"/>
            <a:ext cx="142875" cy="657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0" name="Line 280"/>
          <p:cNvSpPr>
            <a:spLocks noChangeShapeType="1"/>
          </p:cNvSpPr>
          <p:nvPr/>
        </p:nvSpPr>
        <p:spPr bwMode="auto">
          <a:xfrm flipV="1">
            <a:off x="6591300" y="1952625"/>
            <a:ext cx="504825" cy="266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Line 284"/>
          <p:cNvSpPr>
            <a:spLocks noChangeShapeType="1"/>
          </p:cNvSpPr>
          <p:nvPr/>
        </p:nvSpPr>
        <p:spPr bwMode="auto">
          <a:xfrm flipH="1">
            <a:off x="2095500" y="1962150"/>
            <a:ext cx="0" cy="10001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Line 285"/>
          <p:cNvSpPr>
            <a:spLocks noChangeShapeType="1"/>
          </p:cNvSpPr>
          <p:nvPr/>
        </p:nvSpPr>
        <p:spPr bwMode="auto">
          <a:xfrm>
            <a:off x="2105025" y="2395538"/>
            <a:ext cx="2000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Rectangle 287"/>
          <p:cNvSpPr>
            <a:spLocks noChangeArrowheads="1"/>
          </p:cNvSpPr>
          <p:nvPr/>
        </p:nvSpPr>
        <p:spPr bwMode="auto">
          <a:xfrm>
            <a:off x="3548063" y="2185988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Rectangle 288"/>
          <p:cNvSpPr>
            <a:spLocks noChangeArrowheads="1"/>
          </p:cNvSpPr>
          <p:nvPr/>
        </p:nvSpPr>
        <p:spPr bwMode="auto">
          <a:xfrm>
            <a:off x="3709988" y="2185988"/>
            <a:ext cx="1476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5" name="Rectangle 289"/>
          <p:cNvSpPr>
            <a:spLocks noChangeArrowheads="1"/>
          </p:cNvSpPr>
          <p:nvPr/>
        </p:nvSpPr>
        <p:spPr bwMode="auto">
          <a:xfrm>
            <a:off x="3871913" y="2185988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6" name="Rectangle 290"/>
          <p:cNvSpPr>
            <a:spLocks noChangeArrowheads="1"/>
          </p:cNvSpPr>
          <p:nvPr/>
        </p:nvSpPr>
        <p:spPr bwMode="auto">
          <a:xfrm>
            <a:off x="4033838" y="2185988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7" name="Rectangle 291"/>
          <p:cNvSpPr>
            <a:spLocks noChangeArrowheads="1"/>
          </p:cNvSpPr>
          <p:nvPr/>
        </p:nvSpPr>
        <p:spPr bwMode="auto">
          <a:xfrm>
            <a:off x="4195763" y="2185988"/>
            <a:ext cx="1476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8" name="Rectangle 292"/>
          <p:cNvSpPr>
            <a:spLocks noChangeArrowheads="1"/>
          </p:cNvSpPr>
          <p:nvPr/>
        </p:nvSpPr>
        <p:spPr bwMode="auto">
          <a:xfrm>
            <a:off x="4567238" y="2185988"/>
            <a:ext cx="1476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9" name="Rectangle 293"/>
          <p:cNvSpPr>
            <a:spLocks noChangeArrowheads="1"/>
          </p:cNvSpPr>
          <p:nvPr/>
        </p:nvSpPr>
        <p:spPr bwMode="auto">
          <a:xfrm>
            <a:off x="5005388" y="2181225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370" name="Group 311"/>
          <p:cNvGrpSpPr>
            <a:grpSpLocks/>
          </p:cNvGrpSpPr>
          <p:nvPr/>
        </p:nvGrpSpPr>
        <p:grpSpPr bwMode="auto">
          <a:xfrm>
            <a:off x="2857500" y="2262188"/>
            <a:ext cx="633413" cy="200025"/>
            <a:chOff x="1800" y="1425"/>
            <a:chExt cx="399" cy="126"/>
          </a:xfrm>
        </p:grpSpPr>
        <p:sp>
          <p:nvSpPr>
            <p:cNvPr id="14417" name="Rectangle 294"/>
            <p:cNvSpPr>
              <a:spLocks noChangeArrowheads="1"/>
            </p:cNvSpPr>
            <p:nvPr/>
          </p:nvSpPr>
          <p:spPr bwMode="auto">
            <a:xfrm>
              <a:off x="1800" y="142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8" name="Rectangle 295"/>
            <p:cNvSpPr>
              <a:spLocks noChangeArrowheads="1"/>
            </p:cNvSpPr>
            <p:nvPr/>
          </p:nvSpPr>
          <p:spPr bwMode="auto">
            <a:xfrm>
              <a:off x="1902" y="1425"/>
              <a:ext cx="93" cy="12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9" name="Rectangle 296"/>
            <p:cNvSpPr>
              <a:spLocks noChangeArrowheads="1"/>
            </p:cNvSpPr>
            <p:nvPr/>
          </p:nvSpPr>
          <p:spPr bwMode="auto">
            <a:xfrm>
              <a:off x="2004" y="142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0" name="Rectangle 297"/>
            <p:cNvSpPr>
              <a:spLocks noChangeArrowheads="1"/>
            </p:cNvSpPr>
            <p:nvPr/>
          </p:nvSpPr>
          <p:spPr bwMode="auto">
            <a:xfrm>
              <a:off x="2106" y="1425"/>
              <a:ext cx="93" cy="12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371" name="Rectangle 298"/>
          <p:cNvSpPr>
            <a:spLocks noChangeArrowheads="1"/>
          </p:cNvSpPr>
          <p:nvPr/>
        </p:nvSpPr>
        <p:spPr bwMode="auto">
          <a:xfrm>
            <a:off x="2128838" y="2162175"/>
            <a:ext cx="147637" cy="2000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72" name="Rectangle 299"/>
          <p:cNvSpPr>
            <a:spLocks noChangeArrowheads="1"/>
          </p:cNvSpPr>
          <p:nvPr/>
        </p:nvSpPr>
        <p:spPr bwMode="auto">
          <a:xfrm>
            <a:off x="1909763" y="2733675"/>
            <a:ext cx="147637" cy="20002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73" name="Line 300"/>
          <p:cNvSpPr>
            <a:spLocks noChangeShapeType="1"/>
          </p:cNvSpPr>
          <p:nvPr/>
        </p:nvSpPr>
        <p:spPr bwMode="auto">
          <a:xfrm>
            <a:off x="2305050" y="2266950"/>
            <a:ext cx="242888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74" name="Line 301"/>
          <p:cNvSpPr>
            <a:spLocks noChangeShapeType="1"/>
          </p:cNvSpPr>
          <p:nvPr/>
        </p:nvSpPr>
        <p:spPr bwMode="auto">
          <a:xfrm flipV="1">
            <a:off x="1971675" y="2543175"/>
            <a:ext cx="0" cy="176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75" name="Line 302"/>
          <p:cNvSpPr>
            <a:spLocks noChangeShapeType="1"/>
          </p:cNvSpPr>
          <p:nvPr/>
        </p:nvSpPr>
        <p:spPr bwMode="auto">
          <a:xfrm>
            <a:off x="3929063" y="2076450"/>
            <a:ext cx="1062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76" name="Text Box 303"/>
          <p:cNvSpPr txBox="1">
            <a:spLocks noChangeArrowheads="1"/>
          </p:cNvSpPr>
          <p:nvPr/>
        </p:nvSpPr>
        <p:spPr bwMode="auto">
          <a:xfrm>
            <a:off x="612775" y="1589088"/>
            <a:ext cx="40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1"/>
                </a:solidFill>
                <a:latin typeface="Comic Sans MS" pitchFamily="66" charset="0"/>
              </a:rPr>
              <a:t>A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377" name="Text Box 304"/>
          <p:cNvSpPr txBox="1">
            <a:spLocks noChangeArrowheads="1"/>
          </p:cNvSpPr>
          <p:nvPr/>
        </p:nvSpPr>
        <p:spPr bwMode="auto">
          <a:xfrm>
            <a:off x="889000" y="2608263"/>
            <a:ext cx="376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  <a:latin typeface="Comic Sans MS" pitchFamily="66" charset="0"/>
              </a:rPr>
              <a:t>B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378" name="Text Box 305"/>
          <p:cNvSpPr txBox="1">
            <a:spLocks noChangeArrowheads="1"/>
          </p:cNvSpPr>
          <p:nvPr/>
        </p:nvSpPr>
        <p:spPr bwMode="auto">
          <a:xfrm>
            <a:off x="6604000" y="1465263"/>
            <a:ext cx="36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omic Sans MS" pitchFamily="66" charset="0"/>
              </a:rPr>
              <a:t>C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379" name="Text Box 308"/>
          <p:cNvSpPr txBox="1">
            <a:spLocks noChangeArrowheads="1"/>
          </p:cNvSpPr>
          <p:nvPr/>
        </p:nvSpPr>
        <p:spPr bwMode="auto">
          <a:xfrm>
            <a:off x="1612900" y="1312863"/>
            <a:ext cx="1314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100 Mb/s</a:t>
            </a:r>
          </a:p>
          <a:p>
            <a:r>
              <a:rPr lang="en-US" sz="2000">
                <a:latin typeface="Comic Sans MS" pitchFamily="66" charset="0"/>
              </a:rPr>
              <a:t>Ethernet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380" name="Text Box 309"/>
          <p:cNvSpPr txBox="1">
            <a:spLocks noChangeArrowheads="1"/>
          </p:cNvSpPr>
          <p:nvPr/>
        </p:nvSpPr>
        <p:spPr bwMode="auto">
          <a:xfrm>
            <a:off x="3756025" y="2427288"/>
            <a:ext cx="1222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1.5 Mb/s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381" name="Text Box 310"/>
          <p:cNvSpPr txBox="1">
            <a:spLocks noChangeArrowheads="1"/>
          </p:cNvSpPr>
          <p:nvPr/>
        </p:nvSpPr>
        <p:spPr bwMode="auto">
          <a:xfrm>
            <a:off x="6022975" y="29940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382" name="Rectangle 313"/>
          <p:cNvSpPr>
            <a:spLocks noChangeArrowheads="1"/>
          </p:cNvSpPr>
          <p:nvPr/>
        </p:nvSpPr>
        <p:spPr bwMode="auto">
          <a:xfrm>
            <a:off x="5467350" y="2205038"/>
            <a:ext cx="147638" cy="20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83" name="Rectangle 314"/>
          <p:cNvSpPr>
            <a:spLocks noChangeArrowheads="1"/>
          </p:cNvSpPr>
          <p:nvPr/>
        </p:nvSpPr>
        <p:spPr bwMode="auto">
          <a:xfrm>
            <a:off x="5629275" y="2205038"/>
            <a:ext cx="147638" cy="20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84" name="Rectangle 315"/>
          <p:cNvSpPr>
            <a:spLocks noChangeArrowheads="1"/>
          </p:cNvSpPr>
          <p:nvPr/>
        </p:nvSpPr>
        <p:spPr bwMode="auto">
          <a:xfrm>
            <a:off x="5791200" y="2205038"/>
            <a:ext cx="147638" cy="200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385" name="Group 319"/>
          <p:cNvGrpSpPr>
            <a:grpSpLocks/>
          </p:cNvGrpSpPr>
          <p:nvPr/>
        </p:nvGrpSpPr>
        <p:grpSpPr bwMode="auto">
          <a:xfrm rot="-1962567">
            <a:off x="5715000" y="2424113"/>
            <a:ext cx="633413" cy="200025"/>
            <a:chOff x="4176" y="2211"/>
            <a:chExt cx="399" cy="126"/>
          </a:xfrm>
        </p:grpSpPr>
        <p:sp>
          <p:nvSpPr>
            <p:cNvPr id="14413" name="Rectangle 320"/>
            <p:cNvSpPr>
              <a:spLocks noChangeArrowheads="1"/>
            </p:cNvSpPr>
            <p:nvPr/>
          </p:nvSpPr>
          <p:spPr bwMode="auto">
            <a:xfrm>
              <a:off x="4176" y="2211"/>
              <a:ext cx="93" cy="1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4" name="Rectangle 321"/>
            <p:cNvSpPr>
              <a:spLocks noChangeArrowheads="1"/>
            </p:cNvSpPr>
            <p:nvPr/>
          </p:nvSpPr>
          <p:spPr bwMode="auto">
            <a:xfrm>
              <a:off x="4278" y="2211"/>
              <a:ext cx="93" cy="1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5" name="Rectangle 322"/>
            <p:cNvSpPr>
              <a:spLocks noChangeArrowheads="1"/>
            </p:cNvSpPr>
            <p:nvPr/>
          </p:nvSpPr>
          <p:spPr bwMode="auto">
            <a:xfrm>
              <a:off x="4380" y="2211"/>
              <a:ext cx="93" cy="1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6" name="Rectangle 323"/>
            <p:cNvSpPr>
              <a:spLocks noChangeArrowheads="1"/>
            </p:cNvSpPr>
            <p:nvPr/>
          </p:nvSpPr>
          <p:spPr bwMode="auto">
            <a:xfrm>
              <a:off x="4482" y="2211"/>
              <a:ext cx="93" cy="1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386" name="Group 331"/>
          <p:cNvGrpSpPr>
            <a:grpSpLocks/>
          </p:cNvGrpSpPr>
          <p:nvPr/>
        </p:nvGrpSpPr>
        <p:grpSpPr bwMode="auto">
          <a:xfrm>
            <a:off x="3679825" y="3341688"/>
            <a:ext cx="3117850" cy="1471612"/>
            <a:chOff x="1646" y="2009"/>
            <a:chExt cx="1964" cy="927"/>
          </a:xfrm>
        </p:grpSpPr>
        <p:graphicFrame>
          <p:nvGraphicFramePr>
            <p:cNvPr id="14341" name="Object 11"/>
            <p:cNvGraphicFramePr>
              <a:graphicFrameLocks noChangeAspect="1"/>
            </p:cNvGraphicFramePr>
            <p:nvPr/>
          </p:nvGraphicFramePr>
          <p:xfrm>
            <a:off x="2960" y="2600"/>
            <a:ext cx="40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1" name="Clip" r:id="rId8" imgW="1305000" imgH="1085760" progId="">
                    <p:embed/>
                  </p:oleObj>
                </mc:Choice>
                <mc:Fallback>
                  <p:oleObj name="Clip" r:id="rId8" imgW="1305000" imgH="1085760" progId="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0" y="2600"/>
                          <a:ext cx="407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4390" name="Group 259"/>
            <p:cNvGrpSpPr>
              <a:grpSpLocks/>
            </p:cNvGrpSpPr>
            <p:nvPr/>
          </p:nvGrpSpPr>
          <p:grpSpPr bwMode="auto">
            <a:xfrm>
              <a:off x="2428" y="2009"/>
              <a:ext cx="761" cy="420"/>
              <a:chOff x="1462" y="1283"/>
              <a:chExt cx="761" cy="420"/>
            </a:xfrm>
          </p:grpSpPr>
          <p:sp>
            <p:nvSpPr>
              <p:cNvPr id="14400" name="Oval 260"/>
              <p:cNvSpPr>
                <a:spLocks noChangeArrowheads="1"/>
              </p:cNvSpPr>
              <p:nvPr/>
            </p:nvSpPr>
            <p:spPr bwMode="auto">
              <a:xfrm>
                <a:off x="1462" y="1470"/>
                <a:ext cx="755" cy="233"/>
              </a:xfrm>
              <a:prstGeom prst="ellipse">
                <a:avLst/>
              </a:prstGeom>
              <a:solidFill>
                <a:srgbClr val="B2B2B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01" name="Line 261"/>
              <p:cNvSpPr>
                <a:spLocks noChangeShapeType="1"/>
              </p:cNvSpPr>
              <p:nvPr/>
            </p:nvSpPr>
            <p:spPr bwMode="auto">
              <a:xfrm>
                <a:off x="1462" y="1451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02" name="Rectangle 262"/>
              <p:cNvSpPr>
                <a:spLocks noChangeArrowheads="1"/>
              </p:cNvSpPr>
              <p:nvPr/>
            </p:nvSpPr>
            <p:spPr bwMode="auto">
              <a:xfrm>
                <a:off x="1462" y="1427"/>
                <a:ext cx="755" cy="166"/>
              </a:xfrm>
              <a:prstGeom prst="rect">
                <a:avLst/>
              </a:prstGeom>
              <a:solidFill>
                <a:srgbClr val="B2B2B2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4403" name="Oval 263"/>
              <p:cNvSpPr>
                <a:spLocks noChangeArrowheads="1"/>
              </p:cNvSpPr>
              <p:nvPr/>
            </p:nvSpPr>
            <p:spPr bwMode="auto">
              <a:xfrm>
                <a:off x="1468" y="1283"/>
                <a:ext cx="755" cy="271"/>
              </a:xfrm>
              <a:prstGeom prst="ellipse">
                <a:avLst/>
              </a:prstGeom>
              <a:solidFill>
                <a:srgbClr val="B2B2B2"/>
              </a:solidFill>
              <a:ln w="1270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4404" name="Group 264"/>
              <p:cNvGrpSpPr>
                <a:grpSpLocks/>
              </p:cNvGrpSpPr>
              <p:nvPr/>
            </p:nvGrpSpPr>
            <p:grpSpPr bwMode="auto">
              <a:xfrm>
                <a:off x="1686" y="1302"/>
                <a:ext cx="314" cy="75"/>
                <a:chOff x="2208" y="2184"/>
                <a:chExt cx="176" cy="69"/>
              </a:xfrm>
            </p:grpSpPr>
            <p:grpSp>
              <p:nvGrpSpPr>
                <p:cNvPr id="14405" name="Group 265"/>
                <p:cNvGrpSpPr>
                  <a:grpSpLocks/>
                </p:cNvGrpSpPr>
                <p:nvPr/>
              </p:nvGrpSpPr>
              <p:grpSpPr bwMode="auto">
                <a:xfrm>
                  <a:off x="2208" y="2185"/>
                  <a:ext cx="176" cy="68"/>
                  <a:chOff x="2848" y="848"/>
                  <a:chExt cx="140" cy="98"/>
                </a:xfrm>
              </p:grpSpPr>
              <p:sp>
                <p:nvSpPr>
                  <p:cNvPr id="14410" name="Line 2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411" name="Line 267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412" name="Line 268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4406" name="Group 269"/>
                <p:cNvGrpSpPr>
                  <a:grpSpLocks/>
                </p:cNvGrpSpPr>
                <p:nvPr/>
              </p:nvGrpSpPr>
              <p:grpSpPr bwMode="auto">
                <a:xfrm flipV="1">
                  <a:off x="2208" y="2184"/>
                  <a:ext cx="176" cy="68"/>
                  <a:chOff x="2848" y="848"/>
                  <a:chExt cx="140" cy="98"/>
                </a:xfrm>
              </p:grpSpPr>
              <p:sp>
                <p:nvSpPr>
                  <p:cNvPr id="14407" name="Line 27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848" y="848"/>
                    <a:ext cx="50" cy="2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408" name="Line 271"/>
                  <p:cNvSpPr>
                    <a:spLocks noChangeShapeType="1"/>
                  </p:cNvSpPr>
                  <p:nvPr/>
                </p:nvSpPr>
                <p:spPr bwMode="auto">
                  <a:xfrm>
                    <a:off x="2944" y="946"/>
                    <a:ext cx="44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409" name="Line 272"/>
                  <p:cNvSpPr>
                    <a:spLocks noChangeShapeType="1"/>
                  </p:cNvSpPr>
                  <p:nvPr/>
                </p:nvSpPr>
                <p:spPr bwMode="auto">
                  <a:xfrm>
                    <a:off x="2894" y="850"/>
                    <a:ext cx="52" cy="96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</p:grpSp>
        <p:graphicFrame>
          <p:nvGraphicFramePr>
            <p:cNvPr id="14342" name="Object 273"/>
            <p:cNvGraphicFramePr>
              <a:graphicFrameLocks noChangeAspect="1"/>
            </p:cNvGraphicFramePr>
            <p:nvPr/>
          </p:nvGraphicFramePr>
          <p:xfrm>
            <a:off x="1874" y="2546"/>
            <a:ext cx="407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72" name="Clip" r:id="rId9" imgW="1305000" imgH="1085760" progId="">
                    <p:embed/>
                  </p:oleObj>
                </mc:Choice>
                <mc:Fallback>
                  <p:oleObj name="Clip" r:id="rId9" imgW="1305000" imgH="1085760" progId="">
                    <p:embed/>
                    <p:pic>
                      <p:nvPicPr>
                        <p:cNvPr id="0" name="Object 2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4" y="2546"/>
                          <a:ext cx="407" cy="3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91" name="Line 281"/>
            <p:cNvSpPr>
              <a:spLocks noChangeShapeType="1"/>
            </p:cNvSpPr>
            <p:nvPr/>
          </p:nvSpPr>
          <p:spPr bwMode="auto">
            <a:xfrm flipV="1">
              <a:off x="2214" y="2370"/>
              <a:ext cx="294" cy="25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2" name="Line 283"/>
            <p:cNvSpPr>
              <a:spLocks noChangeShapeType="1"/>
            </p:cNvSpPr>
            <p:nvPr/>
          </p:nvSpPr>
          <p:spPr bwMode="auto">
            <a:xfrm flipH="1" flipV="1">
              <a:off x="2964" y="2406"/>
              <a:ext cx="21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3" name="Text Box 306"/>
            <p:cNvSpPr txBox="1">
              <a:spLocks noChangeArrowheads="1"/>
            </p:cNvSpPr>
            <p:nvPr/>
          </p:nvSpPr>
          <p:spPr bwMode="auto">
            <a:xfrm>
              <a:off x="1646" y="2549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D</a:t>
              </a:r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14394" name="Text Box 307"/>
            <p:cNvSpPr txBox="1">
              <a:spLocks noChangeArrowheads="1"/>
            </p:cNvSpPr>
            <p:nvPr/>
          </p:nvSpPr>
          <p:spPr bwMode="auto">
            <a:xfrm>
              <a:off x="3374" y="2591"/>
              <a:ext cx="2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mic Sans MS" pitchFamily="66" charset="0"/>
                </a:rPr>
                <a:t>E</a:t>
              </a:r>
              <a:endParaRPr lang="en-US">
                <a:solidFill>
                  <a:schemeClr val="accent1"/>
                </a:solidFill>
              </a:endParaRPr>
            </a:p>
          </p:txBody>
        </p:sp>
        <p:grpSp>
          <p:nvGrpSpPr>
            <p:cNvPr id="14395" name="Group 324"/>
            <p:cNvGrpSpPr>
              <a:grpSpLocks/>
            </p:cNvGrpSpPr>
            <p:nvPr/>
          </p:nvGrpSpPr>
          <p:grpSpPr bwMode="auto">
            <a:xfrm rot="-2018696">
              <a:off x="2736" y="2139"/>
              <a:ext cx="399" cy="126"/>
              <a:chOff x="4176" y="2211"/>
              <a:chExt cx="399" cy="126"/>
            </a:xfrm>
          </p:grpSpPr>
          <p:sp>
            <p:nvSpPr>
              <p:cNvPr id="14396" name="Rectangle 325"/>
              <p:cNvSpPr>
                <a:spLocks noChangeArrowheads="1"/>
              </p:cNvSpPr>
              <p:nvPr/>
            </p:nvSpPr>
            <p:spPr bwMode="auto">
              <a:xfrm>
                <a:off x="4176" y="2211"/>
                <a:ext cx="93" cy="12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97" name="Rectangle 326"/>
              <p:cNvSpPr>
                <a:spLocks noChangeArrowheads="1"/>
              </p:cNvSpPr>
              <p:nvPr/>
            </p:nvSpPr>
            <p:spPr bwMode="auto">
              <a:xfrm>
                <a:off x="4278" y="2211"/>
                <a:ext cx="93" cy="12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98" name="Rectangle 327"/>
              <p:cNvSpPr>
                <a:spLocks noChangeArrowheads="1"/>
              </p:cNvSpPr>
              <p:nvPr/>
            </p:nvSpPr>
            <p:spPr bwMode="auto">
              <a:xfrm>
                <a:off x="4380" y="2211"/>
                <a:ext cx="93" cy="12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399" name="Rectangle 328"/>
              <p:cNvSpPr>
                <a:spLocks noChangeArrowheads="1"/>
              </p:cNvSpPr>
              <p:nvPr/>
            </p:nvSpPr>
            <p:spPr bwMode="auto">
              <a:xfrm>
                <a:off x="4482" y="2211"/>
                <a:ext cx="93" cy="12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4387" name="Text Box 329"/>
          <p:cNvSpPr txBox="1">
            <a:spLocks noChangeArrowheads="1"/>
          </p:cNvSpPr>
          <p:nvPr/>
        </p:nvSpPr>
        <p:spPr bwMode="auto">
          <a:xfrm>
            <a:off x="3241675" y="1636713"/>
            <a:ext cx="2949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>
                <a:solidFill>
                  <a:srgbClr val="FF0000"/>
                </a:solidFill>
                <a:latin typeface="Comic Sans MS" pitchFamily="66" charset="0"/>
              </a:rPr>
              <a:t>statistical multiplexing</a:t>
            </a:r>
            <a:endParaRPr lang="en-US">
              <a:solidFill>
                <a:schemeClr val="accent1"/>
              </a:solidFill>
            </a:endParaRPr>
          </a:p>
        </p:txBody>
      </p:sp>
      <p:sp>
        <p:nvSpPr>
          <p:cNvPr id="14388" name="Text Box 330"/>
          <p:cNvSpPr txBox="1">
            <a:spLocks noChangeArrowheads="1"/>
          </p:cNvSpPr>
          <p:nvPr/>
        </p:nvSpPr>
        <p:spPr bwMode="auto">
          <a:xfrm>
            <a:off x="1957388" y="2984500"/>
            <a:ext cx="21129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800">
                <a:latin typeface="Comic Sans MS" pitchFamily="66" charset="0"/>
              </a:rPr>
              <a:t>queue of packets</a:t>
            </a:r>
          </a:p>
          <a:p>
            <a:pPr algn="ctr"/>
            <a:r>
              <a:rPr lang="en-US" sz="1800">
                <a:latin typeface="Comic Sans MS" pitchFamily="66" charset="0"/>
              </a:rPr>
              <a:t>waiting for output</a:t>
            </a:r>
          </a:p>
          <a:p>
            <a:pPr algn="ctr"/>
            <a:r>
              <a:rPr lang="en-US" sz="1800">
                <a:latin typeface="Comic Sans MS" pitchFamily="66" charset="0"/>
              </a:rPr>
              <a:t>link</a:t>
            </a:r>
            <a:endParaRPr lang="en-US" sz="1800">
              <a:solidFill>
                <a:schemeClr val="accent1"/>
              </a:solidFill>
            </a:endParaRPr>
          </a:p>
        </p:txBody>
      </p:sp>
      <p:sp>
        <p:nvSpPr>
          <p:cNvPr id="14389" name="Line 332"/>
          <p:cNvSpPr>
            <a:spLocks noChangeShapeType="1"/>
          </p:cNvSpPr>
          <p:nvPr/>
        </p:nvSpPr>
        <p:spPr bwMode="auto">
          <a:xfrm flipV="1">
            <a:off x="2890838" y="2514600"/>
            <a:ext cx="166687" cy="523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536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755C0B58-A3A9-4BC2-9432-C54ED393CD86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53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93088" cy="1143000"/>
          </a:xfrm>
        </p:spPr>
        <p:txBody>
          <a:bodyPr/>
          <a:lstStyle/>
          <a:p>
            <a:r>
              <a:rPr lang="en-US" sz="3600" smtClean="0"/>
              <a:t>Packet-switching: store-and-forward</a:t>
            </a:r>
          </a:p>
        </p:txBody>
      </p:sp>
      <p:sp>
        <p:nvSpPr>
          <p:cNvPr id="153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1325" y="2317750"/>
            <a:ext cx="3902075" cy="39306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takes L/R seconds to transmit (push out) packet of L bits on to link at R bps</a:t>
            </a:r>
          </a:p>
          <a:p>
            <a:pPr>
              <a:lnSpc>
                <a:spcPct val="90000"/>
              </a:lnSpc>
            </a:pPr>
            <a:r>
              <a:rPr lang="en-US" sz="2400" i="1" smtClean="0">
                <a:solidFill>
                  <a:srgbClr val="FF0000"/>
                </a:solidFill>
              </a:rPr>
              <a:t>store and forward: </a:t>
            </a:r>
            <a:r>
              <a:rPr lang="en-US" sz="2400" smtClean="0"/>
              <a:t>entire packet must  arrive at router before it can be transmitted on next link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delay = 3L/R (assuming zero propagation delay)</a:t>
            </a:r>
          </a:p>
        </p:txBody>
      </p:sp>
      <p:sp>
        <p:nvSpPr>
          <p:cNvPr id="153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2317750"/>
            <a:ext cx="3810000" cy="39306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u="sng" dirty="0" smtClean="0">
                <a:solidFill>
                  <a:srgbClr val="FF0000"/>
                </a:solidFill>
              </a:rPr>
              <a:t>Example: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L = 7.5 </a:t>
            </a:r>
            <a:r>
              <a:rPr lang="en-US" sz="2400" dirty="0" err="1" smtClean="0"/>
              <a:t>Mbits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R = 1.5 Mbps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transmission delay = 15 sec</a:t>
            </a:r>
          </a:p>
        </p:txBody>
      </p:sp>
      <p:sp>
        <p:nvSpPr>
          <p:cNvPr id="15369" name="Line 6"/>
          <p:cNvSpPr>
            <a:spLocks noChangeShapeType="1"/>
          </p:cNvSpPr>
          <p:nvPr/>
        </p:nvSpPr>
        <p:spPr bwMode="auto">
          <a:xfrm>
            <a:off x="2643188" y="1744663"/>
            <a:ext cx="3095625" cy="79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5362" name="Object 7"/>
          <p:cNvGraphicFramePr>
            <a:graphicFrameLocks noChangeAspect="1"/>
          </p:cNvGraphicFramePr>
          <p:nvPr/>
        </p:nvGraphicFramePr>
        <p:xfrm>
          <a:off x="2044700" y="1382713"/>
          <a:ext cx="6461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4700" y="1382713"/>
                        <a:ext cx="646113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8"/>
          <p:cNvGraphicFramePr>
            <a:graphicFrameLocks noChangeAspect="1"/>
          </p:cNvGraphicFramePr>
          <p:nvPr/>
        </p:nvGraphicFramePr>
        <p:xfrm>
          <a:off x="5662613" y="1425575"/>
          <a:ext cx="646112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5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2613" y="1425575"/>
                        <a:ext cx="646112" cy="53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Text Box 37"/>
          <p:cNvSpPr txBox="1">
            <a:spLocks noChangeArrowheads="1"/>
          </p:cNvSpPr>
          <p:nvPr/>
        </p:nvSpPr>
        <p:spPr bwMode="auto">
          <a:xfrm>
            <a:off x="2849563" y="1719263"/>
            <a:ext cx="3444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R</a:t>
            </a:r>
            <a:endParaRPr lang="en-US"/>
          </a:p>
        </p:txBody>
      </p:sp>
      <p:sp>
        <p:nvSpPr>
          <p:cNvPr id="15371" name="Text Box 38"/>
          <p:cNvSpPr txBox="1">
            <a:spLocks noChangeArrowheads="1"/>
          </p:cNvSpPr>
          <p:nvPr/>
        </p:nvSpPr>
        <p:spPr bwMode="auto">
          <a:xfrm>
            <a:off x="4022725" y="1703388"/>
            <a:ext cx="3444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R</a:t>
            </a:r>
            <a:endParaRPr lang="en-US"/>
          </a:p>
        </p:txBody>
      </p:sp>
      <p:sp>
        <p:nvSpPr>
          <p:cNvPr id="15372" name="Text Box 39"/>
          <p:cNvSpPr txBox="1">
            <a:spLocks noChangeArrowheads="1"/>
          </p:cNvSpPr>
          <p:nvPr/>
        </p:nvSpPr>
        <p:spPr bwMode="auto">
          <a:xfrm>
            <a:off x="5202238" y="1709738"/>
            <a:ext cx="3444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R</a:t>
            </a:r>
            <a:endParaRPr lang="en-US"/>
          </a:p>
        </p:txBody>
      </p:sp>
      <p:sp>
        <p:nvSpPr>
          <p:cNvPr id="15373" name="Rectangle 40"/>
          <p:cNvSpPr>
            <a:spLocks noChangeArrowheads="1"/>
          </p:cNvSpPr>
          <p:nvPr/>
        </p:nvSpPr>
        <p:spPr bwMode="auto">
          <a:xfrm>
            <a:off x="2476500" y="1395413"/>
            <a:ext cx="485775" cy="2936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latin typeface="Comic Sans MS" pitchFamily="66" charset="0"/>
              </a:rPr>
              <a:t>L</a:t>
            </a:r>
            <a:endParaRPr lang="en-US"/>
          </a:p>
        </p:txBody>
      </p:sp>
      <p:sp>
        <p:nvSpPr>
          <p:cNvPr id="15374" name="AutoShape 42"/>
          <p:cNvSpPr>
            <a:spLocks/>
          </p:cNvSpPr>
          <p:nvPr/>
        </p:nvSpPr>
        <p:spPr bwMode="auto">
          <a:xfrm>
            <a:off x="4379913" y="5307013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Text Box 43"/>
          <p:cNvSpPr txBox="1">
            <a:spLocks noChangeArrowheads="1"/>
          </p:cNvSpPr>
          <p:nvPr/>
        </p:nvSpPr>
        <p:spPr bwMode="auto">
          <a:xfrm>
            <a:off x="4537075" y="5529263"/>
            <a:ext cx="2986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omic Sans MS" pitchFamily="66" charset="0"/>
              </a:rPr>
              <a:t>more on delay shortly …</a:t>
            </a:r>
          </a:p>
        </p:txBody>
      </p:sp>
      <p:grpSp>
        <p:nvGrpSpPr>
          <p:cNvPr id="15376" name="Group 58"/>
          <p:cNvGrpSpPr>
            <a:grpSpLocks/>
          </p:cNvGrpSpPr>
          <p:nvPr/>
        </p:nvGrpSpPr>
        <p:grpSpPr bwMode="auto">
          <a:xfrm>
            <a:off x="3282950" y="1528763"/>
            <a:ext cx="700088" cy="393700"/>
            <a:chOff x="3600" y="219"/>
            <a:chExt cx="360" cy="175"/>
          </a:xfrm>
        </p:grpSpPr>
        <p:sp>
          <p:nvSpPr>
            <p:cNvPr id="15391" name="Oval 59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92" name="Line 60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93" name="Line 61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94" name="Rectangle 62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5395" name="Oval 63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396" name="Group 64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5401" name="Line 6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02" name="Line 6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03" name="Line 6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397" name="Group 68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5398" name="Line 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99" name="Line 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400" name="Line 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5377" name="Group 72"/>
          <p:cNvGrpSpPr>
            <a:grpSpLocks/>
          </p:cNvGrpSpPr>
          <p:nvPr/>
        </p:nvGrpSpPr>
        <p:grpSpPr bwMode="auto">
          <a:xfrm>
            <a:off x="4337050" y="1546225"/>
            <a:ext cx="700088" cy="393700"/>
            <a:chOff x="3600" y="219"/>
            <a:chExt cx="360" cy="175"/>
          </a:xfrm>
        </p:grpSpPr>
        <p:sp>
          <p:nvSpPr>
            <p:cNvPr id="15378" name="Oval 73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9" name="Line 74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0" name="Line 75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81" name="Rectangle 76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5382" name="Oval 77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383" name="Group 78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5388" name="Line 7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9" name="Line 8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90" name="Line 8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5384" name="Group 82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5385" name="Line 8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6" name="Line 8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387" name="Line 8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861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82EB938F-47D8-4BC2-80C2-49A0894A2286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6861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96250" cy="1143000"/>
          </a:xfrm>
        </p:spPr>
        <p:txBody>
          <a:bodyPr/>
          <a:lstStyle/>
          <a:p>
            <a:r>
              <a:rPr lang="en-US" sz="3200" smtClean="0"/>
              <a:t>Internet structure: network of networks</a:t>
            </a:r>
            <a:endParaRPr lang="en-US" smtClean="0"/>
          </a:p>
        </p:txBody>
      </p:sp>
      <p:sp>
        <p:nvSpPr>
          <p:cNvPr id="6861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2425" y="1428750"/>
            <a:ext cx="8440738" cy="4648200"/>
          </a:xfrm>
        </p:spPr>
        <p:txBody>
          <a:bodyPr/>
          <a:lstStyle/>
          <a:p>
            <a:r>
              <a:rPr lang="en-US" sz="2400" smtClean="0"/>
              <a:t>roughly hierarchical</a:t>
            </a:r>
          </a:p>
          <a:p>
            <a:r>
              <a:rPr lang="en-US" sz="2400" smtClean="0">
                <a:solidFill>
                  <a:srgbClr val="FF0000"/>
                </a:solidFill>
              </a:rPr>
              <a:t>at center: “tier-1” ISPs </a:t>
            </a:r>
            <a:r>
              <a:rPr lang="en-US" sz="2400" smtClean="0"/>
              <a:t>(e.g., Verizon, Sprint, AT&amp;T, Cable and Wireless), national/international coverage</a:t>
            </a:r>
          </a:p>
          <a:p>
            <a:pPr lvl="1"/>
            <a:r>
              <a:rPr lang="en-US" smtClean="0"/>
              <a:t>treat each other as equals</a:t>
            </a:r>
          </a:p>
        </p:txBody>
      </p:sp>
      <p:sp>
        <p:nvSpPr>
          <p:cNvPr id="68614" name="Oval 33"/>
          <p:cNvSpPr>
            <a:spLocks noChangeArrowheads="1"/>
          </p:cNvSpPr>
          <p:nvPr/>
        </p:nvSpPr>
        <p:spPr bwMode="auto">
          <a:xfrm>
            <a:off x="2432050" y="4883150"/>
            <a:ext cx="1863725" cy="7905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68615" name="Oval 34"/>
          <p:cNvSpPr>
            <a:spLocks noChangeArrowheads="1"/>
          </p:cNvSpPr>
          <p:nvPr/>
        </p:nvSpPr>
        <p:spPr bwMode="auto">
          <a:xfrm>
            <a:off x="3530600" y="3679825"/>
            <a:ext cx="1863725" cy="7905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68616" name="Oval 35"/>
          <p:cNvSpPr>
            <a:spLocks noChangeArrowheads="1"/>
          </p:cNvSpPr>
          <p:nvPr/>
        </p:nvSpPr>
        <p:spPr bwMode="auto">
          <a:xfrm>
            <a:off x="4800600" y="4845050"/>
            <a:ext cx="1863725" cy="7905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720725" y="3781425"/>
            <a:ext cx="4533900" cy="1543050"/>
            <a:chOff x="454" y="2122"/>
            <a:chExt cx="2856" cy="972"/>
          </a:xfrm>
        </p:grpSpPr>
        <p:sp>
          <p:nvSpPr>
            <p:cNvPr id="68618" name="Oval 23"/>
            <p:cNvSpPr>
              <a:spLocks noChangeArrowheads="1"/>
            </p:cNvSpPr>
            <p:nvPr/>
          </p:nvSpPr>
          <p:spPr bwMode="auto">
            <a:xfrm>
              <a:off x="3226" y="2796"/>
              <a:ext cx="84" cy="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19" name="Oval 36"/>
            <p:cNvSpPr>
              <a:spLocks noChangeArrowheads="1"/>
            </p:cNvSpPr>
            <p:nvPr/>
          </p:nvSpPr>
          <p:spPr bwMode="auto">
            <a:xfrm>
              <a:off x="2942" y="2500"/>
              <a:ext cx="84" cy="9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0" name="Oval 37"/>
            <p:cNvSpPr>
              <a:spLocks noChangeArrowheads="1"/>
            </p:cNvSpPr>
            <p:nvPr/>
          </p:nvSpPr>
          <p:spPr bwMode="auto">
            <a:xfrm>
              <a:off x="2650" y="2516"/>
              <a:ext cx="84" cy="90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1" name="Oval 38"/>
            <p:cNvSpPr>
              <a:spLocks noChangeArrowheads="1"/>
            </p:cNvSpPr>
            <p:nvPr/>
          </p:nvSpPr>
          <p:spPr bwMode="auto">
            <a:xfrm>
              <a:off x="2354" y="2804"/>
              <a:ext cx="84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2" name="Oval 39"/>
            <p:cNvSpPr>
              <a:spLocks noChangeArrowheads="1"/>
            </p:cNvSpPr>
            <p:nvPr/>
          </p:nvSpPr>
          <p:spPr bwMode="auto">
            <a:xfrm>
              <a:off x="2666" y="3004"/>
              <a:ext cx="84" cy="9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3" name="Oval 40"/>
            <p:cNvSpPr>
              <a:spLocks noChangeArrowheads="1"/>
            </p:cNvSpPr>
            <p:nvPr/>
          </p:nvSpPr>
          <p:spPr bwMode="auto">
            <a:xfrm>
              <a:off x="2990" y="2996"/>
              <a:ext cx="84" cy="9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24" name="Line 41"/>
            <p:cNvSpPr>
              <a:spLocks noChangeShapeType="1"/>
            </p:cNvSpPr>
            <p:nvPr/>
          </p:nvSpPr>
          <p:spPr bwMode="auto">
            <a:xfrm flipV="1">
              <a:off x="2752" y="3040"/>
              <a:ext cx="240" cy="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25" name="Line 42"/>
            <p:cNvSpPr>
              <a:spLocks noChangeShapeType="1"/>
            </p:cNvSpPr>
            <p:nvPr/>
          </p:nvSpPr>
          <p:spPr bwMode="auto">
            <a:xfrm>
              <a:off x="3010" y="2572"/>
              <a:ext cx="232" cy="2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26" name="Line 43"/>
            <p:cNvSpPr>
              <a:spLocks noChangeShapeType="1"/>
            </p:cNvSpPr>
            <p:nvPr/>
          </p:nvSpPr>
          <p:spPr bwMode="auto">
            <a:xfrm flipV="1">
              <a:off x="2416" y="2592"/>
              <a:ext cx="248" cy="2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27" name="Text Box 47"/>
            <p:cNvSpPr txBox="1">
              <a:spLocks noChangeArrowheads="1"/>
            </p:cNvSpPr>
            <p:nvPr/>
          </p:nvSpPr>
          <p:spPr bwMode="auto">
            <a:xfrm>
              <a:off x="454" y="2122"/>
              <a:ext cx="987" cy="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Tier-1 providers interconnect (peer) privately</a:t>
              </a:r>
            </a:p>
          </p:txBody>
        </p:sp>
        <p:sp>
          <p:nvSpPr>
            <p:cNvPr id="68628" name="Line 48"/>
            <p:cNvSpPr>
              <a:spLocks noChangeShapeType="1"/>
            </p:cNvSpPr>
            <p:nvPr/>
          </p:nvSpPr>
          <p:spPr bwMode="auto">
            <a:xfrm>
              <a:off x="992" y="2224"/>
              <a:ext cx="147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963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5DD24467-BCA1-48F1-B1BD-2E6594363F71}" type="slidenum">
              <a:rPr lang="en-US" smtClean="0"/>
              <a:pPr/>
              <a:t>15</a:t>
            </a:fld>
            <a:endParaRPr lang="en-US" smtClean="0"/>
          </a:p>
        </p:txBody>
      </p:sp>
      <p:pic>
        <p:nvPicPr>
          <p:cNvPr id="69636" name="Picture 3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" y="1465263"/>
            <a:ext cx="8385175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Tier-1 ISP: e.g., Sprint</a:t>
            </a:r>
          </a:p>
        </p:txBody>
      </p:sp>
      <p:grpSp>
        <p:nvGrpSpPr>
          <p:cNvPr id="2" name="Group 312"/>
          <p:cNvGrpSpPr>
            <a:grpSpLocks/>
          </p:cNvGrpSpPr>
          <p:nvPr/>
        </p:nvGrpSpPr>
        <p:grpSpPr bwMode="auto">
          <a:xfrm>
            <a:off x="1452563" y="1674813"/>
            <a:ext cx="3089275" cy="3046412"/>
            <a:chOff x="1063" y="1858"/>
            <a:chExt cx="1946" cy="1919"/>
          </a:xfrm>
        </p:grpSpPr>
        <p:grpSp>
          <p:nvGrpSpPr>
            <p:cNvPr id="69639" name="Group 201"/>
            <p:cNvGrpSpPr>
              <a:grpSpLocks/>
            </p:cNvGrpSpPr>
            <p:nvPr/>
          </p:nvGrpSpPr>
          <p:grpSpPr bwMode="auto">
            <a:xfrm>
              <a:off x="1449" y="1866"/>
              <a:ext cx="1560" cy="1911"/>
              <a:chOff x="2472" y="1212"/>
              <a:chExt cx="1908" cy="2232"/>
            </a:xfrm>
          </p:grpSpPr>
          <p:sp>
            <p:nvSpPr>
              <p:cNvPr id="69641" name="Rectangle 202"/>
              <p:cNvSpPr>
                <a:spLocks noChangeArrowheads="1"/>
              </p:cNvSpPr>
              <p:nvPr/>
            </p:nvSpPr>
            <p:spPr bwMode="auto">
              <a:xfrm>
                <a:off x="2472" y="1242"/>
                <a:ext cx="1908" cy="2202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69642" name="Group 203"/>
              <p:cNvGrpSpPr>
                <a:grpSpLocks/>
              </p:cNvGrpSpPr>
              <p:nvPr/>
            </p:nvGrpSpPr>
            <p:grpSpPr bwMode="auto">
              <a:xfrm>
                <a:off x="2547" y="1212"/>
                <a:ext cx="1781" cy="2179"/>
                <a:chOff x="2547" y="1212"/>
                <a:chExt cx="1781" cy="2179"/>
              </a:xfrm>
            </p:grpSpPr>
            <p:grpSp>
              <p:nvGrpSpPr>
                <p:cNvPr id="69643" name="Group 204"/>
                <p:cNvGrpSpPr>
                  <a:grpSpLocks/>
                </p:cNvGrpSpPr>
                <p:nvPr/>
              </p:nvGrpSpPr>
              <p:grpSpPr bwMode="auto">
                <a:xfrm flipH="1">
                  <a:off x="2612" y="2114"/>
                  <a:ext cx="345" cy="337"/>
                  <a:chOff x="3776" y="2126"/>
                  <a:chExt cx="441" cy="337"/>
                </a:xfrm>
              </p:grpSpPr>
              <p:sp>
                <p:nvSpPr>
                  <p:cNvPr id="69747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3776" y="2278"/>
                    <a:ext cx="441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748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3776" y="2374"/>
                    <a:ext cx="441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749" name="Text Box 20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87" y="2126"/>
                    <a:ext cx="358" cy="33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/>
                      <a:t>…</a:t>
                    </a:r>
                  </a:p>
                </p:txBody>
              </p:sp>
            </p:grpSp>
            <p:grpSp>
              <p:nvGrpSpPr>
                <p:cNvPr id="69644" name="Group 208"/>
                <p:cNvGrpSpPr>
                  <a:grpSpLocks/>
                </p:cNvGrpSpPr>
                <p:nvPr/>
              </p:nvGrpSpPr>
              <p:grpSpPr bwMode="auto">
                <a:xfrm flipH="1">
                  <a:off x="2867" y="2398"/>
                  <a:ext cx="949" cy="332"/>
                  <a:chOff x="2927" y="2500"/>
                  <a:chExt cx="949" cy="332"/>
                </a:xfrm>
              </p:grpSpPr>
              <p:sp>
                <p:nvSpPr>
                  <p:cNvPr id="69744" name="Line 20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927" y="2515"/>
                    <a:ext cx="236" cy="31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745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3209" y="2500"/>
                    <a:ext cx="201" cy="33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746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3315" y="2500"/>
                    <a:ext cx="561" cy="324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69645" name="Line 212"/>
                <p:cNvSpPr>
                  <a:spLocks noChangeShapeType="1"/>
                </p:cNvSpPr>
                <p:nvPr/>
              </p:nvSpPr>
              <p:spPr bwMode="auto">
                <a:xfrm flipH="1" flipV="1">
                  <a:off x="3114" y="1780"/>
                  <a:ext cx="1" cy="41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46" name="Line 213"/>
                <p:cNvSpPr>
                  <a:spLocks noChangeShapeType="1"/>
                </p:cNvSpPr>
                <p:nvPr/>
              </p:nvSpPr>
              <p:spPr bwMode="auto">
                <a:xfrm flipH="1">
                  <a:off x="2831" y="2419"/>
                  <a:ext cx="236" cy="31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47" name="Line 214"/>
                <p:cNvSpPr>
                  <a:spLocks noChangeShapeType="1"/>
                </p:cNvSpPr>
                <p:nvPr/>
              </p:nvSpPr>
              <p:spPr bwMode="auto">
                <a:xfrm>
                  <a:off x="3113" y="2404"/>
                  <a:ext cx="201" cy="33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9648" name="Line 215"/>
                <p:cNvSpPr>
                  <a:spLocks noChangeShapeType="1"/>
                </p:cNvSpPr>
                <p:nvPr/>
              </p:nvSpPr>
              <p:spPr bwMode="auto">
                <a:xfrm>
                  <a:off x="3219" y="2404"/>
                  <a:ext cx="561" cy="32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9649" name="Group 216"/>
                <p:cNvGrpSpPr>
                  <a:grpSpLocks/>
                </p:cNvGrpSpPr>
                <p:nvPr/>
              </p:nvGrpSpPr>
              <p:grpSpPr bwMode="auto">
                <a:xfrm>
                  <a:off x="3408" y="2216"/>
                  <a:ext cx="370" cy="208"/>
                  <a:chOff x="3600" y="219"/>
                  <a:chExt cx="360" cy="175"/>
                </a:xfrm>
              </p:grpSpPr>
              <p:sp>
                <p:nvSpPr>
                  <p:cNvPr id="69731" name="Oval 217"/>
                  <p:cNvSpPr>
                    <a:spLocks noChangeArrowheads="1"/>
                  </p:cNvSpPr>
                  <p:nvPr/>
                </p:nvSpPr>
                <p:spPr bwMode="auto">
                  <a:xfrm>
                    <a:off x="3603" y="297"/>
                    <a:ext cx="357" cy="97"/>
                  </a:xfrm>
                  <a:prstGeom prst="ellipse">
                    <a:avLst/>
                  </a:prstGeom>
                  <a:solidFill>
                    <a:srgbClr val="CC66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732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3603" y="289"/>
                    <a:ext cx="0" cy="6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733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3960" y="289"/>
                    <a:ext cx="0" cy="6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734" name="Rectangle 220"/>
                  <p:cNvSpPr>
                    <a:spLocks noChangeArrowheads="1"/>
                  </p:cNvSpPr>
                  <p:nvPr/>
                </p:nvSpPr>
                <p:spPr bwMode="auto">
                  <a:xfrm>
                    <a:off x="3603" y="289"/>
                    <a:ext cx="354" cy="59"/>
                  </a:xfrm>
                  <a:prstGeom prst="rect">
                    <a:avLst/>
                  </a:prstGeom>
                  <a:solidFill>
                    <a:srgbClr val="CC66FF"/>
                  </a:soli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endParaRPr lang="en-US">
                      <a:cs typeface="Arial" charset="0"/>
                    </a:endParaRPr>
                  </a:p>
                </p:txBody>
              </p:sp>
              <p:sp>
                <p:nvSpPr>
                  <p:cNvPr id="69735" name="Oval 221"/>
                  <p:cNvSpPr>
                    <a:spLocks noChangeArrowheads="1"/>
                  </p:cNvSpPr>
                  <p:nvPr/>
                </p:nvSpPr>
                <p:spPr bwMode="auto">
                  <a:xfrm>
                    <a:off x="3600" y="219"/>
                    <a:ext cx="357" cy="113"/>
                  </a:xfrm>
                  <a:prstGeom prst="ellipse">
                    <a:avLst/>
                  </a:prstGeom>
                  <a:solidFill>
                    <a:srgbClr val="CC66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69736" name="Group 222"/>
                  <p:cNvGrpSpPr>
                    <a:grpSpLocks/>
                  </p:cNvGrpSpPr>
                  <p:nvPr/>
                </p:nvGrpSpPr>
                <p:grpSpPr bwMode="auto">
                  <a:xfrm>
                    <a:off x="3686" y="244"/>
                    <a:ext cx="177" cy="66"/>
                    <a:chOff x="2848" y="848"/>
                    <a:chExt cx="140" cy="98"/>
                  </a:xfrm>
                </p:grpSpPr>
                <p:sp>
                  <p:nvSpPr>
                    <p:cNvPr id="69741" name="Line 22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42" name="Line 22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43" name="Line 2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50"/>
                      <a:ext cx="52" cy="9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9737" name="Group 226"/>
                  <p:cNvGrpSpPr>
                    <a:grpSpLocks/>
                  </p:cNvGrpSpPr>
                  <p:nvPr/>
                </p:nvGrpSpPr>
                <p:grpSpPr bwMode="auto">
                  <a:xfrm flipV="1">
                    <a:off x="3686" y="243"/>
                    <a:ext cx="177" cy="66"/>
                    <a:chOff x="2848" y="848"/>
                    <a:chExt cx="140" cy="98"/>
                  </a:xfrm>
                </p:grpSpPr>
                <p:sp>
                  <p:nvSpPr>
                    <p:cNvPr id="69738" name="Line 22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39" name="Line 2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40" name="Line 2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50"/>
                      <a:ext cx="52" cy="9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9650" name="Group 230"/>
                <p:cNvGrpSpPr>
                  <a:grpSpLocks/>
                </p:cNvGrpSpPr>
                <p:nvPr/>
              </p:nvGrpSpPr>
              <p:grpSpPr bwMode="auto">
                <a:xfrm>
                  <a:off x="3606" y="2727"/>
                  <a:ext cx="369" cy="208"/>
                  <a:chOff x="3600" y="219"/>
                  <a:chExt cx="360" cy="175"/>
                </a:xfrm>
              </p:grpSpPr>
              <p:sp>
                <p:nvSpPr>
                  <p:cNvPr id="69718" name="Oval 231"/>
                  <p:cNvSpPr>
                    <a:spLocks noChangeArrowheads="1"/>
                  </p:cNvSpPr>
                  <p:nvPr/>
                </p:nvSpPr>
                <p:spPr bwMode="auto">
                  <a:xfrm>
                    <a:off x="3603" y="297"/>
                    <a:ext cx="357" cy="97"/>
                  </a:xfrm>
                  <a:prstGeom prst="ellipse">
                    <a:avLst/>
                  </a:prstGeom>
                  <a:solidFill>
                    <a:srgbClr val="CC66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719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3603" y="289"/>
                    <a:ext cx="0" cy="6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720" name="Line 233"/>
                  <p:cNvSpPr>
                    <a:spLocks noChangeShapeType="1"/>
                  </p:cNvSpPr>
                  <p:nvPr/>
                </p:nvSpPr>
                <p:spPr bwMode="auto">
                  <a:xfrm>
                    <a:off x="3960" y="289"/>
                    <a:ext cx="0" cy="6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721" name="Rectangle 234"/>
                  <p:cNvSpPr>
                    <a:spLocks noChangeArrowheads="1"/>
                  </p:cNvSpPr>
                  <p:nvPr/>
                </p:nvSpPr>
                <p:spPr bwMode="auto">
                  <a:xfrm>
                    <a:off x="3603" y="289"/>
                    <a:ext cx="354" cy="59"/>
                  </a:xfrm>
                  <a:prstGeom prst="rect">
                    <a:avLst/>
                  </a:prstGeom>
                  <a:solidFill>
                    <a:srgbClr val="CC66FF"/>
                  </a:soli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endParaRPr lang="en-US">
                      <a:cs typeface="Arial" charset="0"/>
                    </a:endParaRPr>
                  </a:p>
                </p:txBody>
              </p:sp>
              <p:sp>
                <p:nvSpPr>
                  <p:cNvPr id="69722" name="Oval 235"/>
                  <p:cNvSpPr>
                    <a:spLocks noChangeArrowheads="1"/>
                  </p:cNvSpPr>
                  <p:nvPr/>
                </p:nvSpPr>
                <p:spPr bwMode="auto">
                  <a:xfrm>
                    <a:off x="3600" y="219"/>
                    <a:ext cx="357" cy="113"/>
                  </a:xfrm>
                  <a:prstGeom prst="ellipse">
                    <a:avLst/>
                  </a:prstGeom>
                  <a:solidFill>
                    <a:srgbClr val="CC66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69723" name="Group 236"/>
                  <p:cNvGrpSpPr>
                    <a:grpSpLocks/>
                  </p:cNvGrpSpPr>
                  <p:nvPr/>
                </p:nvGrpSpPr>
                <p:grpSpPr bwMode="auto">
                  <a:xfrm>
                    <a:off x="3686" y="244"/>
                    <a:ext cx="177" cy="66"/>
                    <a:chOff x="2848" y="848"/>
                    <a:chExt cx="140" cy="98"/>
                  </a:xfrm>
                </p:grpSpPr>
                <p:sp>
                  <p:nvSpPr>
                    <p:cNvPr id="69728" name="Line 23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29" name="Line 23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30" name="Line 23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50"/>
                      <a:ext cx="52" cy="9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9724" name="Group 240"/>
                  <p:cNvGrpSpPr>
                    <a:grpSpLocks/>
                  </p:cNvGrpSpPr>
                  <p:nvPr/>
                </p:nvGrpSpPr>
                <p:grpSpPr bwMode="auto">
                  <a:xfrm flipV="1">
                    <a:off x="3686" y="243"/>
                    <a:ext cx="177" cy="66"/>
                    <a:chOff x="2848" y="848"/>
                    <a:chExt cx="140" cy="98"/>
                  </a:xfrm>
                </p:grpSpPr>
                <p:sp>
                  <p:nvSpPr>
                    <p:cNvPr id="69725" name="Line 24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26" name="Line 24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27" name="Line 2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50"/>
                      <a:ext cx="52" cy="9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9651" name="Group 244"/>
                <p:cNvGrpSpPr>
                  <a:grpSpLocks/>
                </p:cNvGrpSpPr>
                <p:nvPr/>
              </p:nvGrpSpPr>
              <p:grpSpPr bwMode="auto">
                <a:xfrm>
                  <a:off x="3124" y="2738"/>
                  <a:ext cx="370" cy="208"/>
                  <a:chOff x="3600" y="219"/>
                  <a:chExt cx="360" cy="175"/>
                </a:xfrm>
              </p:grpSpPr>
              <p:sp>
                <p:nvSpPr>
                  <p:cNvPr id="69705" name="Oval 245"/>
                  <p:cNvSpPr>
                    <a:spLocks noChangeArrowheads="1"/>
                  </p:cNvSpPr>
                  <p:nvPr/>
                </p:nvSpPr>
                <p:spPr bwMode="auto">
                  <a:xfrm>
                    <a:off x="3603" y="297"/>
                    <a:ext cx="357" cy="97"/>
                  </a:xfrm>
                  <a:prstGeom prst="ellipse">
                    <a:avLst/>
                  </a:prstGeom>
                  <a:solidFill>
                    <a:srgbClr val="CC66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706" name="Line 246"/>
                  <p:cNvSpPr>
                    <a:spLocks noChangeShapeType="1"/>
                  </p:cNvSpPr>
                  <p:nvPr/>
                </p:nvSpPr>
                <p:spPr bwMode="auto">
                  <a:xfrm>
                    <a:off x="3603" y="289"/>
                    <a:ext cx="0" cy="6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707" name="Line 247"/>
                  <p:cNvSpPr>
                    <a:spLocks noChangeShapeType="1"/>
                  </p:cNvSpPr>
                  <p:nvPr/>
                </p:nvSpPr>
                <p:spPr bwMode="auto">
                  <a:xfrm>
                    <a:off x="3960" y="289"/>
                    <a:ext cx="0" cy="6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708" name="Rectangle 248"/>
                  <p:cNvSpPr>
                    <a:spLocks noChangeArrowheads="1"/>
                  </p:cNvSpPr>
                  <p:nvPr/>
                </p:nvSpPr>
                <p:spPr bwMode="auto">
                  <a:xfrm>
                    <a:off x="3603" y="289"/>
                    <a:ext cx="354" cy="59"/>
                  </a:xfrm>
                  <a:prstGeom prst="rect">
                    <a:avLst/>
                  </a:prstGeom>
                  <a:solidFill>
                    <a:srgbClr val="CC66FF"/>
                  </a:soli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endParaRPr lang="en-US">
                      <a:cs typeface="Arial" charset="0"/>
                    </a:endParaRPr>
                  </a:p>
                </p:txBody>
              </p:sp>
              <p:sp>
                <p:nvSpPr>
                  <p:cNvPr id="69709" name="Oval 249"/>
                  <p:cNvSpPr>
                    <a:spLocks noChangeArrowheads="1"/>
                  </p:cNvSpPr>
                  <p:nvPr/>
                </p:nvSpPr>
                <p:spPr bwMode="auto">
                  <a:xfrm>
                    <a:off x="3600" y="219"/>
                    <a:ext cx="357" cy="113"/>
                  </a:xfrm>
                  <a:prstGeom prst="ellipse">
                    <a:avLst/>
                  </a:prstGeom>
                  <a:solidFill>
                    <a:srgbClr val="CC66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69710" name="Group 250"/>
                  <p:cNvGrpSpPr>
                    <a:grpSpLocks/>
                  </p:cNvGrpSpPr>
                  <p:nvPr/>
                </p:nvGrpSpPr>
                <p:grpSpPr bwMode="auto">
                  <a:xfrm>
                    <a:off x="3686" y="244"/>
                    <a:ext cx="177" cy="66"/>
                    <a:chOff x="2848" y="848"/>
                    <a:chExt cx="140" cy="98"/>
                  </a:xfrm>
                </p:grpSpPr>
                <p:sp>
                  <p:nvSpPr>
                    <p:cNvPr id="69715" name="Line 25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16" name="Line 25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17" name="Line 25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50"/>
                      <a:ext cx="52" cy="9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9711" name="Group 254"/>
                  <p:cNvGrpSpPr>
                    <a:grpSpLocks/>
                  </p:cNvGrpSpPr>
                  <p:nvPr/>
                </p:nvGrpSpPr>
                <p:grpSpPr bwMode="auto">
                  <a:xfrm flipV="1">
                    <a:off x="3686" y="243"/>
                    <a:ext cx="177" cy="66"/>
                    <a:chOff x="2848" y="848"/>
                    <a:chExt cx="140" cy="98"/>
                  </a:xfrm>
                </p:grpSpPr>
                <p:sp>
                  <p:nvSpPr>
                    <p:cNvPr id="69712" name="Line 25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13" name="Line 25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14" name="Line 25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50"/>
                      <a:ext cx="52" cy="9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69652" name="Group 258"/>
                <p:cNvGrpSpPr>
                  <a:grpSpLocks/>
                </p:cNvGrpSpPr>
                <p:nvPr/>
              </p:nvGrpSpPr>
              <p:grpSpPr bwMode="auto">
                <a:xfrm>
                  <a:off x="2639" y="2739"/>
                  <a:ext cx="369" cy="207"/>
                  <a:chOff x="3600" y="219"/>
                  <a:chExt cx="360" cy="175"/>
                </a:xfrm>
              </p:grpSpPr>
              <p:sp>
                <p:nvSpPr>
                  <p:cNvPr id="69692" name="Oval 259"/>
                  <p:cNvSpPr>
                    <a:spLocks noChangeArrowheads="1"/>
                  </p:cNvSpPr>
                  <p:nvPr/>
                </p:nvSpPr>
                <p:spPr bwMode="auto">
                  <a:xfrm>
                    <a:off x="3603" y="297"/>
                    <a:ext cx="357" cy="97"/>
                  </a:xfrm>
                  <a:prstGeom prst="ellipse">
                    <a:avLst/>
                  </a:prstGeom>
                  <a:solidFill>
                    <a:srgbClr val="CC66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693" name="Line 260"/>
                  <p:cNvSpPr>
                    <a:spLocks noChangeShapeType="1"/>
                  </p:cNvSpPr>
                  <p:nvPr/>
                </p:nvSpPr>
                <p:spPr bwMode="auto">
                  <a:xfrm>
                    <a:off x="3603" y="289"/>
                    <a:ext cx="0" cy="6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694" name="Line 261"/>
                  <p:cNvSpPr>
                    <a:spLocks noChangeShapeType="1"/>
                  </p:cNvSpPr>
                  <p:nvPr/>
                </p:nvSpPr>
                <p:spPr bwMode="auto">
                  <a:xfrm>
                    <a:off x="3960" y="289"/>
                    <a:ext cx="0" cy="6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695" name="Rectangle 262"/>
                  <p:cNvSpPr>
                    <a:spLocks noChangeArrowheads="1"/>
                  </p:cNvSpPr>
                  <p:nvPr/>
                </p:nvSpPr>
                <p:spPr bwMode="auto">
                  <a:xfrm>
                    <a:off x="3603" y="289"/>
                    <a:ext cx="354" cy="59"/>
                  </a:xfrm>
                  <a:prstGeom prst="rect">
                    <a:avLst/>
                  </a:prstGeom>
                  <a:solidFill>
                    <a:srgbClr val="CC66FF"/>
                  </a:soli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endParaRPr lang="en-US">
                      <a:cs typeface="Arial" charset="0"/>
                    </a:endParaRPr>
                  </a:p>
                </p:txBody>
              </p:sp>
              <p:sp>
                <p:nvSpPr>
                  <p:cNvPr id="69696" name="Oval 263"/>
                  <p:cNvSpPr>
                    <a:spLocks noChangeArrowheads="1"/>
                  </p:cNvSpPr>
                  <p:nvPr/>
                </p:nvSpPr>
                <p:spPr bwMode="auto">
                  <a:xfrm>
                    <a:off x="3600" y="219"/>
                    <a:ext cx="357" cy="113"/>
                  </a:xfrm>
                  <a:prstGeom prst="ellipse">
                    <a:avLst/>
                  </a:prstGeom>
                  <a:solidFill>
                    <a:srgbClr val="CC66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69697" name="Group 264"/>
                  <p:cNvGrpSpPr>
                    <a:grpSpLocks/>
                  </p:cNvGrpSpPr>
                  <p:nvPr/>
                </p:nvGrpSpPr>
                <p:grpSpPr bwMode="auto">
                  <a:xfrm>
                    <a:off x="3686" y="244"/>
                    <a:ext cx="177" cy="66"/>
                    <a:chOff x="2848" y="848"/>
                    <a:chExt cx="140" cy="98"/>
                  </a:xfrm>
                </p:grpSpPr>
                <p:sp>
                  <p:nvSpPr>
                    <p:cNvPr id="69702" name="Line 26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03" name="Line 2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04" name="Line 26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50"/>
                      <a:ext cx="52" cy="9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9698" name="Group 268"/>
                  <p:cNvGrpSpPr>
                    <a:grpSpLocks/>
                  </p:cNvGrpSpPr>
                  <p:nvPr/>
                </p:nvGrpSpPr>
                <p:grpSpPr bwMode="auto">
                  <a:xfrm flipV="1">
                    <a:off x="3686" y="243"/>
                    <a:ext cx="177" cy="66"/>
                    <a:chOff x="2848" y="848"/>
                    <a:chExt cx="140" cy="98"/>
                  </a:xfrm>
                </p:grpSpPr>
                <p:sp>
                  <p:nvSpPr>
                    <p:cNvPr id="69699" name="Line 269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00" name="Line 2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701" name="Line 27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50"/>
                      <a:ext cx="52" cy="9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69653" name="Text Box 272"/>
                <p:cNvSpPr txBox="1">
                  <a:spLocks noChangeArrowheads="1"/>
                </p:cNvSpPr>
                <p:nvPr/>
              </p:nvSpPr>
              <p:spPr bwMode="auto">
                <a:xfrm>
                  <a:off x="2826" y="3132"/>
                  <a:ext cx="1397" cy="2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1" hangingPunct="1"/>
                  <a:r>
                    <a:rPr lang="en-US" sz="1600">
                      <a:latin typeface="Arial" charset="0"/>
                      <a:cs typeface="Arial" charset="0"/>
                    </a:rPr>
                    <a:t>to/from customers</a:t>
                  </a:r>
                </a:p>
              </p:txBody>
            </p:sp>
            <p:sp>
              <p:nvSpPr>
                <p:cNvPr id="69654" name="Text Box 273"/>
                <p:cNvSpPr txBox="1">
                  <a:spLocks noChangeArrowheads="1"/>
                </p:cNvSpPr>
                <p:nvPr/>
              </p:nvSpPr>
              <p:spPr bwMode="auto">
                <a:xfrm>
                  <a:off x="3666" y="2030"/>
                  <a:ext cx="662" cy="24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1" hangingPunct="1"/>
                  <a:r>
                    <a:rPr lang="en-US" sz="1600">
                      <a:latin typeface="Arial" charset="0"/>
                      <a:cs typeface="Arial" charset="0"/>
                    </a:rPr>
                    <a:t>peering</a:t>
                  </a:r>
                </a:p>
              </p:txBody>
            </p:sp>
            <p:sp>
              <p:nvSpPr>
                <p:cNvPr id="69655" name="Text Box 274"/>
                <p:cNvSpPr txBox="1">
                  <a:spLocks noChangeArrowheads="1"/>
                </p:cNvSpPr>
                <p:nvPr/>
              </p:nvSpPr>
              <p:spPr bwMode="auto">
                <a:xfrm>
                  <a:off x="2891" y="1586"/>
                  <a:ext cx="1396" cy="2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1" hangingPunct="1"/>
                  <a:r>
                    <a:rPr lang="en-US" sz="1600">
                      <a:latin typeface="Arial" charset="0"/>
                      <a:cs typeface="Arial" charset="0"/>
                    </a:rPr>
                    <a:t> to/from backbone</a:t>
                  </a:r>
                </a:p>
              </p:txBody>
            </p:sp>
            <p:sp>
              <p:nvSpPr>
                <p:cNvPr id="69656" name="Rectangle 275"/>
                <p:cNvSpPr>
                  <a:spLocks noChangeArrowheads="1"/>
                </p:cNvSpPr>
                <p:nvPr/>
              </p:nvSpPr>
              <p:spPr bwMode="auto">
                <a:xfrm>
                  <a:off x="2547" y="1319"/>
                  <a:ext cx="1770" cy="2072"/>
                </a:xfrm>
                <a:prstGeom prst="rect">
                  <a:avLst/>
                </a:prstGeom>
                <a:noFill/>
                <a:ln w="9525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69657" name="Group 276"/>
                <p:cNvGrpSpPr>
                  <a:grpSpLocks/>
                </p:cNvGrpSpPr>
                <p:nvPr/>
              </p:nvGrpSpPr>
              <p:grpSpPr bwMode="auto">
                <a:xfrm>
                  <a:off x="2922" y="2204"/>
                  <a:ext cx="370" cy="208"/>
                  <a:chOff x="3600" y="219"/>
                  <a:chExt cx="360" cy="175"/>
                </a:xfrm>
              </p:grpSpPr>
              <p:sp>
                <p:nvSpPr>
                  <p:cNvPr id="69679" name="Oval 277"/>
                  <p:cNvSpPr>
                    <a:spLocks noChangeArrowheads="1"/>
                  </p:cNvSpPr>
                  <p:nvPr/>
                </p:nvSpPr>
                <p:spPr bwMode="auto">
                  <a:xfrm>
                    <a:off x="3603" y="297"/>
                    <a:ext cx="357" cy="97"/>
                  </a:xfrm>
                  <a:prstGeom prst="ellipse">
                    <a:avLst/>
                  </a:prstGeom>
                  <a:solidFill>
                    <a:srgbClr val="CC66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680" name="Line 278"/>
                  <p:cNvSpPr>
                    <a:spLocks noChangeShapeType="1"/>
                  </p:cNvSpPr>
                  <p:nvPr/>
                </p:nvSpPr>
                <p:spPr bwMode="auto">
                  <a:xfrm>
                    <a:off x="3603" y="289"/>
                    <a:ext cx="0" cy="6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681" name="Line 279"/>
                  <p:cNvSpPr>
                    <a:spLocks noChangeShapeType="1"/>
                  </p:cNvSpPr>
                  <p:nvPr/>
                </p:nvSpPr>
                <p:spPr bwMode="auto">
                  <a:xfrm>
                    <a:off x="3960" y="289"/>
                    <a:ext cx="0" cy="6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9682" name="Rectangle 280"/>
                  <p:cNvSpPr>
                    <a:spLocks noChangeArrowheads="1"/>
                  </p:cNvSpPr>
                  <p:nvPr/>
                </p:nvSpPr>
                <p:spPr bwMode="auto">
                  <a:xfrm>
                    <a:off x="3603" y="289"/>
                    <a:ext cx="354" cy="59"/>
                  </a:xfrm>
                  <a:prstGeom prst="rect">
                    <a:avLst/>
                  </a:prstGeom>
                  <a:solidFill>
                    <a:srgbClr val="CC66FF"/>
                  </a:solidFill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ctr"/>
                    <a:endParaRPr lang="en-US">
                      <a:cs typeface="Arial" charset="0"/>
                    </a:endParaRPr>
                  </a:p>
                </p:txBody>
              </p:sp>
              <p:sp>
                <p:nvSpPr>
                  <p:cNvPr id="69683" name="Oval 281"/>
                  <p:cNvSpPr>
                    <a:spLocks noChangeArrowheads="1"/>
                  </p:cNvSpPr>
                  <p:nvPr/>
                </p:nvSpPr>
                <p:spPr bwMode="auto">
                  <a:xfrm>
                    <a:off x="3600" y="219"/>
                    <a:ext cx="357" cy="113"/>
                  </a:xfrm>
                  <a:prstGeom prst="ellipse">
                    <a:avLst/>
                  </a:prstGeom>
                  <a:solidFill>
                    <a:srgbClr val="CC66FF"/>
                  </a:solidFill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69684" name="Group 282"/>
                  <p:cNvGrpSpPr>
                    <a:grpSpLocks/>
                  </p:cNvGrpSpPr>
                  <p:nvPr/>
                </p:nvGrpSpPr>
                <p:grpSpPr bwMode="auto">
                  <a:xfrm>
                    <a:off x="3686" y="244"/>
                    <a:ext cx="177" cy="66"/>
                    <a:chOff x="2848" y="848"/>
                    <a:chExt cx="140" cy="98"/>
                  </a:xfrm>
                </p:grpSpPr>
                <p:sp>
                  <p:nvSpPr>
                    <p:cNvPr id="69689" name="Line 28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690" name="Line 28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691" name="Line 28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50"/>
                      <a:ext cx="52" cy="9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69685" name="Group 286"/>
                  <p:cNvGrpSpPr>
                    <a:grpSpLocks/>
                  </p:cNvGrpSpPr>
                  <p:nvPr/>
                </p:nvGrpSpPr>
                <p:grpSpPr bwMode="auto">
                  <a:xfrm flipV="1">
                    <a:off x="3686" y="243"/>
                    <a:ext cx="177" cy="66"/>
                    <a:chOff x="2848" y="848"/>
                    <a:chExt cx="140" cy="98"/>
                  </a:xfrm>
                </p:grpSpPr>
                <p:sp>
                  <p:nvSpPr>
                    <p:cNvPr id="69686" name="Line 287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848" y="848"/>
                      <a:ext cx="50" cy="2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687" name="Line 28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4" y="946"/>
                      <a:ext cx="44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688" name="Line 28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894" y="850"/>
                      <a:ext cx="52" cy="9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69658" name="Line 290"/>
                <p:cNvSpPr>
                  <a:spLocks noChangeShapeType="1"/>
                </p:cNvSpPr>
                <p:nvPr/>
              </p:nvSpPr>
              <p:spPr bwMode="auto">
                <a:xfrm flipH="1" flipV="1">
                  <a:off x="3612" y="1810"/>
                  <a:ext cx="1" cy="41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9659" name="Group 291"/>
                <p:cNvGrpSpPr>
                  <a:grpSpLocks/>
                </p:cNvGrpSpPr>
                <p:nvPr/>
              </p:nvGrpSpPr>
              <p:grpSpPr bwMode="auto">
                <a:xfrm>
                  <a:off x="3776" y="2126"/>
                  <a:ext cx="441" cy="606"/>
                  <a:chOff x="3776" y="2126"/>
                  <a:chExt cx="441" cy="606"/>
                </a:xfrm>
              </p:grpSpPr>
              <p:sp>
                <p:nvSpPr>
                  <p:cNvPr id="69676" name="Line 292"/>
                  <p:cNvSpPr>
                    <a:spLocks noChangeShapeType="1"/>
                  </p:cNvSpPr>
                  <p:nvPr/>
                </p:nvSpPr>
                <p:spPr bwMode="auto">
                  <a:xfrm>
                    <a:off x="3776" y="2278"/>
                    <a:ext cx="441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677" name="Line 293"/>
                  <p:cNvSpPr>
                    <a:spLocks noChangeShapeType="1"/>
                  </p:cNvSpPr>
                  <p:nvPr/>
                </p:nvSpPr>
                <p:spPr bwMode="auto">
                  <a:xfrm>
                    <a:off x="3776" y="2374"/>
                    <a:ext cx="441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69678" name="Text Box 29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788" y="2126"/>
                    <a:ext cx="356" cy="60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/>
                      <a:t>….</a:t>
                    </a:r>
                  </a:p>
                </p:txBody>
              </p:sp>
            </p:grpSp>
            <p:grpSp>
              <p:nvGrpSpPr>
                <p:cNvPr id="69660" name="Group 295"/>
                <p:cNvGrpSpPr>
                  <a:grpSpLocks/>
                </p:cNvGrpSpPr>
                <p:nvPr/>
              </p:nvGrpSpPr>
              <p:grpSpPr bwMode="auto">
                <a:xfrm>
                  <a:off x="3594" y="2893"/>
                  <a:ext cx="351" cy="279"/>
                  <a:chOff x="4302" y="2857"/>
                  <a:chExt cx="351" cy="279"/>
                </a:xfrm>
              </p:grpSpPr>
              <p:grpSp>
                <p:nvGrpSpPr>
                  <p:cNvPr id="69672" name="Group 296"/>
                  <p:cNvGrpSpPr>
                    <a:grpSpLocks/>
                  </p:cNvGrpSpPr>
                  <p:nvPr/>
                </p:nvGrpSpPr>
                <p:grpSpPr bwMode="auto">
                  <a:xfrm>
                    <a:off x="4461" y="2895"/>
                    <a:ext cx="102" cy="195"/>
                    <a:chOff x="4467" y="2745"/>
                    <a:chExt cx="96" cy="345"/>
                  </a:xfrm>
                </p:grpSpPr>
                <p:sp>
                  <p:nvSpPr>
                    <p:cNvPr id="69674" name="Line 297"/>
                    <p:cNvSpPr>
                      <a:spLocks noChangeShapeType="1"/>
                    </p:cNvSpPr>
                    <p:nvPr/>
                  </p:nvSpPr>
                  <p:spPr bwMode="auto">
                    <a:xfrm rot="16200000" flipH="1">
                      <a:off x="4294" y="2918"/>
                      <a:ext cx="345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675" name="Line 298"/>
                    <p:cNvSpPr>
                      <a:spLocks noChangeShapeType="1"/>
                    </p:cNvSpPr>
                    <p:nvPr/>
                  </p:nvSpPr>
                  <p:spPr bwMode="auto">
                    <a:xfrm rot="16200000" flipH="1">
                      <a:off x="4390" y="2918"/>
                      <a:ext cx="345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9673" name="Text Box 299"/>
                  <p:cNvSpPr txBox="1">
                    <a:spLocks noChangeArrowheads="1"/>
                  </p:cNvSpPr>
                  <p:nvPr/>
                </p:nvSpPr>
                <p:spPr bwMode="auto">
                  <a:xfrm rot="16200000" flipH="1">
                    <a:off x="4338" y="2821"/>
                    <a:ext cx="279" cy="35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/>
                      <a:t>…</a:t>
                    </a:r>
                  </a:p>
                </p:txBody>
              </p:sp>
            </p:grpSp>
            <p:grpSp>
              <p:nvGrpSpPr>
                <p:cNvPr id="69661" name="Group 300"/>
                <p:cNvGrpSpPr>
                  <a:grpSpLocks/>
                </p:cNvGrpSpPr>
                <p:nvPr/>
              </p:nvGrpSpPr>
              <p:grpSpPr bwMode="auto">
                <a:xfrm>
                  <a:off x="3104" y="2919"/>
                  <a:ext cx="352" cy="279"/>
                  <a:chOff x="4304" y="2859"/>
                  <a:chExt cx="352" cy="279"/>
                </a:xfrm>
              </p:grpSpPr>
              <p:grpSp>
                <p:nvGrpSpPr>
                  <p:cNvPr id="69668" name="Group 301"/>
                  <p:cNvGrpSpPr>
                    <a:grpSpLocks/>
                  </p:cNvGrpSpPr>
                  <p:nvPr/>
                </p:nvGrpSpPr>
                <p:grpSpPr bwMode="auto">
                  <a:xfrm>
                    <a:off x="4461" y="2895"/>
                    <a:ext cx="102" cy="195"/>
                    <a:chOff x="4467" y="2745"/>
                    <a:chExt cx="96" cy="345"/>
                  </a:xfrm>
                </p:grpSpPr>
                <p:sp>
                  <p:nvSpPr>
                    <p:cNvPr id="69670" name="Line 302"/>
                    <p:cNvSpPr>
                      <a:spLocks noChangeShapeType="1"/>
                    </p:cNvSpPr>
                    <p:nvPr/>
                  </p:nvSpPr>
                  <p:spPr bwMode="auto">
                    <a:xfrm rot="16200000" flipH="1">
                      <a:off x="4294" y="2918"/>
                      <a:ext cx="345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671" name="Line 303"/>
                    <p:cNvSpPr>
                      <a:spLocks noChangeShapeType="1"/>
                    </p:cNvSpPr>
                    <p:nvPr/>
                  </p:nvSpPr>
                  <p:spPr bwMode="auto">
                    <a:xfrm rot="16200000" flipH="1">
                      <a:off x="4390" y="2918"/>
                      <a:ext cx="345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9669" name="Text Box 304"/>
                  <p:cNvSpPr txBox="1">
                    <a:spLocks noChangeArrowheads="1"/>
                  </p:cNvSpPr>
                  <p:nvPr/>
                </p:nvSpPr>
                <p:spPr bwMode="auto">
                  <a:xfrm rot="16200000" flipH="1">
                    <a:off x="4340" y="2823"/>
                    <a:ext cx="279" cy="35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/>
                      <a:t>…</a:t>
                    </a:r>
                  </a:p>
                </p:txBody>
              </p:sp>
            </p:grpSp>
            <p:grpSp>
              <p:nvGrpSpPr>
                <p:cNvPr id="69662" name="Group 305"/>
                <p:cNvGrpSpPr>
                  <a:grpSpLocks/>
                </p:cNvGrpSpPr>
                <p:nvPr/>
              </p:nvGrpSpPr>
              <p:grpSpPr bwMode="auto">
                <a:xfrm>
                  <a:off x="2588" y="2913"/>
                  <a:ext cx="353" cy="279"/>
                  <a:chOff x="4304" y="2859"/>
                  <a:chExt cx="320" cy="279"/>
                </a:xfrm>
              </p:grpSpPr>
              <p:grpSp>
                <p:nvGrpSpPr>
                  <p:cNvPr id="69664" name="Group 306"/>
                  <p:cNvGrpSpPr>
                    <a:grpSpLocks/>
                  </p:cNvGrpSpPr>
                  <p:nvPr/>
                </p:nvGrpSpPr>
                <p:grpSpPr bwMode="auto">
                  <a:xfrm>
                    <a:off x="4461" y="2895"/>
                    <a:ext cx="102" cy="195"/>
                    <a:chOff x="4467" y="2745"/>
                    <a:chExt cx="96" cy="345"/>
                  </a:xfrm>
                </p:grpSpPr>
                <p:sp>
                  <p:nvSpPr>
                    <p:cNvPr id="69666" name="Line 307"/>
                    <p:cNvSpPr>
                      <a:spLocks noChangeShapeType="1"/>
                    </p:cNvSpPr>
                    <p:nvPr/>
                  </p:nvSpPr>
                  <p:spPr bwMode="auto">
                    <a:xfrm rot="16200000" flipH="1">
                      <a:off x="4294" y="2918"/>
                      <a:ext cx="345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9667" name="Line 308"/>
                    <p:cNvSpPr>
                      <a:spLocks noChangeShapeType="1"/>
                    </p:cNvSpPr>
                    <p:nvPr/>
                  </p:nvSpPr>
                  <p:spPr bwMode="auto">
                    <a:xfrm rot="16200000" flipH="1">
                      <a:off x="4390" y="2918"/>
                      <a:ext cx="345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69665" name="Text Box 309"/>
                  <p:cNvSpPr txBox="1">
                    <a:spLocks noChangeArrowheads="1"/>
                  </p:cNvSpPr>
                  <p:nvPr/>
                </p:nvSpPr>
                <p:spPr bwMode="auto">
                  <a:xfrm rot="16200000" flipH="1">
                    <a:off x="4324" y="2839"/>
                    <a:ext cx="279" cy="3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n-US"/>
                      <a:t>…</a:t>
                    </a:r>
                  </a:p>
                </p:txBody>
              </p:sp>
            </p:grpSp>
            <p:sp>
              <p:nvSpPr>
                <p:cNvPr id="69663" name="Text Box 310"/>
                <p:cNvSpPr txBox="1">
                  <a:spLocks noChangeArrowheads="1"/>
                </p:cNvSpPr>
                <p:nvPr/>
              </p:nvSpPr>
              <p:spPr bwMode="auto">
                <a:xfrm>
                  <a:off x="2620" y="1212"/>
                  <a:ext cx="1569" cy="22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eaLnBrk="1" hangingPunct="1"/>
                  <a:r>
                    <a:rPr lang="en-US" sz="140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POP: point-of-presence</a:t>
                  </a:r>
                </a:p>
              </p:txBody>
            </p:sp>
          </p:grpSp>
        </p:grpSp>
        <p:sp>
          <p:nvSpPr>
            <p:cNvPr id="69640" name="Freeform 311"/>
            <p:cNvSpPr>
              <a:spLocks/>
            </p:cNvSpPr>
            <p:nvPr/>
          </p:nvSpPr>
          <p:spPr bwMode="auto">
            <a:xfrm>
              <a:off x="1063" y="1858"/>
              <a:ext cx="446" cy="1866"/>
            </a:xfrm>
            <a:custGeom>
              <a:avLst/>
              <a:gdLst>
                <a:gd name="T0" fmla="*/ 0 w 446"/>
                <a:gd name="T1" fmla="*/ 1290 h 1866"/>
                <a:gd name="T2" fmla="*/ 389 w 446"/>
                <a:gd name="T3" fmla="*/ 0 h 1866"/>
                <a:gd name="T4" fmla="*/ 414 w 446"/>
                <a:gd name="T5" fmla="*/ 933 h 1866"/>
                <a:gd name="T6" fmla="*/ 446 w 446"/>
                <a:gd name="T7" fmla="*/ 1509 h 1866"/>
                <a:gd name="T8" fmla="*/ 446 w 446"/>
                <a:gd name="T9" fmla="*/ 1866 h 1866"/>
                <a:gd name="T10" fmla="*/ 0 w 446"/>
                <a:gd name="T11" fmla="*/ 1290 h 18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6"/>
                <a:gd name="T19" fmla="*/ 0 h 1866"/>
                <a:gd name="T20" fmla="*/ 446 w 446"/>
                <a:gd name="T21" fmla="*/ 1866 h 18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6" h="1866">
                  <a:moveTo>
                    <a:pt x="0" y="1290"/>
                  </a:moveTo>
                  <a:lnTo>
                    <a:pt x="389" y="0"/>
                  </a:lnTo>
                  <a:lnTo>
                    <a:pt x="414" y="933"/>
                  </a:lnTo>
                  <a:lnTo>
                    <a:pt x="446" y="1509"/>
                  </a:lnTo>
                  <a:lnTo>
                    <a:pt x="446" y="1866"/>
                  </a:lnTo>
                  <a:lnTo>
                    <a:pt x="0" y="1290"/>
                  </a:lnTo>
                  <a:close/>
                </a:path>
              </a:pathLst>
            </a:custGeom>
            <a:gradFill rotWithShape="1">
              <a:gsLst>
                <a:gs pos="0">
                  <a:srgbClr val="FF0000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065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05ABDC5D-4D8F-48BF-9972-A4094C3137E6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7066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96250" cy="1143000"/>
          </a:xfrm>
        </p:spPr>
        <p:txBody>
          <a:bodyPr/>
          <a:lstStyle/>
          <a:p>
            <a:r>
              <a:rPr lang="en-US" sz="3200" smtClean="0"/>
              <a:t>Internet structure: network of networks</a:t>
            </a:r>
            <a:endParaRPr lang="en-US" smtClean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2425" y="1428750"/>
            <a:ext cx="8440738" cy="914400"/>
          </a:xfrm>
        </p:spPr>
        <p:txBody>
          <a:bodyPr/>
          <a:lstStyle/>
          <a:p>
            <a:r>
              <a:rPr lang="en-US" sz="2400" smtClean="0">
                <a:solidFill>
                  <a:srgbClr val="FF0000"/>
                </a:solidFill>
              </a:rPr>
              <a:t>“Tier-2” ISPs: smaller (often regional) ISPs</a:t>
            </a:r>
          </a:p>
          <a:p>
            <a:pPr lvl="1"/>
            <a:r>
              <a:rPr lang="en-US" sz="2000" smtClean="0"/>
              <a:t>Connect to one or more tier-1 ISPs, possibly other tier-2 ISPs</a:t>
            </a:r>
          </a:p>
          <a:p>
            <a:endParaRPr lang="en-US" sz="240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None/>
            </a:pPr>
            <a:endParaRPr lang="en-US" sz="2000" smtClean="0"/>
          </a:p>
        </p:txBody>
      </p:sp>
      <p:sp>
        <p:nvSpPr>
          <p:cNvPr id="70662" name="Oval 4"/>
          <p:cNvSpPr>
            <a:spLocks noChangeArrowheads="1"/>
          </p:cNvSpPr>
          <p:nvPr/>
        </p:nvSpPr>
        <p:spPr bwMode="auto">
          <a:xfrm>
            <a:off x="2432050" y="4883150"/>
            <a:ext cx="1863725" cy="7905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70663" name="Oval 5"/>
          <p:cNvSpPr>
            <a:spLocks noChangeArrowheads="1"/>
          </p:cNvSpPr>
          <p:nvPr/>
        </p:nvSpPr>
        <p:spPr bwMode="auto">
          <a:xfrm>
            <a:off x="3530600" y="3679825"/>
            <a:ext cx="1863725" cy="7905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70664" name="Oval 6"/>
          <p:cNvSpPr>
            <a:spLocks noChangeArrowheads="1"/>
          </p:cNvSpPr>
          <p:nvPr/>
        </p:nvSpPr>
        <p:spPr bwMode="auto">
          <a:xfrm>
            <a:off x="4800600" y="4845050"/>
            <a:ext cx="1863725" cy="7905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70665" name="Oval 8"/>
          <p:cNvSpPr>
            <a:spLocks noChangeArrowheads="1"/>
          </p:cNvSpPr>
          <p:nvPr/>
        </p:nvSpPr>
        <p:spPr bwMode="auto">
          <a:xfrm>
            <a:off x="5121275" y="4851400"/>
            <a:ext cx="133350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6" name="Oval 9"/>
          <p:cNvSpPr>
            <a:spLocks noChangeArrowheads="1"/>
          </p:cNvSpPr>
          <p:nvPr/>
        </p:nvSpPr>
        <p:spPr bwMode="auto">
          <a:xfrm>
            <a:off x="4670425" y="4381500"/>
            <a:ext cx="133350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7" name="Oval 10"/>
          <p:cNvSpPr>
            <a:spLocks noChangeArrowheads="1"/>
          </p:cNvSpPr>
          <p:nvPr/>
        </p:nvSpPr>
        <p:spPr bwMode="auto">
          <a:xfrm>
            <a:off x="4206875" y="4406900"/>
            <a:ext cx="133350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8" name="Oval 11"/>
          <p:cNvSpPr>
            <a:spLocks noChangeArrowheads="1"/>
          </p:cNvSpPr>
          <p:nvPr/>
        </p:nvSpPr>
        <p:spPr bwMode="auto">
          <a:xfrm>
            <a:off x="3736975" y="4864100"/>
            <a:ext cx="133350" cy="1428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9" name="Oval 12"/>
          <p:cNvSpPr>
            <a:spLocks noChangeArrowheads="1"/>
          </p:cNvSpPr>
          <p:nvPr/>
        </p:nvSpPr>
        <p:spPr bwMode="auto">
          <a:xfrm>
            <a:off x="4232275" y="5181600"/>
            <a:ext cx="133350" cy="1428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0" name="Oval 13"/>
          <p:cNvSpPr>
            <a:spLocks noChangeArrowheads="1"/>
          </p:cNvSpPr>
          <p:nvPr/>
        </p:nvSpPr>
        <p:spPr bwMode="auto">
          <a:xfrm>
            <a:off x="4746625" y="5168900"/>
            <a:ext cx="133350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1" name="Line 14"/>
          <p:cNvSpPr>
            <a:spLocks noChangeShapeType="1"/>
          </p:cNvSpPr>
          <p:nvPr/>
        </p:nvSpPr>
        <p:spPr bwMode="auto">
          <a:xfrm flipV="1">
            <a:off x="4368800" y="5238750"/>
            <a:ext cx="38100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2" name="Line 15"/>
          <p:cNvSpPr>
            <a:spLocks noChangeShapeType="1"/>
          </p:cNvSpPr>
          <p:nvPr/>
        </p:nvSpPr>
        <p:spPr bwMode="auto">
          <a:xfrm>
            <a:off x="4778375" y="4495800"/>
            <a:ext cx="368300" cy="368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3" name="Line 16"/>
          <p:cNvSpPr>
            <a:spLocks noChangeShapeType="1"/>
          </p:cNvSpPr>
          <p:nvPr/>
        </p:nvSpPr>
        <p:spPr bwMode="auto">
          <a:xfrm flipV="1">
            <a:off x="3835400" y="4527550"/>
            <a:ext cx="393700" cy="355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61"/>
          <p:cNvGrpSpPr>
            <a:grpSpLocks/>
          </p:cNvGrpSpPr>
          <p:nvPr/>
        </p:nvGrpSpPr>
        <p:grpSpPr bwMode="auto">
          <a:xfrm>
            <a:off x="1946275" y="3286125"/>
            <a:ext cx="6219825" cy="2838450"/>
            <a:chOff x="1226" y="2070"/>
            <a:chExt cx="3918" cy="1788"/>
          </a:xfrm>
        </p:grpSpPr>
        <p:grpSp>
          <p:nvGrpSpPr>
            <p:cNvPr id="70685" name="Group 32"/>
            <p:cNvGrpSpPr>
              <a:grpSpLocks/>
            </p:cNvGrpSpPr>
            <p:nvPr/>
          </p:nvGrpSpPr>
          <p:grpSpPr bwMode="auto">
            <a:xfrm>
              <a:off x="3042" y="2102"/>
              <a:ext cx="1054" cy="372"/>
              <a:chOff x="3042" y="2102"/>
              <a:chExt cx="1054" cy="372"/>
            </a:xfrm>
          </p:grpSpPr>
          <p:sp>
            <p:nvSpPr>
              <p:cNvPr id="70705" name="Oval 28"/>
              <p:cNvSpPr>
                <a:spLocks noChangeArrowheads="1"/>
              </p:cNvSpPr>
              <p:nvPr/>
            </p:nvSpPr>
            <p:spPr bwMode="auto">
              <a:xfrm>
                <a:off x="3042" y="2102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706" name="Text Box 30"/>
              <p:cNvSpPr txBox="1">
                <a:spLocks noChangeArrowheads="1"/>
              </p:cNvSpPr>
              <p:nvPr/>
            </p:nvSpPr>
            <p:spPr bwMode="auto">
              <a:xfrm>
                <a:off x="3182" y="2176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Comic Sans MS" pitchFamily="66" charset="0"/>
                  </a:rPr>
                  <a:t>Tier-2 ISP</a:t>
                </a:r>
                <a:endParaRPr lang="en-US"/>
              </a:p>
            </p:txBody>
          </p:sp>
          <p:sp>
            <p:nvSpPr>
              <p:cNvPr id="70707" name="Oval 29"/>
              <p:cNvSpPr>
                <a:spLocks noChangeArrowheads="1"/>
              </p:cNvSpPr>
              <p:nvPr/>
            </p:nvSpPr>
            <p:spPr bwMode="auto">
              <a:xfrm>
                <a:off x="3184" y="2340"/>
                <a:ext cx="84" cy="9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0686" name="Group 37"/>
            <p:cNvGrpSpPr>
              <a:grpSpLocks/>
            </p:cNvGrpSpPr>
            <p:nvPr/>
          </p:nvGrpSpPr>
          <p:grpSpPr bwMode="auto">
            <a:xfrm>
              <a:off x="1610" y="2070"/>
              <a:ext cx="1054" cy="372"/>
              <a:chOff x="698" y="2190"/>
              <a:chExt cx="1054" cy="372"/>
            </a:xfrm>
          </p:grpSpPr>
          <p:sp>
            <p:nvSpPr>
              <p:cNvPr id="70702" name="Oval 34"/>
              <p:cNvSpPr>
                <a:spLocks noChangeArrowheads="1"/>
              </p:cNvSpPr>
              <p:nvPr/>
            </p:nvSpPr>
            <p:spPr bwMode="auto">
              <a:xfrm>
                <a:off x="698" y="219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703" name="Text Box 35"/>
              <p:cNvSpPr txBox="1">
                <a:spLocks noChangeArrowheads="1"/>
              </p:cNvSpPr>
              <p:nvPr/>
            </p:nvSpPr>
            <p:spPr bwMode="auto">
              <a:xfrm>
                <a:off x="838" y="226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Comic Sans MS" pitchFamily="66" charset="0"/>
                  </a:rPr>
                  <a:t>Tier-2 ISP</a:t>
                </a:r>
                <a:endParaRPr lang="en-US"/>
              </a:p>
            </p:txBody>
          </p:sp>
          <p:sp>
            <p:nvSpPr>
              <p:cNvPr id="70704" name="Oval 36"/>
              <p:cNvSpPr>
                <a:spLocks noChangeArrowheads="1"/>
              </p:cNvSpPr>
              <p:nvPr/>
            </p:nvSpPr>
            <p:spPr bwMode="auto">
              <a:xfrm>
                <a:off x="1464" y="2460"/>
                <a:ext cx="84" cy="9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0687" name="Group 42"/>
            <p:cNvGrpSpPr>
              <a:grpSpLocks/>
            </p:cNvGrpSpPr>
            <p:nvPr/>
          </p:nvGrpSpPr>
          <p:grpSpPr bwMode="auto">
            <a:xfrm>
              <a:off x="1226" y="3476"/>
              <a:ext cx="1054" cy="374"/>
              <a:chOff x="442" y="3748"/>
              <a:chExt cx="1054" cy="374"/>
            </a:xfrm>
          </p:grpSpPr>
          <p:sp>
            <p:nvSpPr>
              <p:cNvPr id="70699" name="Oval 39"/>
              <p:cNvSpPr>
                <a:spLocks noChangeArrowheads="1"/>
              </p:cNvSpPr>
              <p:nvPr/>
            </p:nvSpPr>
            <p:spPr bwMode="auto">
              <a:xfrm>
                <a:off x="442" y="375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700" name="Text Box 40"/>
              <p:cNvSpPr txBox="1">
                <a:spLocks noChangeArrowheads="1"/>
              </p:cNvSpPr>
              <p:nvPr/>
            </p:nvSpPr>
            <p:spPr bwMode="auto">
              <a:xfrm>
                <a:off x="582" y="382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Comic Sans MS" pitchFamily="66" charset="0"/>
                  </a:rPr>
                  <a:t>Tier-2 ISP</a:t>
                </a:r>
                <a:endParaRPr lang="en-US"/>
              </a:p>
            </p:txBody>
          </p:sp>
          <p:sp>
            <p:nvSpPr>
              <p:cNvPr id="70701" name="Oval 41"/>
              <p:cNvSpPr>
                <a:spLocks noChangeArrowheads="1"/>
              </p:cNvSpPr>
              <p:nvPr/>
            </p:nvSpPr>
            <p:spPr bwMode="auto">
              <a:xfrm>
                <a:off x="904" y="3748"/>
                <a:ext cx="84" cy="9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0688" name="Group 47"/>
            <p:cNvGrpSpPr>
              <a:grpSpLocks/>
            </p:cNvGrpSpPr>
            <p:nvPr/>
          </p:nvGrpSpPr>
          <p:grpSpPr bwMode="auto">
            <a:xfrm>
              <a:off x="2674" y="3486"/>
              <a:ext cx="1054" cy="372"/>
              <a:chOff x="2698" y="3710"/>
              <a:chExt cx="1054" cy="372"/>
            </a:xfrm>
          </p:grpSpPr>
          <p:sp>
            <p:nvSpPr>
              <p:cNvPr id="70696" name="Oval 44"/>
              <p:cNvSpPr>
                <a:spLocks noChangeArrowheads="1"/>
              </p:cNvSpPr>
              <p:nvPr/>
            </p:nvSpPr>
            <p:spPr bwMode="auto">
              <a:xfrm>
                <a:off x="2698" y="371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697" name="Text Box 45"/>
              <p:cNvSpPr txBox="1">
                <a:spLocks noChangeArrowheads="1"/>
              </p:cNvSpPr>
              <p:nvPr/>
            </p:nvSpPr>
            <p:spPr bwMode="auto">
              <a:xfrm>
                <a:off x="2838" y="378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Comic Sans MS" pitchFamily="66" charset="0"/>
                  </a:rPr>
                  <a:t>Tier-2 ISP</a:t>
                </a:r>
                <a:endParaRPr lang="en-US"/>
              </a:p>
            </p:txBody>
          </p:sp>
          <p:sp>
            <p:nvSpPr>
              <p:cNvPr id="70698" name="Oval 46"/>
              <p:cNvSpPr>
                <a:spLocks noChangeArrowheads="1"/>
              </p:cNvSpPr>
              <p:nvPr/>
            </p:nvSpPr>
            <p:spPr bwMode="auto">
              <a:xfrm>
                <a:off x="3408" y="3716"/>
                <a:ext cx="84" cy="9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0689" name="Group 52"/>
            <p:cNvGrpSpPr>
              <a:grpSpLocks/>
            </p:cNvGrpSpPr>
            <p:nvPr/>
          </p:nvGrpSpPr>
          <p:grpSpPr bwMode="auto">
            <a:xfrm>
              <a:off x="4090" y="3182"/>
              <a:ext cx="1054" cy="372"/>
              <a:chOff x="4090" y="3182"/>
              <a:chExt cx="1054" cy="372"/>
            </a:xfrm>
          </p:grpSpPr>
          <p:sp>
            <p:nvSpPr>
              <p:cNvPr id="70693" name="Oval 49"/>
              <p:cNvSpPr>
                <a:spLocks noChangeArrowheads="1"/>
              </p:cNvSpPr>
              <p:nvPr/>
            </p:nvSpPr>
            <p:spPr bwMode="auto">
              <a:xfrm>
                <a:off x="4090" y="3182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694" name="Text Box 50"/>
              <p:cNvSpPr txBox="1">
                <a:spLocks noChangeArrowheads="1"/>
              </p:cNvSpPr>
              <p:nvPr/>
            </p:nvSpPr>
            <p:spPr bwMode="auto">
              <a:xfrm>
                <a:off x="4230" y="3256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Comic Sans MS" pitchFamily="66" charset="0"/>
                  </a:rPr>
                  <a:t>Tier-2 ISP</a:t>
                </a:r>
                <a:endParaRPr lang="en-US"/>
              </a:p>
            </p:txBody>
          </p:sp>
          <p:sp>
            <p:nvSpPr>
              <p:cNvPr id="70695" name="Oval 51"/>
              <p:cNvSpPr>
                <a:spLocks noChangeArrowheads="1"/>
              </p:cNvSpPr>
              <p:nvPr/>
            </p:nvSpPr>
            <p:spPr bwMode="auto">
              <a:xfrm>
                <a:off x="4144" y="3308"/>
                <a:ext cx="84" cy="9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0690" name="Oval 54"/>
            <p:cNvSpPr>
              <a:spLocks noChangeArrowheads="1"/>
            </p:cNvSpPr>
            <p:nvPr/>
          </p:nvSpPr>
          <p:spPr bwMode="auto">
            <a:xfrm>
              <a:off x="1712" y="2328"/>
              <a:ext cx="96" cy="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91" name="Line 55"/>
            <p:cNvSpPr>
              <a:spLocks noChangeShapeType="1"/>
            </p:cNvSpPr>
            <p:nvPr/>
          </p:nvSpPr>
          <p:spPr bwMode="auto">
            <a:xfrm>
              <a:off x="1768" y="2400"/>
              <a:ext cx="200" cy="6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92" name="Oval 56"/>
            <p:cNvSpPr>
              <a:spLocks noChangeArrowheads="1"/>
            </p:cNvSpPr>
            <p:nvPr/>
          </p:nvSpPr>
          <p:spPr bwMode="auto">
            <a:xfrm>
              <a:off x="1928" y="3044"/>
              <a:ext cx="96" cy="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62"/>
          <p:cNvGrpSpPr>
            <a:grpSpLocks/>
          </p:cNvGrpSpPr>
          <p:nvPr/>
        </p:nvGrpSpPr>
        <p:grpSpPr bwMode="auto">
          <a:xfrm>
            <a:off x="177800" y="3406775"/>
            <a:ext cx="3562350" cy="2014538"/>
            <a:chOff x="112" y="2146"/>
            <a:chExt cx="2244" cy="1269"/>
          </a:xfrm>
        </p:grpSpPr>
        <p:sp>
          <p:nvSpPr>
            <p:cNvPr id="70682" name="Text Box 53"/>
            <p:cNvSpPr txBox="1">
              <a:spLocks noChangeArrowheads="1"/>
            </p:cNvSpPr>
            <p:nvPr/>
          </p:nvSpPr>
          <p:spPr bwMode="auto">
            <a:xfrm>
              <a:off x="112" y="2146"/>
              <a:ext cx="1292" cy="1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Tier-2 ISP pays tier-1 ISP for connectivity to rest of Internet</a:t>
              </a:r>
            </a:p>
            <a:p>
              <a:pPr>
                <a:buClr>
                  <a:schemeClr val="accent2"/>
                </a:buClr>
                <a:buSzPct val="85000"/>
                <a:buFont typeface="Wingdings" pitchFamily="2" charset="2"/>
                <a:buChar char="q"/>
              </a:pPr>
              <a:r>
                <a:rPr lang="en-US" sz="1800">
                  <a:latin typeface="Comic Sans MS" pitchFamily="66" charset="0"/>
                </a:rPr>
                <a:t> tier-2 ISP is c</a:t>
              </a:r>
              <a:r>
                <a:rPr lang="en-US" sz="1800" i="1">
                  <a:latin typeface="Comic Sans MS" pitchFamily="66" charset="0"/>
                </a:rPr>
                <a:t>ustomer</a:t>
              </a:r>
              <a:r>
                <a:rPr lang="en-US" sz="1800">
                  <a:latin typeface="Comic Sans MS" pitchFamily="66" charset="0"/>
                </a:rPr>
                <a:t> of</a:t>
              </a:r>
            </a:p>
            <a:p>
              <a:pPr>
                <a:buClr>
                  <a:schemeClr val="accent2"/>
                </a:buClr>
                <a:buSzPct val="85000"/>
                <a:buFont typeface="Wingdings" pitchFamily="2" charset="2"/>
                <a:buNone/>
              </a:pPr>
              <a:r>
                <a:rPr lang="en-US" sz="1800">
                  <a:latin typeface="Comic Sans MS" pitchFamily="66" charset="0"/>
                </a:rPr>
                <a:t>tier-1 provider</a:t>
              </a:r>
            </a:p>
          </p:txBody>
        </p:sp>
        <p:sp>
          <p:nvSpPr>
            <p:cNvPr id="70683" name="Line 57"/>
            <p:cNvSpPr>
              <a:spLocks noChangeShapeType="1"/>
            </p:cNvSpPr>
            <p:nvPr/>
          </p:nvSpPr>
          <p:spPr bwMode="auto">
            <a:xfrm flipV="1">
              <a:off x="1344" y="2392"/>
              <a:ext cx="1012" cy="3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4" name="Line 58"/>
            <p:cNvSpPr>
              <a:spLocks noChangeShapeType="1"/>
            </p:cNvSpPr>
            <p:nvPr/>
          </p:nvSpPr>
          <p:spPr bwMode="auto">
            <a:xfrm flipV="1">
              <a:off x="1352" y="2412"/>
              <a:ext cx="360" cy="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77"/>
          <p:cNvGrpSpPr>
            <a:grpSpLocks/>
          </p:cNvGrpSpPr>
          <p:nvPr/>
        </p:nvGrpSpPr>
        <p:grpSpPr bwMode="auto">
          <a:xfrm>
            <a:off x="6337300" y="3019425"/>
            <a:ext cx="2705100" cy="2136775"/>
            <a:chOff x="3992" y="1902"/>
            <a:chExt cx="1704" cy="1346"/>
          </a:xfrm>
        </p:grpSpPr>
        <p:sp>
          <p:nvSpPr>
            <p:cNvPr id="70677" name="Oval 67"/>
            <p:cNvSpPr>
              <a:spLocks noChangeArrowheads="1"/>
            </p:cNvSpPr>
            <p:nvPr/>
          </p:nvSpPr>
          <p:spPr bwMode="auto">
            <a:xfrm>
              <a:off x="3992" y="2320"/>
              <a:ext cx="96" cy="10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78" name="Text Box 64"/>
            <p:cNvSpPr txBox="1">
              <a:spLocks noChangeArrowheads="1"/>
            </p:cNvSpPr>
            <p:nvPr/>
          </p:nvSpPr>
          <p:spPr bwMode="auto">
            <a:xfrm>
              <a:off x="4564" y="1902"/>
              <a:ext cx="1132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Tier-2 ISPs also peer privately with each other.</a:t>
              </a:r>
            </a:p>
          </p:txBody>
        </p:sp>
        <p:sp>
          <p:nvSpPr>
            <p:cNvPr id="70679" name="Oval 68"/>
            <p:cNvSpPr>
              <a:spLocks noChangeArrowheads="1"/>
            </p:cNvSpPr>
            <p:nvPr/>
          </p:nvSpPr>
          <p:spPr bwMode="auto">
            <a:xfrm>
              <a:off x="4600" y="3144"/>
              <a:ext cx="96" cy="10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680" name="Line 69"/>
            <p:cNvSpPr>
              <a:spLocks noChangeShapeType="1"/>
            </p:cNvSpPr>
            <p:nvPr/>
          </p:nvSpPr>
          <p:spPr bwMode="auto">
            <a:xfrm>
              <a:off x="4064" y="2408"/>
              <a:ext cx="552" cy="7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0681" name="Line 72"/>
            <p:cNvSpPr>
              <a:spLocks noChangeShapeType="1"/>
            </p:cNvSpPr>
            <p:nvPr/>
          </p:nvSpPr>
          <p:spPr bwMode="auto">
            <a:xfrm flipH="1">
              <a:off x="4179" y="2166"/>
              <a:ext cx="434" cy="2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168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7776CFEF-3DDC-4231-9EF8-D2D777EA74DD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7168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96250" cy="1143000"/>
          </a:xfrm>
        </p:spPr>
        <p:txBody>
          <a:bodyPr/>
          <a:lstStyle/>
          <a:p>
            <a:r>
              <a:rPr lang="en-US" sz="3200" smtClean="0"/>
              <a:t>Internet structure: network of networks</a:t>
            </a:r>
            <a:endParaRPr lang="en-US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2425" y="1428750"/>
            <a:ext cx="8440738" cy="914400"/>
          </a:xfrm>
        </p:spPr>
        <p:txBody>
          <a:bodyPr/>
          <a:lstStyle/>
          <a:p>
            <a:r>
              <a:rPr lang="en-US" sz="2400" smtClean="0">
                <a:solidFill>
                  <a:srgbClr val="FF0000"/>
                </a:solidFill>
              </a:rPr>
              <a:t>“Tier-3” ISPs and local ISPs </a:t>
            </a:r>
          </a:p>
          <a:p>
            <a:pPr lvl="1"/>
            <a:r>
              <a:rPr lang="en-US" sz="2000" smtClean="0"/>
              <a:t>last hop (“access”) network (closest to end systems)</a:t>
            </a:r>
          </a:p>
          <a:p>
            <a:pPr>
              <a:buFont typeface="Wingdings" pitchFamily="2" charset="2"/>
              <a:buNone/>
            </a:pPr>
            <a:endParaRPr lang="en-US" sz="240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None/>
            </a:pPr>
            <a:endParaRPr lang="en-US" sz="2000" smtClean="0"/>
          </a:p>
        </p:txBody>
      </p:sp>
      <p:sp>
        <p:nvSpPr>
          <p:cNvPr id="71686" name="Oval 4"/>
          <p:cNvSpPr>
            <a:spLocks noChangeArrowheads="1"/>
          </p:cNvSpPr>
          <p:nvPr/>
        </p:nvSpPr>
        <p:spPr bwMode="auto">
          <a:xfrm>
            <a:off x="2432050" y="4883150"/>
            <a:ext cx="1863725" cy="7905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71687" name="Oval 5"/>
          <p:cNvSpPr>
            <a:spLocks noChangeArrowheads="1"/>
          </p:cNvSpPr>
          <p:nvPr/>
        </p:nvSpPr>
        <p:spPr bwMode="auto">
          <a:xfrm>
            <a:off x="3530600" y="3679825"/>
            <a:ext cx="1863725" cy="7905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71688" name="Oval 6"/>
          <p:cNvSpPr>
            <a:spLocks noChangeArrowheads="1"/>
          </p:cNvSpPr>
          <p:nvPr/>
        </p:nvSpPr>
        <p:spPr bwMode="auto">
          <a:xfrm>
            <a:off x="4800600" y="4845050"/>
            <a:ext cx="1863725" cy="7905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71689" name="Oval 7"/>
          <p:cNvSpPr>
            <a:spLocks noChangeArrowheads="1"/>
          </p:cNvSpPr>
          <p:nvPr/>
        </p:nvSpPr>
        <p:spPr bwMode="auto">
          <a:xfrm>
            <a:off x="5121275" y="4851400"/>
            <a:ext cx="133350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0" name="Oval 8"/>
          <p:cNvSpPr>
            <a:spLocks noChangeArrowheads="1"/>
          </p:cNvSpPr>
          <p:nvPr/>
        </p:nvSpPr>
        <p:spPr bwMode="auto">
          <a:xfrm>
            <a:off x="4670425" y="4381500"/>
            <a:ext cx="133350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1" name="Oval 9"/>
          <p:cNvSpPr>
            <a:spLocks noChangeArrowheads="1"/>
          </p:cNvSpPr>
          <p:nvPr/>
        </p:nvSpPr>
        <p:spPr bwMode="auto">
          <a:xfrm>
            <a:off x="4206875" y="4406900"/>
            <a:ext cx="133350" cy="142875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2" name="Oval 10"/>
          <p:cNvSpPr>
            <a:spLocks noChangeArrowheads="1"/>
          </p:cNvSpPr>
          <p:nvPr/>
        </p:nvSpPr>
        <p:spPr bwMode="auto">
          <a:xfrm>
            <a:off x="3736975" y="4864100"/>
            <a:ext cx="133350" cy="1428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3" name="Oval 11"/>
          <p:cNvSpPr>
            <a:spLocks noChangeArrowheads="1"/>
          </p:cNvSpPr>
          <p:nvPr/>
        </p:nvSpPr>
        <p:spPr bwMode="auto">
          <a:xfrm>
            <a:off x="4232275" y="5181600"/>
            <a:ext cx="133350" cy="1428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4" name="Oval 12"/>
          <p:cNvSpPr>
            <a:spLocks noChangeArrowheads="1"/>
          </p:cNvSpPr>
          <p:nvPr/>
        </p:nvSpPr>
        <p:spPr bwMode="auto">
          <a:xfrm>
            <a:off x="4746625" y="5168900"/>
            <a:ext cx="133350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5" name="Line 13"/>
          <p:cNvSpPr>
            <a:spLocks noChangeShapeType="1"/>
          </p:cNvSpPr>
          <p:nvPr/>
        </p:nvSpPr>
        <p:spPr bwMode="auto">
          <a:xfrm flipV="1">
            <a:off x="4368800" y="5238750"/>
            <a:ext cx="38100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6" name="Line 14"/>
          <p:cNvSpPr>
            <a:spLocks noChangeShapeType="1"/>
          </p:cNvSpPr>
          <p:nvPr/>
        </p:nvSpPr>
        <p:spPr bwMode="auto">
          <a:xfrm>
            <a:off x="4778375" y="4495800"/>
            <a:ext cx="368300" cy="368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7" name="Line 15"/>
          <p:cNvSpPr>
            <a:spLocks noChangeShapeType="1"/>
          </p:cNvSpPr>
          <p:nvPr/>
        </p:nvSpPr>
        <p:spPr bwMode="auto">
          <a:xfrm flipV="1">
            <a:off x="3835400" y="4527550"/>
            <a:ext cx="393700" cy="355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1698" name="Group 22"/>
          <p:cNvGrpSpPr>
            <a:grpSpLocks/>
          </p:cNvGrpSpPr>
          <p:nvPr/>
        </p:nvGrpSpPr>
        <p:grpSpPr bwMode="auto">
          <a:xfrm>
            <a:off x="1946275" y="3286125"/>
            <a:ext cx="6219825" cy="2838450"/>
            <a:chOff x="1226" y="2070"/>
            <a:chExt cx="3918" cy="1788"/>
          </a:xfrm>
        </p:grpSpPr>
        <p:grpSp>
          <p:nvGrpSpPr>
            <p:cNvPr id="71736" name="Group 23"/>
            <p:cNvGrpSpPr>
              <a:grpSpLocks/>
            </p:cNvGrpSpPr>
            <p:nvPr/>
          </p:nvGrpSpPr>
          <p:grpSpPr bwMode="auto">
            <a:xfrm>
              <a:off x="3042" y="2102"/>
              <a:ext cx="1054" cy="372"/>
              <a:chOff x="3042" y="2102"/>
              <a:chExt cx="1054" cy="372"/>
            </a:xfrm>
          </p:grpSpPr>
          <p:sp>
            <p:nvSpPr>
              <p:cNvPr id="71756" name="Oval 24"/>
              <p:cNvSpPr>
                <a:spLocks noChangeArrowheads="1"/>
              </p:cNvSpPr>
              <p:nvPr/>
            </p:nvSpPr>
            <p:spPr bwMode="auto">
              <a:xfrm>
                <a:off x="3042" y="2102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57" name="Text Box 25"/>
              <p:cNvSpPr txBox="1">
                <a:spLocks noChangeArrowheads="1"/>
              </p:cNvSpPr>
              <p:nvPr/>
            </p:nvSpPr>
            <p:spPr bwMode="auto">
              <a:xfrm>
                <a:off x="3182" y="2176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Comic Sans MS" pitchFamily="66" charset="0"/>
                  </a:rPr>
                  <a:t>Tier-2 ISP</a:t>
                </a:r>
                <a:endParaRPr lang="en-US"/>
              </a:p>
            </p:txBody>
          </p:sp>
          <p:sp>
            <p:nvSpPr>
              <p:cNvPr id="71758" name="Oval 26"/>
              <p:cNvSpPr>
                <a:spLocks noChangeArrowheads="1"/>
              </p:cNvSpPr>
              <p:nvPr/>
            </p:nvSpPr>
            <p:spPr bwMode="auto">
              <a:xfrm>
                <a:off x="3184" y="2340"/>
                <a:ext cx="84" cy="9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737" name="Group 27"/>
            <p:cNvGrpSpPr>
              <a:grpSpLocks/>
            </p:cNvGrpSpPr>
            <p:nvPr/>
          </p:nvGrpSpPr>
          <p:grpSpPr bwMode="auto">
            <a:xfrm>
              <a:off x="1610" y="2070"/>
              <a:ext cx="1054" cy="372"/>
              <a:chOff x="698" y="2190"/>
              <a:chExt cx="1054" cy="372"/>
            </a:xfrm>
          </p:grpSpPr>
          <p:sp>
            <p:nvSpPr>
              <p:cNvPr id="71753" name="Oval 28"/>
              <p:cNvSpPr>
                <a:spLocks noChangeArrowheads="1"/>
              </p:cNvSpPr>
              <p:nvPr/>
            </p:nvSpPr>
            <p:spPr bwMode="auto">
              <a:xfrm>
                <a:off x="698" y="219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54" name="Text Box 29"/>
              <p:cNvSpPr txBox="1">
                <a:spLocks noChangeArrowheads="1"/>
              </p:cNvSpPr>
              <p:nvPr/>
            </p:nvSpPr>
            <p:spPr bwMode="auto">
              <a:xfrm>
                <a:off x="838" y="226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Comic Sans MS" pitchFamily="66" charset="0"/>
                  </a:rPr>
                  <a:t>Tier-2 ISP</a:t>
                </a:r>
                <a:endParaRPr lang="en-US"/>
              </a:p>
            </p:txBody>
          </p:sp>
          <p:sp>
            <p:nvSpPr>
              <p:cNvPr id="71755" name="Oval 30"/>
              <p:cNvSpPr>
                <a:spLocks noChangeArrowheads="1"/>
              </p:cNvSpPr>
              <p:nvPr/>
            </p:nvSpPr>
            <p:spPr bwMode="auto">
              <a:xfrm>
                <a:off x="1464" y="2460"/>
                <a:ext cx="84" cy="90"/>
              </a:xfrm>
              <a:prstGeom prst="ellipse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738" name="Group 31"/>
            <p:cNvGrpSpPr>
              <a:grpSpLocks/>
            </p:cNvGrpSpPr>
            <p:nvPr/>
          </p:nvGrpSpPr>
          <p:grpSpPr bwMode="auto">
            <a:xfrm>
              <a:off x="1226" y="3476"/>
              <a:ext cx="1054" cy="374"/>
              <a:chOff x="442" y="3748"/>
              <a:chExt cx="1054" cy="374"/>
            </a:xfrm>
          </p:grpSpPr>
          <p:sp>
            <p:nvSpPr>
              <p:cNvPr id="71750" name="Oval 32"/>
              <p:cNvSpPr>
                <a:spLocks noChangeArrowheads="1"/>
              </p:cNvSpPr>
              <p:nvPr/>
            </p:nvSpPr>
            <p:spPr bwMode="auto">
              <a:xfrm>
                <a:off x="442" y="375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51" name="Text Box 33"/>
              <p:cNvSpPr txBox="1">
                <a:spLocks noChangeArrowheads="1"/>
              </p:cNvSpPr>
              <p:nvPr/>
            </p:nvSpPr>
            <p:spPr bwMode="auto">
              <a:xfrm>
                <a:off x="582" y="382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Comic Sans MS" pitchFamily="66" charset="0"/>
                  </a:rPr>
                  <a:t>Tier-2 ISP</a:t>
                </a:r>
                <a:endParaRPr lang="en-US"/>
              </a:p>
            </p:txBody>
          </p:sp>
          <p:sp>
            <p:nvSpPr>
              <p:cNvPr id="71752" name="Oval 34"/>
              <p:cNvSpPr>
                <a:spLocks noChangeArrowheads="1"/>
              </p:cNvSpPr>
              <p:nvPr/>
            </p:nvSpPr>
            <p:spPr bwMode="auto">
              <a:xfrm>
                <a:off x="904" y="3748"/>
                <a:ext cx="84" cy="9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739" name="Group 35"/>
            <p:cNvGrpSpPr>
              <a:grpSpLocks/>
            </p:cNvGrpSpPr>
            <p:nvPr/>
          </p:nvGrpSpPr>
          <p:grpSpPr bwMode="auto">
            <a:xfrm>
              <a:off x="2674" y="3486"/>
              <a:ext cx="1054" cy="372"/>
              <a:chOff x="2698" y="3710"/>
              <a:chExt cx="1054" cy="372"/>
            </a:xfrm>
          </p:grpSpPr>
          <p:sp>
            <p:nvSpPr>
              <p:cNvPr id="71747" name="Oval 36"/>
              <p:cNvSpPr>
                <a:spLocks noChangeArrowheads="1"/>
              </p:cNvSpPr>
              <p:nvPr/>
            </p:nvSpPr>
            <p:spPr bwMode="auto">
              <a:xfrm>
                <a:off x="2698" y="371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48" name="Text Box 37"/>
              <p:cNvSpPr txBox="1">
                <a:spLocks noChangeArrowheads="1"/>
              </p:cNvSpPr>
              <p:nvPr/>
            </p:nvSpPr>
            <p:spPr bwMode="auto">
              <a:xfrm>
                <a:off x="2838" y="378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Comic Sans MS" pitchFamily="66" charset="0"/>
                  </a:rPr>
                  <a:t>Tier-2 ISP</a:t>
                </a:r>
                <a:endParaRPr lang="en-US"/>
              </a:p>
            </p:txBody>
          </p:sp>
          <p:sp>
            <p:nvSpPr>
              <p:cNvPr id="71749" name="Oval 38"/>
              <p:cNvSpPr>
                <a:spLocks noChangeArrowheads="1"/>
              </p:cNvSpPr>
              <p:nvPr/>
            </p:nvSpPr>
            <p:spPr bwMode="auto">
              <a:xfrm>
                <a:off x="3408" y="3716"/>
                <a:ext cx="84" cy="9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740" name="Group 39"/>
            <p:cNvGrpSpPr>
              <a:grpSpLocks/>
            </p:cNvGrpSpPr>
            <p:nvPr/>
          </p:nvGrpSpPr>
          <p:grpSpPr bwMode="auto">
            <a:xfrm>
              <a:off x="4090" y="3182"/>
              <a:ext cx="1054" cy="372"/>
              <a:chOff x="4090" y="3182"/>
              <a:chExt cx="1054" cy="372"/>
            </a:xfrm>
          </p:grpSpPr>
          <p:sp>
            <p:nvSpPr>
              <p:cNvPr id="71744" name="Oval 40"/>
              <p:cNvSpPr>
                <a:spLocks noChangeArrowheads="1"/>
              </p:cNvSpPr>
              <p:nvPr/>
            </p:nvSpPr>
            <p:spPr bwMode="auto">
              <a:xfrm>
                <a:off x="4090" y="3182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45" name="Text Box 41"/>
              <p:cNvSpPr txBox="1">
                <a:spLocks noChangeArrowheads="1"/>
              </p:cNvSpPr>
              <p:nvPr/>
            </p:nvSpPr>
            <p:spPr bwMode="auto">
              <a:xfrm>
                <a:off x="4230" y="3256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Comic Sans MS" pitchFamily="66" charset="0"/>
                  </a:rPr>
                  <a:t>Tier-2 ISP</a:t>
                </a:r>
                <a:endParaRPr lang="en-US"/>
              </a:p>
            </p:txBody>
          </p:sp>
          <p:sp>
            <p:nvSpPr>
              <p:cNvPr id="71746" name="Oval 42"/>
              <p:cNvSpPr>
                <a:spLocks noChangeArrowheads="1"/>
              </p:cNvSpPr>
              <p:nvPr/>
            </p:nvSpPr>
            <p:spPr bwMode="auto">
              <a:xfrm>
                <a:off x="4144" y="3308"/>
                <a:ext cx="84" cy="9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1741" name="Oval 43"/>
            <p:cNvSpPr>
              <a:spLocks noChangeArrowheads="1"/>
            </p:cNvSpPr>
            <p:nvPr/>
          </p:nvSpPr>
          <p:spPr bwMode="auto">
            <a:xfrm>
              <a:off x="1712" y="2328"/>
              <a:ext cx="96" cy="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42" name="Line 44"/>
            <p:cNvSpPr>
              <a:spLocks noChangeShapeType="1"/>
            </p:cNvSpPr>
            <p:nvPr/>
          </p:nvSpPr>
          <p:spPr bwMode="auto">
            <a:xfrm>
              <a:off x="1768" y="2400"/>
              <a:ext cx="200" cy="6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43" name="Oval 45"/>
            <p:cNvSpPr>
              <a:spLocks noChangeArrowheads="1"/>
            </p:cNvSpPr>
            <p:nvPr/>
          </p:nvSpPr>
          <p:spPr bwMode="auto">
            <a:xfrm>
              <a:off x="1928" y="3044"/>
              <a:ext cx="96" cy="8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1699" name="Oval 52"/>
          <p:cNvSpPr>
            <a:spLocks noChangeArrowheads="1"/>
          </p:cNvSpPr>
          <p:nvPr/>
        </p:nvSpPr>
        <p:spPr bwMode="auto">
          <a:xfrm>
            <a:off x="6337300" y="3683000"/>
            <a:ext cx="152400" cy="1651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00" name="Oval 53"/>
          <p:cNvSpPr>
            <a:spLocks noChangeArrowheads="1"/>
          </p:cNvSpPr>
          <p:nvPr/>
        </p:nvSpPr>
        <p:spPr bwMode="auto">
          <a:xfrm>
            <a:off x="7302500" y="4991100"/>
            <a:ext cx="152400" cy="1651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01" name="Line 54"/>
          <p:cNvSpPr>
            <a:spLocks noChangeShapeType="1"/>
          </p:cNvSpPr>
          <p:nvPr/>
        </p:nvSpPr>
        <p:spPr bwMode="auto">
          <a:xfrm>
            <a:off x="6451600" y="3822700"/>
            <a:ext cx="876300" cy="1155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91"/>
          <p:cNvGrpSpPr>
            <a:grpSpLocks/>
          </p:cNvGrpSpPr>
          <p:nvPr/>
        </p:nvGrpSpPr>
        <p:grpSpPr bwMode="auto">
          <a:xfrm>
            <a:off x="1539875" y="2473325"/>
            <a:ext cx="6823075" cy="4162425"/>
            <a:chOff x="970" y="1558"/>
            <a:chExt cx="4298" cy="2622"/>
          </a:xfrm>
        </p:grpSpPr>
        <p:grpSp>
          <p:nvGrpSpPr>
            <p:cNvPr id="71709" name="Group 62"/>
            <p:cNvGrpSpPr>
              <a:grpSpLocks/>
            </p:cNvGrpSpPr>
            <p:nvPr/>
          </p:nvGrpSpPr>
          <p:grpSpPr bwMode="auto">
            <a:xfrm>
              <a:off x="3322" y="1686"/>
              <a:ext cx="666" cy="438"/>
              <a:chOff x="4314" y="1086"/>
              <a:chExt cx="666" cy="438"/>
            </a:xfrm>
          </p:grpSpPr>
          <p:sp>
            <p:nvSpPr>
              <p:cNvPr id="71734" name="Oval 63"/>
              <p:cNvSpPr>
                <a:spLocks noChangeArrowheads="1"/>
              </p:cNvSpPr>
              <p:nvPr/>
            </p:nvSpPr>
            <p:spPr bwMode="auto">
              <a:xfrm>
                <a:off x="4314" y="1086"/>
                <a:ext cx="666" cy="43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35" name="Text Box 64"/>
              <p:cNvSpPr txBox="1">
                <a:spLocks noChangeArrowheads="1"/>
              </p:cNvSpPr>
              <p:nvPr/>
            </p:nvSpPr>
            <p:spPr bwMode="auto">
              <a:xfrm>
                <a:off x="4384" y="1106"/>
                <a:ext cx="418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800">
                    <a:latin typeface="Comic Sans MS" pitchFamily="66" charset="0"/>
                  </a:rPr>
                  <a:t>local</a:t>
                </a:r>
              </a:p>
              <a:p>
                <a:pPr algn="ctr"/>
                <a:r>
                  <a:rPr lang="en-US" sz="1800">
                    <a:latin typeface="Comic Sans MS" pitchFamily="66" charset="0"/>
                  </a:rPr>
                  <a:t>ISP</a:t>
                </a:r>
                <a:endParaRPr lang="en-US"/>
              </a:p>
            </p:txBody>
          </p:sp>
        </p:grpSp>
        <p:grpSp>
          <p:nvGrpSpPr>
            <p:cNvPr id="71710" name="Group 65"/>
            <p:cNvGrpSpPr>
              <a:grpSpLocks/>
            </p:cNvGrpSpPr>
            <p:nvPr/>
          </p:nvGrpSpPr>
          <p:grpSpPr bwMode="auto">
            <a:xfrm>
              <a:off x="2714" y="1782"/>
              <a:ext cx="666" cy="438"/>
              <a:chOff x="4314" y="1086"/>
              <a:chExt cx="666" cy="438"/>
            </a:xfrm>
          </p:grpSpPr>
          <p:sp>
            <p:nvSpPr>
              <p:cNvPr id="71732" name="Oval 66"/>
              <p:cNvSpPr>
                <a:spLocks noChangeArrowheads="1"/>
              </p:cNvSpPr>
              <p:nvPr/>
            </p:nvSpPr>
            <p:spPr bwMode="auto">
              <a:xfrm>
                <a:off x="4314" y="1086"/>
                <a:ext cx="666" cy="43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33" name="Text Box 67"/>
              <p:cNvSpPr txBox="1">
                <a:spLocks noChangeArrowheads="1"/>
              </p:cNvSpPr>
              <p:nvPr/>
            </p:nvSpPr>
            <p:spPr bwMode="auto">
              <a:xfrm>
                <a:off x="4384" y="1106"/>
                <a:ext cx="418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800">
                    <a:latin typeface="Comic Sans MS" pitchFamily="66" charset="0"/>
                  </a:rPr>
                  <a:t>local</a:t>
                </a:r>
              </a:p>
              <a:p>
                <a:pPr algn="ctr"/>
                <a:r>
                  <a:rPr lang="en-US" sz="1800">
                    <a:latin typeface="Comic Sans MS" pitchFamily="66" charset="0"/>
                  </a:rPr>
                  <a:t>ISP</a:t>
                </a:r>
                <a:endParaRPr lang="en-US"/>
              </a:p>
            </p:txBody>
          </p:sp>
        </p:grpSp>
        <p:grpSp>
          <p:nvGrpSpPr>
            <p:cNvPr id="71711" name="Group 59"/>
            <p:cNvGrpSpPr>
              <a:grpSpLocks/>
            </p:cNvGrpSpPr>
            <p:nvPr/>
          </p:nvGrpSpPr>
          <p:grpSpPr bwMode="auto">
            <a:xfrm>
              <a:off x="3794" y="1774"/>
              <a:ext cx="666" cy="438"/>
              <a:chOff x="4314" y="1086"/>
              <a:chExt cx="666" cy="438"/>
            </a:xfrm>
          </p:grpSpPr>
          <p:sp>
            <p:nvSpPr>
              <p:cNvPr id="71730" name="Oval 60"/>
              <p:cNvSpPr>
                <a:spLocks noChangeArrowheads="1"/>
              </p:cNvSpPr>
              <p:nvPr/>
            </p:nvSpPr>
            <p:spPr bwMode="auto">
              <a:xfrm>
                <a:off x="4314" y="1086"/>
                <a:ext cx="666" cy="43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31" name="Text Box 61"/>
              <p:cNvSpPr txBox="1">
                <a:spLocks noChangeArrowheads="1"/>
              </p:cNvSpPr>
              <p:nvPr/>
            </p:nvSpPr>
            <p:spPr bwMode="auto">
              <a:xfrm>
                <a:off x="4384" y="1106"/>
                <a:ext cx="418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800">
                    <a:latin typeface="Comic Sans MS" pitchFamily="66" charset="0"/>
                  </a:rPr>
                  <a:t>local</a:t>
                </a:r>
              </a:p>
              <a:p>
                <a:pPr algn="ctr"/>
                <a:r>
                  <a:rPr lang="en-US" sz="1800">
                    <a:latin typeface="Comic Sans MS" pitchFamily="66" charset="0"/>
                  </a:rPr>
                  <a:t>ISP</a:t>
                </a:r>
                <a:endParaRPr lang="en-US"/>
              </a:p>
            </p:txBody>
          </p:sp>
        </p:grpSp>
        <p:grpSp>
          <p:nvGrpSpPr>
            <p:cNvPr id="71712" name="Group 71"/>
            <p:cNvGrpSpPr>
              <a:grpSpLocks/>
            </p:cNvGrpSpPr>
            <p:nvPr/>
          </p:nvGrpSpPr>
          <p:grpSpPr bwMode="auto">
            <a:xfrm>
              <a:off x="970" y="3702"/>
              <a:ext cx="666" cy="438"/>
              <a:chOff x="4314" y="1086"/>
              <a:chExt cx="666" cy="438"/>
            </a:xfrm>
          </p:grpSpPr>
          <p:sp>
            <p:nvSpPr>
              <p:cNvPr id="71728" name="Oval 72"/>
              <p:cNvSpPr>
                <a:spLocks noChangeArrowheads="1"/>
              </p:cNvSpPr>
              <p:nvPr/>
            </p:nvSpPr>
            <p:spPr bwMode="auto">
              <a:xfrm>
                <a:off x="4314" y="1086"/>
                <a:ext cx="666" cy="43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9" name="Text Box 73"/>
              <p:cNvSpPr txBox="1">
                <a:spLocks noChangeArrowheads="1"/>
              </p:cNvSpPr>
              <p:nvPr/>
            </p:nvSpPr>
            <p:spPr bwMode="auto">
              <a:xfrm>
                <a:off x="4384" y="1106"/>
                <a:ext cx="418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800">
                    <a:latin typeface="Comic Sans MS" pitchFamily="66" charset="0"/>
                  </a:rPr>
                  <a:t>local</a:t>
                </a:r>
              </a:p>
              <a:p>
                <a:pPr algn="ctr"/>
                <a:r>
                  <a:rPr lang="en-US" sz="1800">
                    <a:latin typeface="Comic Sans MS" pitchFamily="66" charset="0"/>
                  </a:rPr>
                  <a:t>ISP</a:t>
                </a:r>
                <a:endParaRPr lang="en-US"/>
              </a:p>
            </p:txBody>
          </p:sp>
        </p:grpSp>
        <p:grpSp>
          <p:nvGrpSpPr>
            <p:cNvPr id="71713" name="Group 74"/>
            <p:cNvGrpSpPr>
              <a:grpSpLocks/>
            </p:cNvGrpSpPr>
            <p:nvPr/>
          </p:nvGrpSpPr>
          <p:grpSpPr bwMode="auto">
            <a:xfrm>
              <a:off x="1186" y="1558"/>
              <a:ext cx="666" cy="438"/>
              <a:chOff x="4314" y="1086"/>
              <a:chExt cx="666" cy="438"/>
            </a:xfrm>
          </p:grpSpPr>
          <p:sp>
            <p:nvSpPr>
              <p:cNvPr id="71726" name="Oval 75"/>
              <p:cNvSpPr>
                <a:spLocks noChangeArrowheads="1"/>
              </p:cNvSpPr>
              <p:nvPr/>
            </p:nvSpPr>
            <p:spPr bwMode="auto">
              <a:xfrm>
                <a:off x="4314" y="1086"/>
                <a:ext cx="666" cy="43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7" name="Text Box 76"/>
              <p:cNvSpPr txBox="1">
                <a:spLocks noChangeArrowheads="1"/>
              </p:cNvSpPr>
              <p:nvPr/>
            </p:nvSpPr>
            <p:spPr bwMode="auto">
              <a:xfrm>
                <a:off x="4384" y="1106"/>
                <a:ext cx="418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800">
                    <a:latin typeface="Comic Sans MS" pitchFamily="66" charset="0"/>
                  </a:rPr>
                  <a:t>local</a:t>
                </a:r>
              </a:p>
              <a:p>
                <a:pPr algn="ctr"/>
                <a:r>
                  <a:rPr lang="en-US" sz="1800">
                    <a:latin typeface="Comic Sans MS" pitchFamily="66" charset="0"/>
                  </a:rPr>
                  <a:t>ISP</a:t>
                </a:r>
                <a:endParaRPr lang="en-US"/>
              </a:p>
            </p:txBody>
          </p:sp>
        </p:grpSp>
        <p:grpSp>
          <p:nvGrpSpPr>
            <p:cNvPr id="71714" name="Group 68"/>
            <p:cNvGrpSpPr>
              <a:grpSpLocks/>
            </p:cNvGrpSpPr>
            <p:nvPr/>
          </p:nvGrpSpPr>
          <p:grpSpPr bwMode="auto">
            <a:xfrm>
              <a:off x="1730" y="1710"/>
              <a:ext cx="666" cy="438"/>
              <a:chOff x="4314" y="1086"/>
              <a:chExt cx="666" cy="438"/>
            </a:xfrm>
          </p:grpSpPr>
          <p:sp>
            <p:nvSpPr>
              <p:cNvPr id="71724" name="Oval 69"/>
              <p:cNvSpPr>
                <a:spLocks noChangeArrowheads="1"/>
              </p:cNvSpPr>
              <p:nvPr/>
            </p:nvSpPr>
            <p:spPr bwMode="auto">
              <a:xfrm>
                <a:off x="4314" y="1086"/>
                <a:ext cx="666" cy="43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5" name="Text Box 70"/>
              <p:cNvSpPr txBox="1">
                <a:spLocks noChangeArrowheads="1"/>
              </p:cNvSpPr>
              <p:nvPr/>
            </p:nvSpPr>
            <p:spPr bwMode="auto">
              <a:xfrm>
                <a:off x="4328" y="1106"/>
                <a:ext cx="533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800">
                    <a:latin typeface="Comic Sans MS" pitchFamily="66" charset="0"/>
                  </a:rPr>
                  <a:t>Tier 3</a:t>
                </a:r>
              </a:p>
              <a:p>
                <a:pPr algn="ctr"/>
                <a:r>
                  <a:rPr lang="en-US" sz="1800">
                    <a:latin typeface="Comic Sans MS" pitchFamily="66" charset="0"/>
                  </a:rPr>
                  <a:t>ISP</a:t>
                </a:r>
                <a:endParaRPr lang="en-US"/>
              </a:p>
            </p:txBody>
          </p:sp>
        </p:grpSp>
        <p:grpSp>
          <p:nvGrpSpPr>
            <p:cNvPr id="71715" name="Group 77"/>
            <p:cNvGrpSpPr>
              <a:grpSpLocks/>
            </p:cNvGrpSpPr>
            <p:nvPr/>
          </p:nvGrpSpPr>
          <p:grpSpPr bwMode="auto">
            <a:xfrm>
              <a:off x="1826" y="3742"/>
              <a:ext cx="666" cy="438"/>
              <a:chOff x="4314" y="1086"/>
              <a:chExt cx="666" cy="438"/>
            </a:xfrm>
          </p:grpSpPr>
          <p:sp>
            <p:nvSpPr>
              <p:cNvPr id="71722" name="Oval 78"/>
              <p:cNvSpPr>
                <a:spLocks noChangeArrowheads="1"/>
              </p:cNvSpPr>
              <p:nvPr/>
            </p:nvSpPr>
            <p:spPr bwMode="auto">
              <a:xfrm>
                <a:off x="4314" y="1086"/>
                <a:ext cx="666" cy="43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3" name="Text Box 79"/>
              <p:cNvSpPr txBox="1">
                <a:spLocks noChangeArrowheads="1"/>
              </p:cNvSpPr>
              <p:nvPr/>
            </p:nvSpPr>
            <p:spPr bwMode="auto">
              <a:xfrm>
                <a:off x="4384" y="1106"/>
                <a:ext cx="418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800">
                    <a:latin typeface="Comic Sans MS" pitchFamily="66" charset="0"/>
                  </a:rPr>
                  <a:t>local</a:t>
                </a:r>
              </a:p>
              <a:p>
                <a:pPr algn="ctr"/>
                <a:r>
                  <a:rPr lang="en-US" sz="1800">
                    <a:latin typeface="Comic Sans MS" pitchFamily="66" charset="0"/>
                  </a:rPr>
                  <a:t>ISP</a:t>
                </a:r>
                <a:endParaRPr lang="en-US"/>
              </a:p>
            </p:txBody>
          </p:sp>
        </p:grpSp>
        <p:grpSp>
          <p:nvGrpSpPr>
            <p:cNvPr id="71716" name="Group 80"/>
            <p:cNvGrpSpPr>
              <a:grpSpLocks/>
            </p:cNvGrpSpPr>
            <p:nvPr/>
          </p:nvGrpSpPr>
          <p:grpSpPr bwMode="auto">
            <a:xfrm>
              <a:off x="2898" y="3742"/>
              <a:ext cx="666" cy="438"/>
              <a:chOff x="4314" y="1086"/>
              <a:chExt cx="666" cy="438"/>
            </a:xfrm>
          </p:grpSpPr>
          <p:sp>
            <p:nvSpPr>
              <p:cNvPr id="71720" name="Oval 81"/>
              <p:cNvSpPr>
                <a:spLocks noChangeArrowheads="1"/>
              </p:cNvSpPr>
              <p:nvPr/>
            </p:nvSpPr>
            <p:spPr bwMode="auto">
              <a:xfrm>
                <a:off x="4314" y="1086"/>
                <a:ext cx="666" cy="43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21" name="Text Box 82"/>
              <p:cNvSpPr txBox="1">
                <a:spLocks noChangeArrowheads="1"/>
              </p:cNvSpPr>
              <p:nvPr/>
            </p:nvSpPr>
            <p:spPr bwMode="auto">
              <a:xfrm>
                <a:off x="4384" y="1106"/>
                <a:ext cx="418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800">
                    <a:latin typeface="Comic Sans MS" pitchFamily="66" charset="0"/>
                  </a:rPr>
                  <a:t>local</a:t>
                </a:r>
              </a:p>
              <a:p>
                <a:pPr algn="ctr"/>
                <a:r>
                  <a:rPr lang="en-US" sz="1800">
                    <a:latin typeface="Comic Sans MS" pitchFamily="66" charset="0"/>
                  </a:rPr>
                  <a:t>ISP</a:t>
                </a:r>
                <a:endParaRPr lang="en-US"/>
              </a:p>
            </p:txBody>
          </p:sp>
        </p:grpSp>
        <p:grpSp>
          <p:nvGrpSpPr>
            <p:cNvPr id="71717" name="Group 83"/>
            <p:cNvGrpSpPr>
              <a:grpSpLocks/>
            </p:cNvGrpSpPr>
            <p:nvPr/>
          </p:nvGrpSpPr>
          <p:grpSpPr bwMode="auto">
            <a:xfrm>
              <a:off x="4602" y="3454"/>
              <a:ext cx="666" cy="438"/>
              <a:chOff x="4314" y="1086"/>
              <a:chExt cx="666" cy="438"/>
            </a:xfrm>
          </p:grpSpPr>
          <p:sp>
            <p:nvSpPr>
              <p:cNvPr id="71718" name="Oval 84"/>
              <p:cNvSpPr>
                <a:spLocks noChangeArrowheads="1"/>
              </p:cNvSpPr>
              <p:nvPr/>
            </p:nvSpPr>
            <p:spPr bwMode="auto">
              <a:xfrm>
                <a:off x="4314" y="1086"/>
                <a:ext cx="666" cy="43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719" name="Text Box 85"/>
              <p:cNvSpPr txBox="1">
                <a:spLocks noChangeArrowheads="1"/>
              </p:cNvSpPr>
              <p:nvPr/>
            </p:nvSpPr>
            <p:spPr bwMode="auto">
              <a:xfrm>
                <a:off x="4384" y="1106"/>
                <a:ext cx="418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800">
                    <a:latin typeface="Comic Sans MS" pitchFamily="66" charset="0"/>
                  </a:rPr>
                  <a:t>local</a:t>
                </a:r>
              </a:p>
              <a:p>
                <a:pPr algn="ctr"/>
                <a:r>
                  <a:rPr lang="en-US" sz="1800">
                    <a:latin typeface="Comic Sans MS" pitchFamily="66" charset="0"/>
                  </a:rPr>
                  <a:t>ISP</a:t>
                </a:r>
                <a:endParaRPr lang="en-US"/>
              </a:p>
            </p:txBody>
          </p:sp>
        </p:grpSp>
      </p:grpSp>
      <p:grpSp>
        <p:nvGrpSpPr>
          <p:cNvPr id="18" name="Group 90"/>
          <p:cNvGrpSpPr>
            <a:grpSpLocks/>
          </p:cNvGrpSpPr>
          <p:nvPr/>
        </p:nvGrpSpPr>
        <p:grpSpPr bwMode="auto">
          <a:xfrm>
            <a:off x="184150" y="3175000"/>
            <a:ext cx="2825750" cy="2819400"/>
            <a:chOff x="116" y="2000"/>
            <a:chExt cx="1780" cy="1776"/>
          </a:xfrm>
        </p:grpSpPr>
        <p:sp>
          <p:nvSpPr>
            <p:cNvPr id="71704" name="Text Box 51"/>
            <p:cNvSpPr txBox="1">
              <a:spLocks noChangeArrowheads="1"/>
            </p:cNvSpPr>
            <p:nvPr/>
          </p:nvSpPr>
          <p:spPr bwMode="auto">
            <a:xfrm>
              <a:off x="116" y="2094"/>
              <a:ext cx="1132" cy="1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Local and tier- 3 ISPs are </a:t>
              </a:r>
              <a:r>
                <a:rPr lang="en-US" sz="1800" i="1">
                  <a:latin typeface="Comic Sans MS" pitchFamily="66" charset="0"/>
                </a:rPr>
                <a:t>customers</a:t>
              </a:r>
              <a:r>
                <a:rPr lang="en-US" sz="1800">
                  <a:latin typeface="Comic Sans MS" pitchFamily="66" charset="0"/>
                </a:rPr>
                <a:t> of</a:t>
              </a:r>
            </a:p>
            <a:p>
              <a:r>
                <a:rPr lang="en-US" sz="1800">
                  <a:latin typeface="Comic Sans MS" pitchFamily="66" charset="0"/>
                </a:rPr>
                <a:t>higher tier ISPs</a:t>
              </a:r>
            </a:p>
            <a:p>
              <a:r>
                <a:rPr lang="en-US" sz="1800">
                  <a:latin typeface="Comic Sans MS" pitchFamily="66" charset="0"/>
                </a:rPr>
                <a:t>connecting them to rest of Internet</a:t>
              </a:r>
            </a:p>
          </p:txBody>
        </p:sp>
        <p:sp>
          <p:nvSpPr>
            <p:cNvPr id="71705" name="Line 86"/>
            <p:cNvSpPr>
              <a:spLocks noChangeShapeType="1"/>
            </p:cNvSpPr>
            <p:nvPr/>
          </p:nvSpPr>
          <p:spPr bwMode="auto">
            <a:xfrm flipV="1">
              <a:off x="1072" y="2008"/>
              <a:ext cx="344" cy="7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6" name="Line 87"/>
            <p:cNvSpPr>
              <a:spLocks noChangeShapeType="1"/>
            </p:cNvSpPr>
            <p:nvPr/>
          </p:nvSpPr>
          <p:spPr bwMode="auto">
            <a:xfrm flipV="1">
              <a:off x="1088" y="2000"/>
              <a:ext cx="664" cy="7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7" name="Line 88"/>
            <p:cNvSpPr>
              <a:spLocks noChangeShapeType="1"/>
            </p:cNvSpPr>
            <p:nvPr/>
          </p:nvSpPr>
          <p:spPr bwMode="auto">
            <a:xfrm>
              <a:off x="1073" y="2744"/>
              <a:ext cx="95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1708" name="Line 89"/>
            <p:cNvSpPr>
              <a:spLocks noChangeShapeType="1"/>
            </p:cNvSpPr>
            <p:nvPr/>
          </p:nvSpPr>
          <p:spPr bwMode="auto">
            <a:xfrm>
              <a:off x="1074" y="2739"/>
              <a:ext cx="822" cy="10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741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7CB26FFE-637B-4216-8A80-8E048E03CACB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74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096250" cy="1143000"/>
          </a:xfrm>
        </p:spPr>
        <p:txBody>
          <a:bodyPr/>
          <a:lstStyle/>
          <a:p>
            <a:r>
              <a:rPr lang="en-US" sz="3200" smtClean="0"/>
              <a:t>Internet structure: network of networks</a:t>
            </a:r>
            <a:endParaRPr lang="en-US" smtClean="0"/>
          </a:p>
        </p:txBody>
      </p:sp>
      <p:sp>
        <p:nvSpPr>
          <p:cNvPr id="174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2425" y="1428750"/>
            <a:ext cx="8440738" cy="914400"/>
          </a:xfrm>
        </p:spPr>
        <p:txBody>
          <a:bodyPr/>
          <a:lstStyle/>
          <a:p>
            <a:r>
              <a:rPr lang="en-US" sz="2400" smtClean="0">
                <a:solidFill>
                  <a:srgbClr val="FF0000"/>
                </a:solidFill>
              </a:rPr>
              <a:t>a packet passes through many networks!</a:t>
            </a:r>
            <a:endParaRPr lang="en-US" sz="2400" smtClean="0"/>
          </a:p>
          <a:p>
            <a:pPr>
              <a:buFont typeface="Wingdings" pitchFamily="2" charset="2"/>
              <a:buNone/>
            </a:pPr>
            <a:endParaRPr lang="en-US" sz="240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None/>
            </a:pPr>
            <a:endParaRPr lang="en-US" sz="2000" smtClean="0"/>
          </a:p>
        </p:txBody>
      </p:sp>
      <p:sp>
        <p:nvSpPr>
          <p:cNvPr id="17416" name="Oval 4"/>
          <p:cNvSpPr>
            <a:spLocks noChangeArrowheads="1"/>
          </p:cNvSpPr>
          <p:nvPr/>
        </p:nvSpPr>
        <p:spPr bwMode="auto">
          <a:xfrm>
            <a:off x="2432050" y="4883150"/>
            <a:ext cx="1863725" cy="7905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17417" name="Oval 5"/>
          <p:cNvSpPr>
            <a:spLocks noChangeArrowheads="1"/>
          </p:cNvSpPr>
          <p:nvPr/>
        </p:nvSpPr>
        <p:spPr bwMode="auto">
          <a:xfrm>
            <a:off x="3530600" y="3679825"/>
            <a:ext cx="1863725" cy="7905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17418" name="Oval 6"/>
          <p:cNvSpPr>
            <a:spLocks noChangeArrowheads="1"/>
          </p:cNvSpPr>
          <p:nvPr/>
        </p:nvSpPr>
        <p:spPr bwMode="auto">
          <a:xfrm>
            <a:off x="4800600" y="4845050"/>
            <a:ext cx="1863725" cy="7905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  <a:latin typeface="Comic Sans MS" pitchFamily="66" charset="0"/>
              </a:rPr>
              <a:t>Tier 1 ISP</a:t>
            </a:r>
            <a:endParaRPr lang="en-US"/>
          </a:p>
        </p:txBody>
      </p:sp>
      <p:sp>
        <p:nvSpPr>
          <p:cNvPr id="17419" name="Oval 7"/>
          <p:cNvSpPr>
            <a:spLocks noChangeArrowheads="1"/>
          </p:cNvSpPr>
          <p:nvPr/>
        </p:nvSpPr>
        <p:spPr bwMode="auto">
          <a:xfrm>
            <a:off x="5121275" y="48514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Oval 8"/>
          <p:cNvSpPr>
            <a:spLocks noChangeArrowheads="1"/>
          </p:cNvSpPr>
          <p:nvPr/>
        </p:nvSpPr>
        <p:spPr bwMode="auto">
          <a:xfrm>
            <a:off x="4670425" y="43815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Oval 9"/>
          <p:cNvSpPr>
            <a:spLocks noChangeArrowheads="1"/>
          </p:cNvSpPr>
          <p:nvPr/>
        </p:nvSpPr>
        <p:spPr bwMode="auto">
          <a:xfrm>
            <a:off x="4206875" y="44069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Oval 10"/>
          <p:cNvSpPr>
            <a:spLocks noChangeArrowheads="1"/>
          </p:cNvSpPr>
          <p:nvPr/>
        </p:nvSpPr>
        <p:spPr bwMode="auto">
          <a:xfrm>
            <a:off x="3736975" y="48641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Oval 11"/>
          <p:cNvSpPr>
            <a:spLocks noChangeArrowheads="1"/>
          </p:cNvSpPr>
          <p:nvPr/>
        </p:nvSpPr>
        <p:spPr bwMode="auto">
          <a:xfrm>
            <a:off x="4232275" y="51816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Oval 12"/>
          <p:cNvSpPr>
            <a:spLocks noChangeArrowheads="1"/>
          </p:cNvSpPr>
          <p:nvPr/>
        </p:nvSpPr>
        <p:spPr bwMode="auto">
          <a:xfrm>
            <a:off x="4746625" y="5168900"/>
            <a:ext cx="133350" cy="14287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3"/>
          <p:cNvSpPr>
            <a:spLocks noChangeShapeType="1"/>
          </p:cNvSpPr>
          <p:nvPr/>
        </p:nvSpPr>
        <p:spPr bwMode="auto">
          <a:xfrm flipV="1">
            <a:off x="4368800" y="5238750"/>
            <a:ext cx="381000" cy="6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6" name="Line 14"/>
          <p:cNvSpPr>
            <a:spLocks noChangeShapeType="1"/>
          </p:cNvSpPr>
          <p:nvPr/>
        </p:nvSpPr>
        <p:spPr bwMode="auto">
          <a:xfrm>
            <a:off x="4778375" y="4495800"/>
            <a:ext cx="368300" cy="368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7" name="Line 15"/>
          <p:cNvSpPr>
            <a:spLocks noChangeShapeType="1"/>
          </p:cNvSpPr>
          <p:nvPr/>
        </p:nvSpPr>
        <p:spPr bwMode="auto">
          <a:xfrm flipV="1">
            <a:off x="3835400" y="4527550"/>
            <a:ext cx="393700" cy="355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7428" name="Group 22"/>
          <p:cNvGrpSpPr>
            <a:grpSpLocks/>
          </p:cNvGrpSpPr>
          <p:nvPr/>
        </p:nvGrpSpPr>
        <p:grpSpPr bwMode="auto">
          <a:xfrm>
            <a:off x="1946275" y="3286125"/>
            <a:ext cx="6219825" cy="2838450"/>
            <a:chOff x="1226" y="2070"/>
            <a:chExt cx="3918" cy="1788"/>
          </a:xfrm>
        </p:grpSpPr>
        <p:grpSp>
          <p:nvGrpSpPr>
            <p:cNvPr id="17460" name="Group 23"/>
            <p:cNvGrpSpPr>
              <a:grpSpLocks/>
            </p:cNvGrpSpPr>
            <p:nvPr/>
          </p:nvGrpSpPr>
          <p:grpSpPr bwMode="auto">
            <a:xfrm>
              <a:off x="3042" y="2102"/>
              <a:ext cx="1054" cy="372"/>
              <a:chOff x="3042" y="2102"/>
              <a:chExt cx="1054" cy="372"/>
            </a:xfrm>
          </p:grpSpPr>
          <p:sp>
            <p:nvSpPr>
              <p:cNvPr id="17480" name="Oval 24"/>
              <p:cNvSpPr>
                <a:spLocks noChangeArrowheads="1"/>
              </p:cNvSpPr>
              <p:nvPr/>
            </p:nvSpPr>
            <p:spPr bwMode="auto">
              <a:xfrm>
                <a:off x="3042" y="2102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1" name="Text Box 25"/>
              <p:cNvSpPr txBox="1">
                <a:spLocks noChangeArrowheads="1"/>
              </p:cNvSpPr>
              <p:nvPr/>
            </p:nvSpPr>
            <p:spPr bwMode="auto">
              <a:xfrm>
                <a:off x="3182" y="2176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  <a:latin typeface="Comic Sans MS" pitchFamily="66" charset="0"/>
                  </a:rPr>
                  <a:t>Tier-2 ISP</a:t>
                </a:r>
                <a:endParaRPr lang="en-US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17482" name="Oval 26"/>
              <p:cNvSpPr>
                <a:spLocks noChangeArrowheads="1"/>
              </p:cNvSpPr>
              <p:nvPr/>
            </p:nvSpPr>
            <p:spPr bwMode="auto">
              <a:xfrm>
                <a:off x="3184" y="2340"/>
                <a:ext cx="84" cy="9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461" name="Group 27"/>
            <p:cNvGrpSpPr>
              <a:grpSpLocks/>
            </p:cNvGrpSpPr>
            <p:nvPr/>
          </p:nvGrpSpPr>
          <p:grpSpPr bwMode="auto">
            <a:xfrm>
              <a:off x="1610" y="2070"/>
              <a:ext cx="1054" cy="372"/>
              <a:chOff x="698" y="2190"/>
              <a:chExt cx="1054" cy="372"/>
            </a:xfrm>
          </p:grpSpPr>
          <p:sp>
            <p:nvSpPr>
              <p:cNvPr id="17477" name="Oval 28"/>
              <p:cNvSpPr>
                <a:spLocks noChangeArrowheads="1"/>
              </p:cNvSpPr>
              <p:nvPr/>
            </p:nvSpPr>
            <p:spPr bwMode="auto">
              <a:xfrm>
                <a:off x="698" y="219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8" name="Text Box 29"/>
              <p:cNvSpPr txBox="1">
                <a:spLocks noChangeArrowheads="1"/>
              </p:cNvSpPr>
              <p:nvPr/>
            </p:nvSpPr>
            <p:spPr bwMode="auto">
              <a:xfrm>
                <a:off x="838" y="226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  <a:latin typeface="Comic Sans MS" pitchFamily="66" charset="0"/>
                  </a:rPr>
                  <a:t>Tier-2 ISP</a:t>
                </a:r>
                <a:endParaRPr lang="en-US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17479" name="Oval 30"/>
              <p:cNvSpPr>
                <a:spLocks noChangeArrowheads="1"/>
              </p:cNvSpPr>
              <p:nvPr/>
            </p:nvSpPr>
            <p:spPr bwMode="auto">
              <a:xfrm>
                <a:off x="1464" y="2460"/>
                <a:ext cx="84" cy="9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462" name="Group 31"/>
            <p:cNvGrpSpPr>
              <a:grpSpLocks/>
            </p:cNvGrpSpPr>
            <p:nvPr/>
          </p:nvGrpSpPr>
          <p:grpSpPr bwMode="auto">
            <a:xfrm>
              <a:off x="1226" y="3476"/>
              <a:ext cx="1054" cy="374"/>
              <a:chOff x="442" y="3748"/>
              <a:chExt cx="1054" cy="374"/>
            </a:xfrm>
          </p:grpSpPr>
          <p:sp>
            <p:nvSpPr>
              <p:cNvPr id="17474" name="Oval 32"/>
              <p:cNvSpPr>
                <a:spLocks noChangeArrowheads="1"/>
              </p:cNvSpPr>
              <p:nvPr/>
            </p:nvSpPr>
            <p:spPr bwMode="auto">
              <a:xfrm>
                <a:off x="442" y="375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5" name="Text Box 33"/>
              <p:cNvSpPr txBox="1">
                <a:spLocks noChangeArrowheads="1"/>
              </p:cNvSpPr>
              <p:nvPr/>
            </p:nvSpPr>
            <p:spPr bwMode="auto">
              <a:xfrm>
                <a:off x="582" y="382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  <a:latin typeface="Comic Sans MS" pitchFamily="66" charset="0"/>
                  </a:rPr>
                  <a:t>Tier-2 ISP</a:t>
                </a:r>
                <a:endParaRPr lang="en-US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17476" name="Oval 34"/>
              <p:cNvSpPr>
                <a:spLocks noChangeArrowheads="1"/>
              </p:cNvSpPr>
              <p:nvPr/>
            </p:nvSpPr>
            <p:spPr bwMode="auto">
              <a:xfrm>
                <a:off x="904" y="3748"/>
                <a:ext cx="84" cy="9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463" name="Group 35"/>
            <p:cNvGrpSpPr>
              <a:grpSpLocks/>
            </p:cNvGrpSpPr>
            <p:nvPr/>
          </p:nvGrpSpPr>
          <p:grpSpPr bwMode="auto">
            <a:xfrm>
              <a:off x="2674" y="3486"/>
              <a:ext cx="1054" cy="372"/>
              <a:chOff x="2698" y="3710"/>
              <a:chExt cx="1054" cy="372"/>
            </a:xfrm>
          </p:grpSpPr>
          <p:sp>
            <p:nvSpPr>
              <p:cNvPr id="17471" name="Oval 36"/>
              <p:cNvSpPr>
                <a:spLocks noChangeArrowheads="1"/>
              </p:cNvSpPr>
              <p:nvPr/>
            </p:nvSpPr>
            <p:spPr bwMode="auto">
              <a:xfrm>
                <a:off x="2698" y="3710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2" name="Text Box 37"/>
              <p:cNvSpPr txBox="1">
                <a:spLocks noChangeArrowheads="1"/>
              </p:cNvSpPr>
              <p:nvPr/>
            </p:nvSpPr>
            <p:spPr bwMode="auto">
              <a:xfrm>
                <a:off x="2838" y="3784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  <a:latin typeface="Comic Sans MS" pitchFamily="66" charset="0"/>
                  </a:rPr>
                  <a:t>Tier-2 ISP</a:t>
                </a:r>
                <a:endParaRPr lang="en-US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17473" name="Oval 38"/>
              <p:cNvSpPr>
                <a:spLocks noChangeArrowheads="1"/>
              </p:cNvSpPr>
              <p:nvPr/>
            </p:nvSpPr>
            <p:spPr bwMode="auto">
              <a:xfrm>
                <a:off x="3408" y="3716"/>
                <a:ext cx="84" cy="9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464" name="Group 39"/>
            <p:cNvGrpSpPr>
              <a:grpSpLocks/>
            </p:cNvGrpSpPr>
            <p:nvPr/>
          </p:nvGrpSpPr>
          <p:grpSpPr bwMode="auto">
            <a:xfrm>
              <a:off x="4090" y="3182"/>
              <a:ext cx="1054" cy="372"/>
              <a:chOff x="4090" y="3182"/>
              <a:chExt cx="1054" cy="372"/>
            </a:xfrm>
          </p:grpSpPr>
          <p:sp>
            <p:nvSpPr>
              <p:cNvPr id="17468" name="Oval 40"/>
              <p:cNvSpPr>
                <a:spLocks noChangeArrowheads="1"/>
              </p:cNvSpPr>
              <p:nvPr/>
            </p:nvSpPr>
            <p:spPr bwMode="auto">
              <a:xfrm>
                <a:off x="4090" y="3182"/>
                <a:ext cx="1054" cy="37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69" name="Text Box 41"/>
              <p:cNvSpPr txBox="1">
                <a:spLocks noChangeArrowheads="1"/>
              </p:cNvSpPr>
              <p:nvPr/>
            </p:nvSpPr>
            <p:spPr bwMode="auto">
              <a:xfrm>
                <a:off x="4230" y="3256"/>
                <a:ext cx="84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solidFill>
                      <a:schemeClr val="folHlink"/>
                    </a:solidFill>
                    <a:latin typeface="Comic Sans MS" pitchFamily="66" charset="0"/>
                  </a:rPr>
                  <a:t>Tier-2 ISP</a:t>
                </a:r>
                <a:endParaRPr lang="en-US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17470" name="Oval 42"/>
              <p:cNvSpPr>
                <a:spLocks noChangeArrowheads="1"/>
              </p:cNvSpPr>
              <p:nvPr/>
            </p:nvSpPr>
            <p:spPr bwMode="auto">
              <a:xfrm>
                <a:off x="4144" y="3308"/>
                <a:ext cx="84" cy="9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465" name="Oval 43"/>
            <p:cNvSpPr>
              <a:spLocks noChangeArrowheads="1"/>
            </p:cNvSpPr>
            <p:nvPr/>
          </p:nvSpPr>
          <p:spPr bwMode="auto">
            <a:xfrm>
              <a:off x="1712" y="2328"/>
              <a:ext cx="96" cy="88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66" name="Line 44"/>
            <p:cNvSpPr>
              <a:spLocks noChangeShapeType="1"/>
            </p:cNvSpPr>
            <p:nvPr/>
          </p:nvSpPr>
          <p:spPr bwMode="auto">
            <a:xfrm>
              <a:off x="1768" y="2400"/>
              <a:ext cx="200" cy="6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67" name="Oval 45"/>
            <p:cNvSpPr>
              <a:spLocks noChangeArrowheads="1"/>
            </p:cNvSpPr>
            <p:nvPr/>
          </p:nvSpPr>
          <p:spPr bwMode="auto">
            <a:xfrm>
              <a:off x="1928" y="3044"/>
              <a:ext cx="96" cy="88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429" name="Oval 46"/>
          <p:cNvSpPr>
            <a:spLocks noChangeArrowheads="1"/>
          </p:cNvSpPr>
          <p:nvPr/>
        </p:nvSpPr>
        <p:spPr bwMode="auto">
          <a:xfrm>
            <a:off x="6337300" y="3683000"/>
            <a:ext cx="152400" cy="1651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30" name="Oval 47"/>
          <p:cNvSpPr>
            <a:spLocks noChangeArrowheads="1"/>
          </p:cNvSpPr>
          <p:nvPr/>
        </p:nvSpPr>
        <p:spPr bwMode="auto">
          <a:xfrm>
            <a:off x="7302500" y="4991100"/>
            <a:ext cx="152400" cy="1651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31" name="Line 48"/>
          <p:cNvSpPr>
            <a:spLocks noChangeShapeType="1"/>
          </p:cNvSpPr>
          <p:nvPr/>
        </p:nvSpPr>
        <p:spPr bwMode="auto">
          <a:xfrm>
            <a:off x="6451600" y="3822700"/>
            <a:ext cx="876300" cy="1155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7432" name="Group 52"/>
          <p:cNvGrpSpPr>
            <a:grpSpLocks/>
          </p:cNvGrpSpPr>
          <p:nvPr/>
        </p:nvGrpSpPr>
        <p:grpSpPr bwMode="auto">
          <a:xfrm>
            <a:off x="5273675" y="2676525"/>
            <a:ext cx="1057275" cy="695325"/>
            <a:chOff x="4314" y="1086"/>
            <a:chExt cx="666" cy="438"/>
          </a:xfrm>
        </p:grpSpPr>
        <p:sp>
          <p:nvSpPr>
            <p:cNvPr id="17458" name="Oval 53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59" name="Text Box 54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7433" name="Group 55"/>
          <p:cNvGrpSpPr>
            <a:grpSpLocks/>
          </p:cNvGrpSpPr>
          <p:nvPr/>
        </p:nvGrpSpPr>
        <p:grpSpPr bwMode="auto">
          <a:xfrm>
            <a:off x="4308475" y="2828925"/>
            <a:ext cx="1057275" cy="695325"/>
            <a:chOff x="4314" y="1086"/>
            <a:chExt cx="666" cy="438"/>
          </a:xfrm>
        </p:grpSpPr>
        <p:sp>
          <p:nvSpPr>
            <p:cNvPr id="17456" name="Oval 56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57" name="Text Box 57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7434" name="Group 58"/>
          <p:cNvGrpSpPr>
            <a:grpSpLocks/>
          </p:cNvGrpSpPr>
          <p:nvPr/>
        </p:nvGrpSpPr>
        <p:grpSpPr bwMode="auto">
          <a:xfrm>
            <a:off x="6022975" y="2816225"/>
            <a:ext cx="1057275" cy="695325"/>
            <a:chOff x="4314" y="1086"/>
            <a:chExt cx="666" cy="438"/>
          </a:xfrm>
        </p:grpSpPr>
        <p:sp>
          <p:nvSpPr>
            <p:cNvPr id="17454" name="Oval 59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55" name="Text Box 60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7435" name="Group 61"/>
          <p:cNvGrpSpPr>
            <a:grpSpLocks/>
          </p:cNvGrpSpPr>
          <p:nvPr/>
        </p:nvGrpSpPr>
        <p:grpSpPr bwMode="auto">
          <a:xfrm>
            <a:off x="1539875" y="5876925"/>
            <a:ext cx="1057275" cy="695325"/>
            <a:chOff x="4314" y="1086"/>
            <a:chExt cx="666" cy="438"/>
          </a:xfrm>
        </p:grpSpPr>
        <p:sp>
          <p:nvSpPr>
            <p:cNvPr id="17452" name="Oval 62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53" name="Text Box 63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7436" name="Group 64"/>
          <p:cNvGrpSpPr>
            <a:grpSpLocks/>
          </p:cNvGrpSpPr>
          <p:nvPr/>
        </p:nvGrpSpPr>
        <p:grpSpPr bwMode="auto">
          <a:xfrm>
            <a:off x="1882775" y="2473325"/>
            <a:ext cx="1057275" cy="695325"/>
            <a:chOff x="4314" y="1086"/>
            <a:chExt cx="666" cy="438"/>
          </a:xfrm>
        </p:grpSpPr>
        <p:sp>
          <p:nvSpPr>
            <p:cNvPr id="17450" name="Oval 65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51" name="Text Box 66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7437" name="Group 67"/>
          <p:cNvGrpSpPr>
            <a:grpSpLocks/>
          </p:cNvGrpSpPr>
          <p:nvPr/>
        </p:nvGrpSpPr>
        <p:grpSpPr bwMode="auto">
          <a:xfrm>
            <a:off x="2746375" y="2714625"/>
            <a:ext cx="1057275" cy="695325"/>
            <a:chOff x="4314" y="1086"/>
            <a:chExt cx="666" cy="438"/>
          </a:xfrm>
        </p:grpSpPr>
        <p:sp>
          <p:nvSpPr>
            <p:cNvPr id="17448" name="Oval 68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49" name="Text Box 69"/>
            <p:cNvSpPr txBox="1">
              <a:spLocks noChangeArrowheads="1"/>
            </p:cNvSpPr>
            <p:nvPr/>
          </p:nvSpPr>
          <p:spPr bwMode="auto">
            <a:xfrm>
              <a:off x="4328" y="1106"/>
              <a:ext cx="53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Tier 3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7438" name="Group 70"/>
          <p:cNvGrpSpPr>
            <a:grpSpLocks/>
          </p:cNvGrpSpPr>
          <p:nvPr/>
        </p:nvGrpSpPr>
        <p:grpSpPr bwMode="auto">
          <a:xfrm>
            <a:off x="2898775" y="5940425"/>
            <a:ext cx="1057275" cy="695325"/>
            <a:chOff x="4314" y="1086"/>
            <a:chExt cx="666" cy="438"/>
          </a:xfrm>
        </p:grpSpPr>
        <p:sp>
          <p:nvSpPr>
            <p:cNvPr id="17446" name="Oval 71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47" name="Text Box 72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7439" name="Group 73"/>
          <p:cNvGrpSpPr>
            <a:grpSpLocks/>
          </p:cNvGrpSpPr>
          <p:nvPr/>
        </p:nvGrpSpPr>
        <p:grpSpPr bwMode="auto">
          <a:xfrm>
            <a:off x="4600575" y="5940425"/>
            <a:ext cx="1057275" cy="695325"/>
            <a:chOff x="4314" y="1086"/>
            <a:chExt cx="666" cy="438"/>
          </a:xfrm>
        </p:grpSpPr>
        <p:sp>
          <p:nvSpPr>
            <p:cNvPr id="17444" name="Oval 74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45" name="Text Box 75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pSp>
        <p:nvGrpSpPr>
          <p:cNvPr id="17440" name="Group 76"/>
          <p:cNvGrpSpPr>
            <a:grpSpLocks/>
          </p:cNvGrpSpPr>
          <p:nvPr/>
        </p:nvGrpSpPr>
        <p:grpSpPr bwMode="auto">
          <a:xfrm>
            <a:off x="7305675" y="5483225"/>
            <a:ext cx="1057275" cy="695325"/>
            <a:chOff x="4314" y="1086"/>
            <a:chExt cx="666" cy="438"/>
          </a:xfrm>
        </p:grpSpPr>
        <p:sp>
          <p:nvSpPr>
            <p:cNvPr id="17442" name="Oval 77"/>
            <p:cNvSpPr>
              <a:spLocks noChangeArrowheads="1"/>
            </p:cNvSpPr>
            <p:nvPr/>
          </p:nvSpPr>
          <p:spPr bwMode="auto">
            <a:xfrm>
              <a:off x="4314" y="1086"/>
              <a:ext cx="666" cy="43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443" name="Text Box 78"/>
            <p:cNvSpPr txBox="1">
              <a:spLocks noChangeArrowheads="1"/>
            </p:cNvSpPr>
            <p:nvPr/>
          </p:nvSpPr>
          <p:spPr bwMode="auto">
            <a:xfrm>
              <a:off x="4384" y="1106"/>
              <a:ext cx="41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local</a:t>
              </a:r>
            </a:p>
            <a:p>
              <a:pPr algn="ctr"/>
              <a:r>
                <a:rPr lang="en-US" sz="1800">
                  <a:solidFill>
                    <a:schemeClr val="folHlink"/>
                  </a:solidFill>
                  <a:latin typeface="Comic Sans MS" pitchFamily="66" charset="0"/>
                </a:rPr>
                <a:t>ISP</a:t>
              </a:r>
              <a:endParaRPr lang="en-US">
                <a:solidFill>
                  <a:schemeClr val="folHlink"/>
                </a:solidFill>
              </a:endParaRPr>
            </a:p>
          </p:txBody>
        </p:sp>
      </p:grpSp>
      <p:graphicFrame>
        <p:nvGraphicFramePr>
          <p:cNvPr id="17410" name="Object 219"/>
          <p:cNvGraphicFramePr>
            <a:graphicFrameLocks noChangeAspect="1"/>
          </p:cNvGraphicFramePr>
          <p:nvPr/>
        </p:nvGraphicFramePr>
        <p:xfrm>
          <a:off x="1512888" y="2197100"/>
          <a:ext cx="417512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2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2888" y="2197100"/>
                        <a:ext cx="417512" cy="319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339"/>
          <p:cNvGraphicFramePr>
            <a:graphicFrameLocks noChangeAspect="1"/>
          </p:cNvGraphicFramePr>
          <p:nvPr/>
        </p:nvGraphicFramePr>
        <p:xfrm>
          <a:off x="8486775" y="6007100"/>
          <a:ext cx="417513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Clip" r:id="rId6" imgW="1305000" imgH="1085760" progId="">
                  <p:embed/>
                </p:oleObj>
              </mc:Choice>
              <mc:Fallback>
                <p:oleObj name="Clip" r:id="rId6" imgW="1305000" imgH="1085760" progId="">
                  <p:embed/>
                  <p:pic>
                    <p:nvPicPr>
                      <p:cNvPr id="0" name="Object 3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6775" y="6007100"/>
                        <a:ext cx="417513" cy="319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189" name="Freeform 341"/>
          <p:cNvSpPr>
            <a:spLocks/>
          </p:cNvSpPr>
          <p:nvPr/>
        </p:nvSpPr>
        <p:spPr bwMode="auto">
          <a:xfrm>
            <a:off x="1879600" y="2476500"/>
            <a:ext cx="6654800" cy="3619500"/>
          </a:xfrm>
          <a:custGeom>
            <a:avLst/>
            <a:gdLst>
              <a:gd name="T0" fmla="*/ 0 w 4192"/>
              <a:gd name="T1" fmla="*/ 0 h 2280"/>
              <a:gd name="T2" fmla="*/ 901700 w 4192"/>
              <a:gd name="T3" fmla="*/ 419100 h 2280"/>
              <a:gd name="T4" fmla="*/ 1460500 w 4192"/>
              <a:gd name="T5" fmla="*/ 939800 h 2280"/>
              <a:gd name="T6" fmla="*/ 1955800 w 4192"/>
              <a:gd name="T7" fmla="*/ 1333500 h 2280"/>
              <a:gd name="T8" fmla="*/ 2844799 w 4192"/>
              <a:gd name="T9" fmla="*/ 1981200 h 2280"/>
              <a:gd name="T10" fmla="*/ 3327400 w 4192"/>
              <a:gd name="T11" fmla="*/ 2476500 h 2280"/>
              <a:gd name="T12" fmla="*/ 4775199 w 4192"/>
              <a:gd name="T13" fmla="*/ 2857500 h 2280"/>
              <a:gd name="T14" fmla="*/ 5765799 w 4192"/>
              <a:gd name="T15" fmla="*/ 3035299 h 2280"/>
              <a:gd name="T16" fmla="*/ 6413499 w 4192"/>
              <a:gd name="T17" fmla="*/ 3556000 h 2280"/>
              <a:gd name="T18" fmla="*/ 6654800 w 4192"/>
              <a:gd name="T19" fmla="*/ 3619500 h 228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192"/>
              <a:gd name="T31" fmla="*/ 0 h 2280"/>
              <a:gd name="T32" fmla="*/ 4192 w 4192"/>
              <a:gd name="T33" fmla="*/ 2280 h 228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192" h="2280">
                <a:moveTo>
                  <a:pt x="0" y="0"/>
                </a:moveTo>
                <a:lnTo>
                  <a:pt x="568" y="264"/>
                </a:lnTo>
                <a:lnTo>
                  <a:pt x="920" y="592"/>
                </a:lnTo>
                <a:lnTo>
                  <a:pt x="1232" y="840"/>
                </a:lnTo>
                <a:lnTo>
                  <a:pt x="1792" y="1248"/>
                </a:lnTo>
                <a:lnTo>
                  <a:pt x="2096" y="1560"/>
                </a:lnTo>
                <a:lnTo>
                  <a:pt x="3008" y="1800"/>
                </a:lnTo>
                <a:lnTo>
                  <a:pt x="3632" y="1912"/>
                </a:lnTo>
                <a:lnTo>
                  <a:pt x="4040" y="2240"/>
                </a:lnTo>
                <a:lnTo>
                  <a:pt x="4192" y="2280"/>
                </a:lnTo>
              </a:path>
            </a:pathLst>
          </a:cu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18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725" y="95250"/>
            <a:ext cx="8382000" cy="1143000"/>
          </a:xfrm>
        </p:spPr>
        <p:txBody>
          <a:bodyPr/>
          <a:lstStyle/>
          <a:p>
            <a:r>
              <a:rPr lang="en-US" sz="3200" smtClean="0"/>
              <a:t>What’s the Internet: “nuts and bolts” view</a:t>
            </a:r>
            <a:endParaRPr lang="en-US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20800" y="1300163"/>
            <a:ext cx="3779838" cy="2036762"/>
          </a:xfrm>
        </p:spPr>
        <p:txBody>
          <a:bodyPr/>
          <a:lstStyle/>
          <a:p>
            <a:r>
              <a:rPr lang="en-US" sz="2400" smtClean="0"/>
              <a:t>millions of connected computing devices: </a:t>
            </a:r>
            <a:r>
              <a:rPr lang="en-US" sz="2400" i="1" smtClean="0">
                <a:solidFill>
                  <a:srgbClr val="FF0000"/>
                </a:solidFill>
              </a:rPr>
              <a:t>hosts = end systems</a:t>
            </a:r>
            <a:r>
              <a:rPr lang="en-US" sz="2400" smtClean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en-US" sz="2000" smtClean="0"/>
              <a:t> </a:t>
            </a:r>
            <a:r>
              <a:rPr lang="en-US" smtClean="0"/>
              <a:t>running </a:t>
            </a:r>
            <a:r>
              <a:rPr lang="en-US" i="1" smtClean="0">
                <a:solidFill>
                  <a:srgbClr val="FF0000"/>
                </a:solidFill>
              </a:rPr>
              <a:t>network apps</a:t>
            </a:r>
            <a:endParaRPr lang="en-US" smtClean="0"/>
          </a:p>
        </p:txBody>
      </p:sp>
      <p:grpSp>
        <p:nvGrpSpPr>
          <p:cNvPr id="1046" name="Group 262"/>
          <p:cNvGrpSpPr>
            <a:grpSpLocks/>
          </p:cNvGrpSpPr>
          <p:nvPr/>
        </p:nvGrpSpPr>
        <p:grpSpPr bwMode="auto">
          <a:xfrm>
            <a:off x="4989513" y="1319213"/>
            <a:ext cx="3470275" cy="4489450"/>
            <a:chOff x="3177" y="1065"/>
            <a:chExt cx="2186" cy="2828"/>
          </a:xfrm>
        </p:grpSpPr>
        <p:sp>
          <p:nvSpPr>
            <p:cNvPr id="1134" name="Freeform 263"/>
            <p:cNvSpPr>
              <a:spLocks/>
            </p:cNvSpPr>
            <p:nvPr/>
          </p:nvSpPr>
          <p:spPr bwMode="auto">
            <a:xfrm>
              <a:off x="4261" y="2412"/>
              <a:ext cx="828" cy="425"/>
            </a:xfrm>
            <a:custGeom>
              <a:avLst/>
              <a:gdLst>
                <a:gd name="T0" fmla="*/ 382 w 828"/>
                <a:gd name="T1" fmla="*/ 30 h 425"/>
                <a:gd name="T2" fmla="*/ 370 w 828"/>
                <a:gd name="T3" fmla="*/ 30 h 425"/>
                <a:gd name="T4" fmla="*/ 126 w 828"/>
                <a:gd name="T5" fmla="*/ 32 h 425"/>
                <a:gd name="T6" fmla="*/ 6 w 828"/>
                <a:gd name="T7" fmla="*/ 126 h 425"/>
                <a:gd name="T8" fmla="*/ 92 w 828"/>
                <a:gd name="T9" fmla="*/ 274 h 425"/>
                <a:gd name="T10" fmla="*/ 292 w 828"/>
                <a:gd name="T11" fmla="*/ 384 h 425"/>
                <a:gd name="T12" fmla="*/ 540 w 828"/>
                <a:gd name="T13" fmla="*/ 416 h 425"/>
                <a:gd name="T14" fmla="*/ 698 w 828"/>
                <a:gd name="T15" fmla="*/ 330 h 425"/>
                <a:gd name="T16" fmla="*/ 776 w 828"/>
                <a:gd name="T17" fmla="*/ 170 h 425"/>
                <a:gd name="T18" fmla="*/ 792 w 828"/>
                <a:gd name="T19" fmla="*/ 22 h 425"/>
                <a:gd name="T20" fmla="*/ 560 w 828"/>
                <a:gd name="T21" fmla="*/ 38 h 425"/>
                <a:gd name="T22" fmla="*/ 382 w 828"/>
                <a:gd name="T23" fmla="*/ 30 h 4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8"/>
                <a:gd name="T37" fmla="*/ 0 h 425"/>
                <a:gd name="T38" fmla="*/ 828 w 828"/>
                <a:gd name="T39" fmla="*/ 425 h 4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5" name="Freeform 264"/>
            <p:cNvSpPr>
              <a:spLocks/>
            </p:cNvSpPr>
            <p:nvPr/>
          </p:nvSpPr>
          <p:spPr bwMode="auto">
            <a:xfrm>
              <a:off x="4273" y="1451"/>
              <a:ext cx="1090" cy="658"/>
            </a:xfrm>
            <a:custGeom>
              <a:avLst/>
              <a:gdLst>
                <a:gd name="T0" fmla="*/ 604 w 765"/>
                <a:gd name="T1" fmla="*/ 14 h 459"/>
                <a:gd name="T2" fmla="*/ 410 w 765"/>
                <a:gd name="T3" fmla="*/ 100 h 459"/>
                <a:gd name="T4" fmla="*/ 137 w 765"/>
                <a:gd name="T5" fmla="*/ 143 h 459"/>
                <a:gd name="T6" fmla="*/ 20 w 765"/>
                <a:gd name="T7" fmla="*/ 482 h 459"/>
                <a:gd name="T8" fmla="*/ 256 w 765"/>
                <a:gd name="T9" fmla="*/ 636 h 459"/>
                <a:gd name="T10" fmla="*/ 493 w 765"/>
                <a:gd name="T11" fmla="*/ 611 h 459"/>
                <a:gd name="T12" fmla="*/ 832 w 765"/>
                <a:gd name="T13" fmla="*/ 636 h 459"/>
                <a:gd name="T14" fmla="*/ 995 w 765"/>
                <a:gd name="T15" fmla="*/ 622 h 459"/>
                <a:gd name="T16" fmla="*/ 1071 w 765"/>
                <a:gd name="T17" fmla="*/ 533 h 459"/>
                <a:gd name="T18" fmla="*/ 1069 w 765"/>
                <a:gd name="T19" fmla="*/ 227 h 459"/>
                <a:gd name="T20" fmla="*/ 943 w 765"/>
                <a:gd name="T21" fmla="*/ 49 h 459"/>
                <a:gd name="T22" fmla="*/ 604 w 765"/>
                <a:gd name="T23" fmla="*/ 14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6" name="Freeform 265"/>
            <p:cNvSpPr>
              <a:spLocks/>
            </p:cNvSpPr>
            <p:nvPr/>
          </p:nvSpPr>
          <p:spPr bwMode="auto">
            <a:xfrm>
              <a:off x="3177" y="1267"/>
              <a:ext cx="1036" cy="675"/>
            </a:xfrm>
            <a:custGeom>
              <a:avLst/>
              <a:gdLst>
                <a:gd name="T0" fmla="*/ 648 w 1036"/>
                <a:gd name="T1" fmla="*/ 11 h 675"/>
                <a:gd name="T2" fmla="*/ 390 w 1036"/>
                <a:gd name="T3" fmla="*/ 53 h 675"/>
                <a:gd name="T4" fmla="*/ 206 w 1036"/>
                <a:gd name="T5" fmla="*/ 129 h 675"/>
                <a:gd name="T6" fmla="*/ 152 w 1036"/>
                <a:gd name="T7" fmla="*/ 229 h 675"/>
                <a:gd name="T8" fmla="*/ 22 w 1036"/>
                <a:gd name="T9" fmla="*/ 297 h 675"/>
                <a:gd name="T10" fmla="*/ 18 w 1036"/>
                <a:gd name="T11" fmla="*/ 459 h 675"/>
                <a:gd name="T12" fmla="*/ 132 w 1036"/>
                <a:gd name="T13" fmla="*/ 489 h 675"/>
                <a:gd name="T14" fmla="*/ 458 w 1036"/>
                <a:gd name="T15" fmla="*/ 489 h 675"/>
                <a:gd name="T16" fmla="*/ 598 w 1036"/>
                <a:gd name="T17" fmla="*/ 555 h 675"/>
                <a:gd name="T18" fmla="*/ 752 w 1036"/>
                <a:gd name="T19" fmla="*/ 657 h 675"/>
                <a:gd name="T20" fmla="*/ 870 w 1036"/>
                <a:gd name="T21" fmla="*/ 661 h 675"/>
                <a:gd name="T22" fmla="*/ 952 w 1036"/>
                <a:gd name="T23" fmla="*/ 603 h 675"/>
                <a:gd name="T24" fmla="*/ 992 w 1036"/>
                <a:gd name="T25" fmla="*/ 445 h 675"/>
                <a:gd name="T26" fmla="*/ 1018 w 1036"/>
                <a:gd name="T27" fmla="*/ 291 h 675"/>
                <a:gd name="T28" fmla="*/ 1022 w 1036"/>
                <a:gd name="T29" fmla="*/ 107 h 675"/>
                <a:gd name="T30" fmla="*/ 934 w 1036"/>
                <a:gd name="T31" fmla="*/ 17 h 675"/>
                <a:gd name="T32" fmla="*/ 776 w 1036"/>
                <a:gd name="T33" fmla="*/ 3 h 675"/>
                <a:gd name="T34" fmla="*/ 648 w 1036"/>
                <a:gd name="T35" fmla="*/ 11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37" name="Group 266"/>
            <p:cNvGrpSpPr>
              <a:grpSpLocks/>
            </p:cNvGrpSpPr>
            <p:nvPr/>
          </p:nvGrpSpPr>
          <p:grpSpPr bwMode="auto">
            <a:xfrm>
              <a:off x="3232" y="2108"/>
              <a:ext cx="919" cy="588"/>
              <a:chOff x="2889" y="1631"/>
              <a:chExt cx="980" cy="743"/>
            </a:xfrm>
          </p:grpSpPr>
          <p:sp>
            <p:nvSpPr>
              <p:cNvPr id="1439" name="Rectangle 267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0" name="AutoShape 268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00CCFF"/>
                  </a:solidFill>
                </a:endParaRPr>
              </a:p>
            </p:txBody>
          </p:sp>
        </p:grpSp>
        <p:grpSp>
          <p:nvGrpSpPr>
            <p:cNvPr id="1138" name="Group 269"/>
            <p:cNvGrpSpPr>
              <a:grpSpLocks/>
            </p:cNvGrpSpPr>
            <p:nvPr/>
          </p:nvGrpSpPr>
          <p:grpSpPr bwMode="auto">
            <a:xfrm>
              <a:off x="3674" y="1388"/>
              <a:ext cx="212" cy="335"/>
              <a:chOff x="3796" y="1043"/>
              <a:chExt cx="865" cy="1237"/>
            </a:xfrm>
          </p:grpSpPr>
          <p:sp>
            <p:nvSpPr>
              <p:cNvPr id="1409" name="Line 270"/>
              <p:cNvSpPr>
                <a:spLocks noChangeShapeType="1"/>
              </p:cNvSpPr>
              <p:nvPr/>
            </p:nvSpPr>
            <p:spPr bwMode="auto">
              <a:xfrm flipH="1">
                <a:off x="3992" y="1481"/>
                <a:ext cx="235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10" name="Line 271"/>
              <p:cNvSpPr>
                <a:spLocks noChangeShapeType="1"/>
              </p:cNvSpPr>
              <p:nvPr/>
            </p:nvSpPr>
            <p:spPr bwMode="auto">
              <a:xfrm>
                <a:off x="4227" y="1481"/>
                <a:ext cx="236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11" name="Line 272"/>
              <p:cNvSpPr>
                <a:spLocks noChangeShapeType="1"/>
              </p:cNvSpPr>
              <p:nvPr/>
            </p:nvSpPr>
            <p:spPr bwMode="auto">
              <a:xfrm>
                <a:off x="3992" y="2201"/>
                <a:ext cx="235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12" name="Line 273"/>
              <p:cNvSpPr>
                <a:spLocks noChangeShapeType="1"/>
              </p:cNvSpPr>
              <p:nvPr/>
            </p:nvSpPr>
            <p:spPr bwMode="auto">
              <a:xfrm flipH="1">
                <a:off x="4227" y="2201"/>
                <a:ext cx="236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13" name="Line 274"/>
              <p:cNvSpPr>
                <a:spLocks noChangeShapeType="1"/>
              </p:cNvSpPr>
              <p:nvPr/>
            </p:nvSpPr>
            <p:spPr bwMode="auto">
              <a:xfrm>
                <a:off x="4227" y="1497"/>
                <a:ext cx="0" cy="7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14" name="Line 275"/>
              <p:cNvSpPr>
                <a:spLocks noChangeShapeType="1"/>
              </p:cNvSpPr>
              <p:nvPr/>
            </p:nvSpPr>
            <p:spPr bwMode="auto">
              <a:xfrm flipV="1">
                <a:off x="3992" y="2127"/>
                <a:ext cx="235" cy="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15" name="Line 276"/>
              <p:cNvSpPr>
                <a:spLocks noChangeShapeType="1"/>
              </p:cNvSpPr>
              <p:nvPr/>
            </p:nvSpPr>
            <p:spPr bwMode="auto">
              <a:xfrm flipH="1" flipV="1">
                <a:off x="4227" y="2127"/>
                <a:ext cx="236" cy="7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16" name="Line 277"/>
              <p:cNvSpPr>
                <a:spLocks noChangeShapeType="1"/>
              </p:cNvSpPr>
              <p:nvPr/>
            </p:nvSpPr>
            <p:spPr bwMode="auto">
              <a:xfrm>
                <a:off x="4092" y="1890"/>
                <a:ext cx="135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17" name="Line 278"/>
              <p:cNvSpPr>
                <a:spLocks noChangeShapeType="1"/>
              </p:cNvSpPr>
              <p:nvPr/>
            </p:nvSpPr>
            <p:spPr bwMode="auto">
              <a:xfrm flipV="1">
                <a:off x="4227" y="1890"/>
                <a:ext cx="143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18" name="Line 279"/>
              <p:cNvSpPr>
                <a:spLocks noChangeShapeType="1"/>
              </p:cNvSpPr>
              <p:nvPr/>
            </p:nvSpPr>
            <p:spPr bwMode="auto">
              <a:xfrm>
                <a:off x="4047" y="1996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19" name="Line 280"/>
              <p:cNvSpPr>
                <a:spLocks noChangeShapeType="1"/>
              </p:cNvSpPr>
              <p:nvPr/>
            </p:nvSpPr>
            <p:spPr bwMode="auto">
              <a:xfrm flipV="1">
                <a:off x="4227" y="2012"/>
                <a:ext cx="176" cy="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20" name="Line 281"/>
              <p:cNvSpPr>
                <a:spLocks noChangeShapeType="1"/>
              </p:cNvSpPr>
              <p:nvPr/>
            </p:nvSpPr>
            <p:spPr bwMode="auto">
              <a:xfrm flipV="1">
                <a:off x="4227" y="1782"/>
                <a:ext cx="9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21" name="Line 282"/>
              <p:cNvSpPr>
                <a:spLocks noChangeShapeType="1"/>
              </p:cNvSpPr>
              <p:nvPr/>
            </p:nvSpPr>
            <p:spPr bwMode="auto">
              <a:xfrm flipV="1">
                <a:off x="4227" y="1632"/>
                <a:ext cx="57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22" name="Line 283"/>
              <p:cNvSpPr>
                <a:spLocks noChangeShapeType="1"/>
              </p:cNvSpPr>
              <p:nvPr/>
            </p:nvSpPr>
            <p:spPr bwMode="auto">
              <a:xfrm>
                <a:off x="4126" y="1772"/>
                <a:ext cx="109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423" name="Line 284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3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1424" name="Group 28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1435" name="Line 286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436" name="Line 2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437" name="Line 288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438" name="Line 2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25" name="Group 29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1431" name="Line 291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432" name="Line 29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433" name="Line 293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434" name="Line 29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426" name="Group 29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1427" name="Line 296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428" name="Line 29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429" name="Line 298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430" name="Line 29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39" name="Group 300"/>
            <p:cNvGrpSpPr>
              <a:grpSpLocks/>
            </p:cNvGrpSpPr>
            <p:nvPr/>
          </p:nvGrpSpPr>
          <p:grpSpPr bwMode="auto">
            <a:xfrm>
              <a:off x="3223" y="1598"/>
              <a:ext cx="436" cy="114"/>
              <a:chOff x="3072" y="739"/>
              <a:chExt cx="652" cy="146"/>
            </a:xfrm>
          </p:grpSpPr>
          <p:pic>
            <p:nvPicPr>
              <p:cNvPr id="1406" name="Picture 301" descr="lgv_fqmg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07" name="Line 302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8" name="Line 303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140" name="Picture 304" descr="imgyjavg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99" y="1417"/>
              <a:ext cx="232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41" name="Group 305"/>
            <p:cNvGrpSpPr>
              <a:grpSpLocks/>
            </p:cNvGrpSpPr>
            <p:nvPr/>
          </p:nvGrpSpPr>
          <p:grpSpPr bwMode="auto">
            <a:xfrm>
              <a:off x="3880" y="1303"/>
              <a:ext cx="256" cy="269"/>
              <a:chOff x="2870" y="1518"/>
              <a:chExt cx="292" cy="320"/>
            </a:xfrm>
          </p:grpSpPr>
          <p:graphicFrame>
            <p:nvGraphicFramePr>
              <p:cNvPr id="1040" name="Object 306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2" name="Clip" r:id="rId6" imgW="819000" imgH="847800" progId="">
                      <p:embed/>
                    </p:oleObj>
                  </mc:Choice>
                  <mc:Fallback>
                    <p:oleObj name="Clip" r:id="rId6" imgW="819000" imgH="847800" progId="">
                      <p:embed/>
                      <p:pic>
                        <p:nvPicPr>
                          <p:cNvPr id="0" name="Object 30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41" name="Object 307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3" name="Clip" r:id="rId8" imgW="1266840" imgH="1200240" progId="">
                      <p:embed/>
                    </p:oleObj>
                  </mc:Choice>
                  <mc:Fallback>
                    <p:oleObj name="Clip" r:id="rId8" imgW="1266840" imgH="1200240" progId="">
                      <p:embed/>
                      <p:pic>
                        <p:nvPicPr>
                          <p:cNvPr id="0" name="Object 30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142" name="Group 308"/>
            <p:cNvGrpSpPr>
              <a:grpSpLocks/>
            </p:cNvGrpSpPr>
            <p:nvPr/>
          </p:nvGrpSpPr>
          <p:grpSpPr bwMode="auto">
            <a:xfrm>
              <a:off x="4338" y="2487"/>
              <a:ext cx="228" cy="108"/>
              <a:chOff x="3600" y="219"/>
              <a:chExt cx="360" cy="175"/>
            </a:xfrm>
          </p:grpSpPr>
          <p:sp>
            <p:nvSpPr>
              <p:cNvPr id="1393" name="Oval 30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4" name="Line 31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5" name="Line 31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96" name="Rectangle 31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97" name="Oval 31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98" name="Group 31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403" name="Line 3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04" name="Line 3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05" name="Line 3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99" name="Group 31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400" name="Line 3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01" name="Line 3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02" name="Line 3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43" name="Group 322"/>
            <p:cNvGrpSpPr>
              <a:grpSpLocks/>
            </p:cNvGrpSpPr>
            <p:nvPr/>
          </p:nvGrpSpPr>
          <p:grpSpPr bwMode="auto">
            <a:xfrm>
              <a:off x="4562" y="2663"/>
              <a:ext cx="228" cy="108"/>
              <a:chOff x="3600" y="219"/>
              <a:chExt cx="360" cy="175"/>
            </a:xfrm>
          </p:grpSpPr>
          <p:sp>
            <p:nvSpPr>
              <p:cNvPr id="1380" name="Oval 32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1" name="Line 32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2" name="Line 32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83" name="Rectangle 32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84" name="Oval 32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85" name="Group 32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390" name="Line 32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1" name="Line 33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92" name="Line 33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86" name="Group 33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387" name="Line 3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88" name="Line 3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89" name="Line 3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44" name="Group 336"/>
            <p:cNvGrpSpPr>
              <a:grpSpLocks/>
            </p:cNvGrpSpPr>
            <p:nvPr/>
          </p:nvGrpSpPr>
          <p:grpSpPr bwMode="auto">
            <a:xfrm>
              <a:off x="4738" y="2495"/>
              <a:ext cx="228" cy="108"/>
              <a:chOff x="3600" y="219"/>
              <a:chExt cx="360" cy="175"/>
            </a:xfrm>
          </p:grpSpPr>
          <p:sp>
            <p:nvSpPr>
              <p:cNvPr id="1367" name="Oval 33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68" name="Line 33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69" name="Line 33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70" name="Rectangle 34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71" name="Oval 34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72" name="Group 34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377" name="Line 3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8" name="Line 3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9" name="Line 3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73" name="Group 34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374" name="Line 34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5" name="Line 34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76" name="Line 34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45" name="Group 350"/>
            <p:cNvGrpSpPr>
              <a:grpSpLocks/>
            </p:cNvGrpSpPr>
            <p:nvPr/>
          </p:nvGrpSpPr>
          <p:grpSpPr bwMode="auto">
            <a:xfrm>
              <a:off x="4401" y="1766"/>
              <a:ext cx="221" cy="101"/>
              <a:chOff x="3600" y="219"/>
              <a:chExt cx="360" cy="175"/>
            </a:xfrm>
          </p:grpSpPr>
          <p:sp>
            <p:nvSpPr>
              <p:cNvPr id="1354" name="Oval 35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55" name="Line 35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56" name="Line 35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57" name="Rectangle 35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58" name="Oval 35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59" name="Group 35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364" name="Line 35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5" name="Line 35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6" name="Line 35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60" name="Group 36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361" name="Line 36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2" name="Line 36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63" name="Line 36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46" name="Group 364"/>
            <p:cNvGrpSpPr>
              <a:grpSpLocks/>
            </p:cNvGrpSpPr>
            <p:nvPr/>
          </p:nvGrpSpPr>
          <p:grpSpPr bwMode="auto">
            <a:xfrm>
              <a:off x="4400" y="1927"/>
              <a:ext cx="228" cy="108"/>
              <a:chOff x="3600" y="219"/>
              <a:chExt cx="360" cy="175"/>
            </a:xfrm>
          </p:grpSpPr>
          <p:sp>
            <p:nvSpPr>
              <p:cNvPr id="1341" name="Oval 365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42" name="Line 36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43" name="Line 36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44" name="Rectangle 36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45" name="Oval 36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46" name="Group 37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351" name="Line 37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52" name="Line 37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53" name="Line 37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47" name="Group 37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348" name="Line 37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49" name="Line 37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50" name="Line 37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47" name="Group 378"/>
            <p:cNvGrpSpPr>
              <a:grpSpLocks/>
            </p:cNvGrpSpPr>
            <p:nvPr/>
          </p:nvGrpSpPr>
          <p:grpSpPr bwMode="auto">
            <a:xfrm>
              <a:off x="4700" y="1706"/>
              <a:ext cx="210" cy="97"/>
              <a:chOff x="3600" y="219"/>
              <a:chExt cx="360" cy="175"/>
            </a:xfrm>
          </p:grpSpPr>
          <p:sp>
            <p:nvSpPr>
              <p:cNvPr id="1328" name="Oval 37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29" name="Line 38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0" name="Line 38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1" name="Rectangle 38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32" name="Oval 38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33" name="Group 38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338" name="Line 38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39" name="Line 38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40" name="Line 38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34" name="Group 38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335" name="Line 38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36" name="Line 39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37" name="Line 39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48" name="Group 392"/>
            <p:cNvGrpSpPr>
              <a:grpSpLocks/>
            </p:cNvGrpSpPr>
            <p:nvPr/>
          </p:nvGrpSpPr>
          <p:grpSpPr bwMode="auto">
            <a:xfrm>
              <a:off x="4754" y="1927"/>
              <a:ext cx="228" cy="108"/>
              <a:chOff x="3600" y="219"/>
              <a:chExt cx="360" cy="175"/>
            </a:xfrm>
          </p:grpSpPr>
          <p:sp>
            <p:nvSpPr>
              <p:cNvPr id="1315" name="Oval 39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16" name="Line 39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17" name="Line 39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18" name="Rectangle 39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19" name="Oval 39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20" name="Group 39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325" name="Line 39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26" name="Line 40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27" name="Line 40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21" name="Group 40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322" name="Line 40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23" name="Line 40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24" name="Line 40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49" name="Group 406"/>
            <p:cNvGrpSpPr>
              <a:grpSpLocks/>
            </p:cNvGrpSpPr>
            <p:nvPr/>
          </p:nvGrpSpPr>
          <p:grpSpPr bwMode="auto">
            <a:xfrm>
              <a:off x="3866" y="1763"/>
              <a:ext cx="220" cy="100"/>
              <a:chOff x="3600" y="219"/>
              <a:chExt cx="360" cy="175"/>
            </a:xfrm>
          </p:grpSpPr>
          <p:sp>
            <p:nvSpPr>
              <p:cNvPr id="1302" name="Oval 40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3" name="Line 40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4" name="Line 40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05" name="Rectangle 41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306" name="Oval 41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307" name="Group 41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312" name="Line 41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13" name="Line 41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14" name="Line 41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08" name="Group 41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309" name="Line 41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10" name="Line 41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11" name="Line 41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50" name="Group 420"/>
            <p:cNvGrpSpPr>
              <a:grpSpLocks/>
            </p:cNvGrpSpPr>
            <p:nvPr/>
          </p:nvGrpSpPr>
          <p:grpSpPr bwMode="auto">
            <a:xfrm>
              <a:off x="3673" y="2487"/>
              <a:ext cx="220" cy="100"/>
              <a:chOff x="3600" y="219"/>
              <a:chExt cx="360" cy="175"/>
            </a:xfrm>
          </p:grpSpPr>
          <p:sp>
            <p:nvSpPr>
              <p:cNvPr id="1289" name="Oval 42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0" name="Line 42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1" name="Line 42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92" name="Rectangle 42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293" name="Oval 42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294" name="Group 42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299" name="Line 42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0" name="Line 42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301" name="Line 42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95" name="Group 43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296" name="Line 43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97" name="Line 43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98" name="Line 43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51" name="Line 434"/>
            <p:cNvSpPr>
              <a:spLocks noChangeShapeType="1"/>
            </p:cNvSpPr>
            <p:nvPr/>
          </p:nvSpPr>
          <p:spPr bwMode="auto">
            <a:xfrm flipV="1">
              <a:off x="4430" y="2757"/>
              <a:ext cx="143" cy="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2" name="Line 435"/>
            <p:cNvSpPr>
              <a:spLocks noChangeShapeType="1"/>
            </p:cNvSpPr>
            <p:nvPr/>
          </p:nvSpPr>
          <p:spPr bwMode="auto">
            <a:xfrm>
              <a:off x="4508" y="2592"/>
              <a:ext cx="103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3" name="Line 436"/>
            <p:cNvSpPr>
              <a:spLocks noChangeShapeType="1"/>
            </p:cNvSpPr>
            <p:nvPr/>
          </p:nvSpPr>
          <p:spPr bwMode="auto">
            <a:xfrm>
              <a:off x="4569" y="2542"/>
              <a:ext cx="1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4" name="Line 437"/>
            <p:cNvSpPr>
              <a:spLocks noChangeShapeType="1"/>
            </p:cNvSpPr>
            <p:nvPr/>
          </p:nvSpPr>
          <p:spPr bwMode="auto">
            <a:xfrm flipV="1">
              <a:off x="4718" y="2596"/>
              <a:ext cx="85" cy="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5" name="Line 438"/>
            <p:cNvSpPr>
              <a:spLocks noChangeShapeType="1"/>
            </p:cNvSpPr>
            <p:nvPr/>
          </p:nvSpPr>
          <p:spPr bwMode="auto">
            <a:xfrm>
              <a:off x="3898" y="2546"/>
              <a:ext cx="4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56" name="Group 439"/>
            <p:cNvGrpSpPr>
              <a:grpSpLocks/>
            </p:cNvGrpSpPr>
            <p:nvPr/>
          </p:nvGrpSpPr>
          <p:grpSpPr bwMode="auto">
            <a:xfrm>
              <a:off x="3424" y="2213"/>
              <a:ext cx="209" cy="224"/>
              <a:chOff x="2870" y="1518"/>
              <a:chExt cx="292" cy="320"/>
            </a:xfrm>
          </p:grpSpPr>
          <p:graphicFrame>
            <p:nvGraphicFramePr>
              <p:cNvPr id="1038" name="Object 44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4" name="Clip" r:id="rId10" imgW="819000" imgH="847800" progId="">
                      <p:embed/>
                    </p:oleObj>
                  </mc:Choice>
                  <mc:Fallback>
                    <p:oleObj name="Clip" r:id="rId10" imgW="819000" imgH="847800" progId="">
                      <p:embed/>
                      <p:pic>
                        <p:nvPicPr>
                          <p:cNvPr id="0" name="Object 4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9" name="Object 44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5" name="Clip" r:id="rId11" imgW="1266840" imgH="1200240" progId="">
                      <p:embed/>
                    </p:oleObj>
                  </mc:Choice>
                  <mc:Fallback>
                    <p:oleObj name="Clip" r:id="rId11" imgW="1266840" imgH="1200240" progId="">
                      <p:embed/>
                      <p:pic>
                        <p:nvPicPr>
                          <p:cNvPr id="0" name="Object 4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157" name="Group 442"/>
            <p:cNvGrpSpPr>
              <a:grpSpLocks/>
            </p:cNvGrpSpPr>
            <p:nvPr/>
          </p:nvGrpSpPr>
          <p:grpSpPr bwMode="auto">
            <a:xfrm>
              <a:off x="3452" y="2445"/>
              <a:ext cx="139" cy="194"/>
              <a:chOff x="2556" y="2689"/>
              <a:chExt cx="183" cy="255"/>
            </a:xfrm>
          </p:grpSpPr>
          <p:pic>
            <p:nvPicPr>
              <p:cNvPr id="1272" name="Picture 443" descr="31u_bnrz[1]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2609" y="2770"/>
                <a:ext cx="121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73" name="Freeform 444"/>
              <p:cNvSpPr>
                <a:spLocks/>
              </p:cNvSpPr>
              <p:nvPr/>
            </p:nvSpPr>
            <p:spPr bwMode="auto">
              <a:xfrm>
                <a:off x="2605" y="2702"/>
                <a:ext cx="33" cy="39"/>
              </a:xfrm>
              <a:custGeom>
                <a:avLst/>
                <a:gdLst>
                  <a:gd name="T0" fmla="*/ 12 w 199"/>
                  <a:gd name="T1" fmla="*/ 5 h 232"/>
                  <a:gd name="T2" fmla="*/ 9 w 199"/>
                  <a:gd name="T3" fmla="*/ 7 h 232"/>
                  <a:gd name="T4" fmla="*/ 7 w 199"/>
                  <a:gd name="T5" fmla="*/ 8 h 232"/>
                  <a:gd name="T6" fmla="*/ 5 w 199"/>
                  <a:gd name="T7" fmla="*/ 11 h 232"/>
                  <a:gd name="T8" fmla="*/ 3 w 199"/>
                  <a:gd name="T9" fmla="*/ 13 h 232"/>
                  <a:gd name="T10" fmla="*/ 2 w 199"/>
                  <a:gd name="T11" fmla="*/ 15 h 232"/>
                  <a:gd name="T12" fmla="*/ 1 w 199"/>
                  <a:gd name="T13" fmla="*/ 18 h 232"/>
                  <a:gd name="T14" fmla="*/ 0 w 199"/>
                  <a:gd name="T15" fmla="*/ 21 h 232"/>
                  <a:gd name="T16" fmla="*/ 0 w 199"/>
                  <a:gd name="T17" fmla="*/ 24 h 232"/>
                  <a:gd name="T18" fmla="*/ 0 w 199"/>
                  <a:gd name="T19" fmla="*/ 28 h 232"/>
                  <a:gd name="T20" fmla="*/ 2 w 199"/>
                  <a:gd name="T21" fmla="*/ 31 h 232"/>
                  <a:gd name="T22" fmla="*/ 4 w 199"/>
                  <a:gd name="T23" fmla="*/ 34 h 232"/>
                  <a:gd name="T24" fmla="*/ 7 w 199"/>
                  <a:gd name="T25" fmla="*/ 36 h 232"/>
                  <a:gd name="T26" fmla="*/ 11 w 199"/>
                  <a:gd name="T27" fmla="*/ 38 h 232"/>
                  <a:gd name="T28" fmla="*/ 15 w 199"/>
                  <a:gd name="T29" fmla="*/ 39 h 232"/>
                  <a:gd name="T30" fmla="*/ 18 w 199"/>
                  <a:gd name="T31" fmla="*/ 39 h 232"/>
                  <a:gd name="T32" fmla="*/ 22 w 199"/>
                  <a:gd name="T33" fmla="*/ 38 h 232"/>
                  <a:gd name="T34" fmla="*/ 23 w 199"/>
                  <a:gd name="T35" fmla="*/ 38 h 232"/>
                  <a:gd name="T36" fmla="*/ 24 w 199"/>
                  <a:gd name="T37" fmla="*/ 38 h 232"/>
                  <a:gd name="T38" fmla="*/ 24 w 199"/>
                  <a:gd name="T39" fmla="*/ 37 h 232"/>
                  <a:gd name="T40" fmla="*/ 25 w 199"/>
                  <a:gd name="T41" fmla="*/ 37 h 232"/>
                  <a:gd name="T42" fmla="*/ 24 w 199"/>
                  <a:gd name="T43" fmla="*/ 36 h 232"/>
                  <a:gd name="T44" fmla="*/ 23 w 199"/>
                  <a:gd name="T45" fmla="*/ 35 h 232"/>
                  <a:gd name="T46" fmla="*/ 22 w 199"/>
                  <a:gd name="T47" fmla="*/ 34 h 232"/>
                  <a:gd name="T48" fmla="*/ 21 w 199"/>
                  <a:gd name="T49" fmla="*/ 34 h 232"/>
                  <a:gd name="T50" fmla="*/ 19 w 199"/>
                  <a:gd name="T51" fmla="*/ 33 h 232"/>
                  <a:gd name="T52" fmla="*/ 17 w 199"/>
                  <a:gd name="T53" fmla="*/ 33 h 232"/>
                  <a:gd name="T54" fmla="*/ 16 w 199"/>
                  <a:gd name="T55" fmla="*/ 32 h 232"/>
                  <a:gd name="T56" fmla="*/ 14 w 199"/>
                  <a:gd name="T57" fmla="*/ 32 h 232"/>
                  <a:gd name="T58" fmla="*/ 12 w 199"/>
                  <a:gd name="T59" fmla="*/ 31 h 232"/>
                  <a:gd name="T60" fmla="*/ 10 w 199"/>
                  <a:gd name="T61" fmla="*/ 31 h 232"/>
                  <a:gd name="T62" fmla="*/ 9 w 199"/>
                  <a:gd name="T63" fmla="*/ 30 h 232"/>
                  <a:gd name="T64" fmla="*/ 7 w 199"/>
                  <a:gd name="T65" fmla="*/ 28 h 232"/>
                  <a:gd name="T66" fmla="*/ 7 w 199"/>
                  <a:gd name="T67" fmla="*/ 22 h 232"/>
                  <a:gd name="T68" fmla="*/ 8 w 199"/>
                  <a:gd name="T69" fmla="*/ 16 h 232"/>
                  <a:gd name="T70" fmla="*/ 11 w 199"/>
                  <a:gd name="T71" fmla="*/ 12 h 232"/>
                  <a:gd name="T72" fmla="*/ 16 w 199"/>
                  <a:gd name="T73" fmla="*/ 8 h 232"/>
                  <a:gd name="T74" fmla="*/ 20 w 199"/>
                  <a:gd name="T75" fmla="*/ 6 h 232"/>
                  <a:gd name="T76" fmla="*/ 25 w 199"/>
                  <a:gd name="T77" fmla="*/ 4 h 232"/>
                  <a:gd name="T78" fmla="*/ 30 w 199"/>
                  <a:gd name="T79" fmla="*/ 2 h 232"/>
                  <a:gd name="T80" fmla="*/ 33 w 199"/>
                  <a:gd name="T81" fmla="*/ 1 h 232"/>
                  <a:gd name="T82" fmla="*/ 31 w 199"/>
                  <a:gd name="T83" fmla="*/ 0 h 232"/>
                  <a:gd name="T84" fmla="*/ 29 w 199"/>
                  <a:gd name="T85" fmla="*/ 0 h 232"/>
                  <a:gd name="T86" fmla="*/ 26 w 199"/>
                  <a:gd name="T87" fmla="*/ 0 h 232"/>
                  <a:gd name="T88" fmla="*/ 23 w 199"/>
                  <a:gd name="T89" fmla="*/ 1 h 232"/>
                  <a:gd name="T90" fmla="*/ 20 w 199"/>
                  <a:gd name="T91" fmla="*/ 2 h 232"/>
                  <a:gd name="T92" fmla="*/ 17 w 199"/>
                  <a:gd name="T93" fmla="*/ 3 h 232"/>
                  <a:gd name="T94" fmla="*/ 14 w 199"/>
                  <a:gd name="T95" fmla="*/ 4 h 232"/>
                  <a:gd name="T96" fmla="*/ 12 w 199"/>
                  <a:gd name="T97" fmla="*/ 5 h 2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99"/>
                  <a:gd name="T148" fmla="*/ 0 h 232"/>
                  <a:gd name="T149" fmla="*/ 199 w 199"/>
                  <a:gd name="T150" fmla="*/ 232 h 23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4" name="Freeform 445"/>
              <p:cNvSpPr>
                <a:spLocks/>
              </p:cNvSpPr>
              <p:nvPr/>
            </p:nvSpPr>
            <p:spPr bwMode="auto">
              <a:xfrm>
                <a:off x="2661" y="2701"/>
                <a:ext cx="22" cy="30"/>
              </a:xfrm>
              <a:custGeom>
                <a:avLst/>
                <a:gdLst>
                  <a:gd name="T0" fmla="*/ 19 w 128"/>
                  <a:gd name="T1" fmla="*/ 10 h 180"/>
                  <a:gd name="T2" fmla="*/ 19 w 128"/>
                  <a:gd name="T3" fmla="*/ 13 h 180"/>
                  <a:gd name="T4" fmla="*/ 19 w 128"/>
                  <a:gd name="T5" fmla="*/ 16 h 180"/>
                  <a:gd name="T6" fmla="*/ 18 w 128"/>
                  <a:gd name="T7" fmla="*/ 18 h 180"/>
                  <a:gd name="T8" fmla="*/ 16 w 128"/>
                  <a:gd name="T9" fmla="*/ 20 h 180"/>
                  <a:gd name="T10" fmla="*/ 13 w 128"/>
                  <a:gd name="T11" fmla="*/ 22 h 180"/>
                  <a:gd name="T12" fmla="*/ 10 w 128"/>
                  <a:gd name="T13" fmla="*/ 24 h 180"/>
                  <a:gd name="T14" fmla="*/ 8 w 128"/>
                  <a:gd name="T15" fmla="*/ 26 h 180"/>
                  <a:gd name="T16" fmla="*/ 5 w 128"/>
                  <a:gd name="T17" fmla="*/ 27 h 180"/>
                  <a:gd name="T18" fmla="*/ 5 w 128"/>
                  <a:gd name="T19" fmla="*/ 28 h 180"/>
                  <a:gd name="T20" fmla="*/ 5 w 128"/>
                  <a:gd name="T21" fmla="*/ 28 h 180"/>
                  <a:gd name="T22" fmla="*/ 5 w 128"/>
                  <a:gd name="T23" fmla="*/ 29 h 180"/>
                  <a:gd name="T24" fmla="*/ 5 w 128"/>
                  <a:gd name="T25" fmla="*/ 30 h 180"/>
                  <a:gd name="T26" fmla="*/ 6 w 128"/>
                  <a:gd name="T27" fmla="*/ 30 h 180"/>
                  <a:gd name="T28" fmla="*/ 6 w 128"/>
                  <a:gd name="T29" fmla="*/ 30 h 180"/>
                  <a:gd name="T30" fmla="*/ 6 w 128"/>
                  <a:gd name="T31" fmla="*/ 30 h 180"/>
                  <a:gd name="T32" fmla="*/ 7 w 128"/>
                  <a:gd name="T33" fmla="*/ 30 h 180"/>
                  <a:gd name="T34" fmla="*/ 10 w 128"/>
                  <a:gd name="T35" fmla="*/ 28 h 180"/>
                  <a:gd name="T36" fmla="*/ 13 w 128"/>
                  <a:gd name="T37" fmla="*/ 26 h 180"/>
                  <a:gd name="T38" fmla="*/ 16 w 128"/>
                  <a:gd name="T39" fmla="*/ 24 h 180"/>
                  <a:gd name="T40" fmla="*/ 19 w 128"/>
                  <a:gd name="T41" fmla="*/ 22 h 180"/>
                  <a:gd name="T42" fmla="*/ 21 w 128"/>
                  <a:gd name="T43" fmla="*/ 19 h 180"/>
                  <a:gd name="T44" fmla="*/ 22 w 128"/>
                  <a:gd name="T45" fmla="*/ 16 h 180"/>
                  <a:gd name="T46" fmla="*/ 22 w 128"/>
                  <a:gd name="T47" fmla="*/ 13 h 180"/>
                  <a:gd name="T48" fmla="*/ 21 w 128"/>
                  <a:gd name="T49" fmla="*/ 9 h 180"/>
                  <a:gd name="T50" fmla="*/ 19 w 128"/>
                  <a:gd name="T51" fmla="*/ 7 h 180"/>
                  <a:gd name="T52" fmla="*/ 17 w 128"/>
                  <a:gd name="T53" fmla="*/ 4 h 180"/>
                  <a:gd name="T54" fmla="*/ 14 w 128"/>
                  <a:gd name="T55" fmla="*/ 2 h 180"/>
                  <a:gd name="T56" fmla="*/ 10 w 128"/>
                  <a:gd name="T57" fmla="*/ 1 h 180"/>
                  <a:gd name="T58" fmla="*/ 6 w 128"/>
                  <a:gd name="T59" fmla="*/ 0 h 180"/>
                  <a:gd name="T60" fmla="*/ 3 w 128"/>
                  <a:gd name="T61" fmla="*/ 0 h 180"/>
                  <a:gd name="T62" fmla="*/ 1 w 128"/>
                  <a:gd name="T63" fmla="*/ 0 h 180"/>
                  <a:gd name="T64" fmla="*/ 0 w 128"/>
                  <a:gd name="T65" fmla="*/ 1 h 180"/>
                  <a:gd name="T66" fmla="*/ 2 w 128"/>
                  <a:gd name="T67" fmla="*/ 2 h 180"/>
                  <a:gd name="T68" fmla="*/ 5 w 128"/>
                  <a:gd name="T69" fmla="*/ 2 h 180"/>
                  <a:gd name="T70" fmla="*/ 8 w 128"/>
                  <a:gd name="T71" fmla="*/ 3 h 180"/>
                  <a:gd name="T72" fmla="*/ 10 w 128"/>
                  <a:gd name="T73" fmla="*/ 4 h 180"/>
                  <a:gd name="T74" fmla="*/ 13 w 128"/>
                  <a:gd name="T75" fmla="*/ 5 h 180"/>
                  <a:gd name="T76" fmla="*/ 15 w 128"/>
                  <a:gd name="T77" fmla="*/ 6 h 180"/>
                  <a:gd name="T78" fmla="*/ 17 w 128"/>
                  <a:gd name="T79" fmla="*/ 8 h 180"/>
                  <a:gd name="T80" fmla="*/ 19 w 128"/>
                  <a:gd name="T81" fmla="*/ 10 h 18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0"/>
                  <a:gd name="T125" fmla="*/ 128 w 128"/>
                  <a:gd name="T126" fmla="*/ 180 h 18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5" name="Freeform 446"/>
              <p:cNvSpPr>
                <a:spLocks/>
              </p:cNvSpPr>
              <p:nvPr/>
            </p:nvSpPr>
            <p:spPr bwMode="auto">
              <a:xfrm>
                <a:off x="2584" y="2694"/>
                <a:ext cx="54" cy="63"/>
              </a:xfrm>
              <a:custGeom>
                <a:avLst/>
                <a:gdLst>
                  <a:gd name="T0" fmla="*/ 17 w 322"/>
                  <a:gd name="T1" fmla="*/ 12 h 378"/>
                  <a:gd name="T2" fmla="*/ 9 w 322"/>
                  <a:gd name="T3" fmla="*/ 19 h 378"/>
                  <a:gd name="T4" fmla="*/ 3 w 322"/>
                  <a:gd name="T5" fmla="*/ 28 h 378"/>
                  <a:gd name="T6" fmla="*/ 0 w 322"/>
                  <a:gd name="T7" fmla="*/ 38 h 378"/>
                  <a:gd name="T8" fmla="*/ 1 w 322"/>
                  <a:gd name="T9" fmla="*/ 44 h 378"/>
                  <a:gd name="T10" fmla="*/ 2 w 322"/>
                  <a:gd name="T11" fmla="*/ 47 h 378"/>
                  <a:gd name="T12" fmla="*/ 3 w 322"/>
                  <a:gd name="T13" fmla="*/ 50 h 378"/>
                  <a:gd name="T14" fmla="*/ 5 w 322"/>
                  <a:gd name="T15" fmla="*/ 52 h 378"/>
                  <a:gd name="T16" fmla="*/ 9 w 322"/>
                  <a:gd name="T17" fmla="*/ 54 h 378"/>
                  <a:gd name="T18" fmla="*/ 14 w 322"/>
                  <a:gd name="T19" fmla="*/ 56 h 378"/>
                  <a:gd name="T20" fmla="*/ 20 w 322"/>
                  <a:gd name="T21" fmla="*/ 58 h 378"/>
                  <a:gd name="T22" fmla="*/ 25 w 322"/>
                  <a:gd name="T23" fmla="*/ 60 h 378"/>
                  <a:gd name="T24" fmla="*/ 31 w 322"/>
                  <a:gd name="T25" fmla="*/ 61 h 378"/>
                  <a:gd name="T26" fmla="*/ 37 w 322"/>
                  <a:gd name="T27" fmla="*/ 62 h 378"/>
                  <a:gd name="T28" fmla="*/ 43 w 322"/>
                  <a:gd name="T29" fmla="*/ 62 h 378"/>
                  <a:gd name="T30" fmla="*/ 48 w 322"/>
                  <a:gd name="T31" fmla="*/ 63 h 378"/>
                  <a:gd name="T32" fmla="*/ 52 w 322"/>
                  <a:gd name="T33" fmla="*/ 63 h 378"/>
                  <a:gd name="T34" fmla="*/ 54 w 322"/>
                  <a:gd name="T35" fmla="*/ 62 h 378"/>
                  <a:gd name="T36" fmla="*/ 54 w 322"/>
                  <a:gd name="T37" fmla="*/ 60 h 378"/>
                  <a:gd name="T38" fmla="*/ 53 w 322"/>
                  <a:gd name="T39" fmla="*/ 59 h 378"/>
                  <a:gd name="T40" fmla="*/ 49 w 322"/>
                  <a:gd name="T41" fmla="*/ 58 h 378"/>
                  <a:gd name="T42" fmla="*/ 44 w 322"/>
                  <a:gd name="T43" fmla="*/ 57 h 378"/>
                  <a:gd name="T44" fmla="*/ 39 w 322"/>
                  <a:gd name="T45" fmla="*/ 56 h 378"/>
                  <a:gd name="T46" fmla="*/ 34 w 322"/>
                  <a:gd name="T47" fmla="*/ 55 h 378"/>
                  <a:gd name="T48" fmla="*/ 29 w 322"/>
                  <a:gd name="T49" fmla="*/ 54 h 378"/>
                  <a:gd name="T50" fmla="*/ 23 w 322"/>
                  <a:gd name="T51" fmla="*/ 53 h 378"/>
                  <a:gd name="T52" fmla="*/ 18 w 322"/>
                  <a:gd name="T53" fmla="*/ 52 h 378"/>
                  <a:gd name="T54" fmla="*/ 13 w 322"/>
                  <a:gd name="T55" fmla="*/ 50 h 378"/>
                  <a:gd name="T56" fmla="*/ 9 w 322"/>
                  <a:gd name="T57" fmla="*/ 47 h 378"/>
                  <a:gd name="T58" fmla="*/ 6 w 322"/>
                  <a:gd name="T59" fmla="*/ 43 h 378"/>
                  <a:gd name="T60" fmla="*/ 6 w 322"/>
                  <a:gd name="T61" fmla="*/ 39 h 378"/>
                  <a:gd name="T62" fmla="*/ 6 w 322"/>
                  <a:gd name="T63" fmla="*/ 33 h 378"/>
                  <a:gd name="T64" fmla="*/ 9 w 322"/>
                  <a:gd name="T65" fmla="*/ 28 h 378"/>
                  <a:gd name="T66" fmla="*/ 12 w 322"/>
                  <a:gd name="T67" fmla="*/ 23 h 378"/>
                  <a:gd name="T68" fmla="*/ 16 w 322"/>
                  <a:gd name="T69" fmla="*/ 18 h 378"/>
                  <a:gd name="T70" fmla="*/ 21 w 322"/>
                  <a:gd name="T71" fmla="*/ 14 h 378"/>
                  <a:gd name="T72" fmla="*/ 26 w 322"/>
                  <a:gd name="T73" fmla="*/ 9 h 378"/>
                  <a:gd name="T74" fmla="*/ 33 w 322"/>
                  <a:gd name="T75" fmla="*/ 6 h 378"/>
                  <a:gd name="T76" fmla="*/ 40 w 322"/>
                  <a:gd name="T77" fmla="*/ 3 h 378"/>
                  <a:gd name="T78" fmla="*/ 44 w 322"/>
                  <a:gd name="T79" fmla="*/ 1 h 378"/>
                  <a:gd name="T80" fmla="*/ 43 w 322"/>
                  <a:gd name="T81" fmla="*/ 0 h 378"/>
                  <a:gd name="T82" fmla="*/ 37 w 322"/>
                  <a:gd name="T83" fmla="*/ 1 h 378"/>
                  <a:gd name="T84" fmla="*/ 30 w 322"/>
                  <a:gd name="T85" fmla="*/ 3 h 378"/>
                  <a:gd name="T86" fmla="*/ 24 w 322"/>
                  <a:gd name="T87" fmla="*/ 6 h 3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2"/>
                  <a:gd name="T133" fmla="*/ 0 h 378"/>
                  <a:gd name="T134" fmla="*/ 322 w 322"/>
                  <a:gd name="T135" fmla="*/ 378 h 3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6" name="Freeform 447"/>
              <p:cNvSpPr>
                <a:spLocks/>
              </p:cNvSpPr>
              <p:nvPr/>
            </p:nvSpPr>
            <p:spPr bwMode="auto">
              <a:xfrm>
                <a:off x="2660" y="2692"/>
                <a:ext cx="47" cy="42"/>
              </a:xfrm>
              <a:custGeom>
                <a:avLst/>
                <a:gdLst>
                  <a:gd name="T0" fmla="*/ 39 w 283"/>
                  <a:gd name="T1" fmla="*/ 13 h 252"/>
                  <a:gd name="T2" fmla="*/ 41 w 283"/>
                  <a:gd name="T3" fmla="*/ 15 h 252"/>
                  <a:gd name="T4" fmla="*/ 43 w 283"/>
                  <a:gd name="T5" fmla="*/ 18 h 252"/>
                  <a:gd name="T6" fmla="*/ 43 w 283"/>
                  <a:gd name="T7" fmla="*/ 21 h 252"/>
                  <a:gd name="T8" fmla="*/ 43 w 283"/>
                  <a:gd name="T9" fmla="*/ 24 h 252"/>
                  <a:gd name="T10" fmla="*/ 43 w 283"/>
                  <a:gd name="T11" fmla="*/ 26 h 252"/>
                  <a:gd name="T12" fmla="*/ 42 w 283"/>
                  <a:gd name="T13" fmla="*/ 28 h 252"/>
                  <a:gd name="T14" fmla="*/ 41 w 283"/>
                  <a:gd name="T15" fmla="*/ 31 h 252"/>
                  <a:gd name="T16" fmla="*/ 39 w 283"/>
                  <a:gd name="T17" fmla="*/ 32 h 252"/>
                  <a:gd name="T18" fmla="*/ 37 w 283"/>
                  <a:gd name="T19" fmla="*/ 34 h 252"/>
                  <a:gd name="T20" fmla="*/ 36 w 283"/>
                  <a:gd name="T21" fmla="*/ 36 h 252"/>
                  <a:gd name="T22" fmla="*/ 34 w 283"/>
                  <a:gd name="T23" fmla="*/ 37 h 252"/>
                  <a:gd name="T24" fmla="*/ 32 w 283"/>
                  <a:gd name="T25" fmla="*/ 39 h 252"/>
                  <a:gd name="T26" fmla="*/ 32 w 283"/>
                  <a:gd name="T27" fmla="*/ 40 h 252"/>
                  <a:gd name="T28" fmla="*/ 32 w 283"/>
                  <a:gd name="T29" fmla="*/ 40 h 252"/>
                  <a:gd name="T30" fmla="*/ 32 w 283"/>
                  <a:gd name="T31" fmla="*/ 41 h 252"/>
                  <a:gd name="T32" fmla="*/ 32 w 283"/>
                  <a:gd name="T33" fmla="*/ 41 h 252"/>
                  <a:gd name="T34" fmla="*/ 33 w 283"/>
                  <a:gd name="T35" fmla="*/ 42 h 252"/>
                  <a:gd name="T36" fmla="*/ 34 w 283"/>
                  <a:gd name="T37" fmla="*/ 42 h 252"/>
                  <a:gd name="T38" fmla="*/ 34 w 283"/>
                  <a:gd name="T39" fmla="*/ 42 h 252"/>
                  <a:gd name="T40" fmla="*/ 35 w 283"/>
                  <a:gd name="T41" fmla="*/ 41 h 252"/>
                  <a:gd name="T42" fmla="*/ 39 w 283"/>
                  <a:gd name="T43" fmla="*/ 39 h 252"/>
                  <a:gd name="T44" fmla="*/ 42 w 283"/>
                  <a:gd name="T45" fmla="*/ 36 h 252"/>
                  <a:gd name="T46" fmla="*/ 45 w 283"/>
                  <a:gd name="T47" fmla="*/ 32 h 252"/>
                  <a:gd name="T48" fmla="*/ 46 w 283"/>
                  <a:gd name="T49" fmla="*/ 28 h 252"/>
                  <a:gd name="T50" fmla="*/ 47 w 283"/>
                  <a:gd name="T51" fmla="*/ 24 h 252"/>
                  <a:gd name="T52" fmla="*/ 47 w 283"/>
                  <a:gd name="T53" fmla="*/ 19 h 252"/>
                  <a:gd name="T54" fmla="*/ 45 w 283"/>
                  <a:gd name="T55" fmla="*/ 15 h 252"/>
                  <a:gd name="T56" fmla="*/ 42 w 283"/>
                  <a:gd name="T57" fmla="*/ 12 h 252"/>
                  <a:gd name="T58" fmla="*/ 40 w 283"/>
                  <a:gd name="T59" fmla="*/ 10 h 252"/>
                  <a:gd name="T60" fmla="*/ 37 w 283"/>
                  <a:gd name="T61" fmla="*/ 8 h 252"/>
                  <a:gd name="T62" fmla="*/ 34 w 283"/>
                  <a:gd name="T63" fmla="*/ 7 h 252"/>
                  <a:gd name="T64" fmla="*/ 31 w 283"/>
                  <a:gd name="T65" fmla="*/ 5 h 252"/>
                  <a:gd name="T66" fmla="*/ 27 w 283"/>
                  <a:gd name="T67" fmla="*/ 4 h 252"/>
                  <a:gd name="T68" fmla="*/ 24 w 283"/>
                  <a:gd name="T69" fmla="*/ 3 h 252"/>
                  <a:gd name="T70" fmla="*/ 20 w 283"/>
                  <a:gd name="T71" fmla="*/ 2 h 252"/>
                  <a:gd name="T72" fmla="*/ 17 w 283"/>
                  <a:gd name="T73" fmla="*/ 1 h 252"/>
                  <a:gd name="T74" fmla="*/ 14 w 283"/>
                  <a:gd name="T75" fmla="*/ 1 h 252"/>
                  <a:gd name="T76" fmla="*/ 11 w 283"/>
                  <a:gd name="T77" fmla="*/ 0 h 252"/>
                  <a:gd name="T78" fmla="*/ 8 w 283"/>
                  <a:gd name="T79" fmla="*/ 0 h 252"/>
                  <a:gd name="T80" fmla="*/ 6 w 283"/>
                  <a:gd name="T81" fmla="*/ 0 h 252"/>
                  <a:gd name="T82" fmla="*/ 3 w 283"/>
                  <a:gd name="T83" fmla="*/ 0 h 252"/>
                  <a:gd name="T84" fmla="*/ 2 w 283"/>
                  <a:gd name="T85" fmla="*/ 0 h 252"/>
                  <a:gd name="T86" fmla="*/ 1 w 283"/>
                  <a:gd name="T87" fmla="*/ 0 h 252"/>
                  <a:gd name="T88" fmla="*/ 0 w 283"/>
                  <a:gd name="T89" fmla="*/ 1 h 252"/>
                  <a:gd name="T90" fmla="*/ 2 w 283"/>
                  <a:gd name="T91" fmla="*/ 1 h 252"/>
                  <a:gd name="T92" fmla="*/ 4 w 283"/>
                  <a:gd name="T93" fmla="*/ 1 h 252"/>
                  <a:gd name="T94" fmla="*/ 6 w 283"/>
                  <a:gd name="T95" fmla="*/ 2 h 252"/>
                  <a:gd name="T96" fmla="*/ 9 w 283"/>
                  <a:gd name="T97" fmla="*/ 2 h 252"/>
                  <a:gd name="T98" fmla="*/ 11 w 283"/>
                  <a:gd name="T99" fmla="*/ 3 h 252"/>
                  <a:gd name="T100" fmla="*/ 14 w 283"/>
                  <a:gd name="T101" fmla="*/ 3 h 252"/>
                  <a:gd name="T102" fmla="*/ 16 w 283"/>
                  <a:gd name="T103" fmla="*/ 4 h 252"/>
                  <a:gd name="T104" fmla="*/ 19 w 283"/>
                  <a:gd name="T105" fmla="*/ 4 h 252"/>
                  <a:gd name="T106" fmla="*/ 21 w 283"/>
                  <a:gd name="T107" fmla="*/ 5 h 252"/>
                  <a:gd name="T108" fmla="*/ 24 w 283"/>
                  <a:gd name="T109" fmla="*/ 6 h 252"/>
                  <a:gd name="T110" fmla="*/ 27 w 283"/>
                  <a:gd name="T111" fmla="*/ 7 h 252"/>
                  <a:gd name="T112" fmla="*/ 29 w 283"/>
                  <a:gd name="T113" fmla="*/ 8 h 252"/>
                  <a:gd name="T114" fmla="*/ 32 w 283"/>
                  <a:gd name="T115" fmla="*/ 9 h 252"/>
                  <a:gd name="T116" fmla="*/ 35 w 283"/>
                  <a:gd name="T117" fmla="*/ 10 h 252"/>
                  <a:gd name="T118" fmla="*/ 37 w 283"/>
                  <a:gd name="T119" fmla="*/ 11 h 252"/>
                  <a:gd name="T120" fmla="*/ 39 w 283"/>
                  <a:gd name="T121" fmla="*/ 13 h 25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3"/>
                  <a:gd name="T184" fmla="*/ 0 h 252"/>
                  <a:gd name="T185" fmla="*/ 283 w 283"/>
                  <a:gd name="T186" fmla="*/ 252 h 25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7" name="Freeform 448"/>
              <p:cNvSpPr>
                <a:spLocks/>
              </p:cNvSpPr>
              <p:nvPr/>
            </p:nvSpPr>
            <p:spPr bwMode="auto">
              <a:xfrm>
                <a:off x="2564" y="2712"/>
                <a:ext cx="19" cy="39"/>
              </a:xfrm>
              <a:custGeom>
                <a:avLst/>
                <a:gdLst>
                  <a:gd name="T0" fmla="*/ 0 w 114"/>
                  <a:gd name="T1" fmla="*/ 21 h 238"/>
                  <a:gd name="T2" fmla="*/ 0 w 114"/>
                  <a:gd name="T3" fmla="*/ 24 h 238"/>
                  <a:gd name="T4" fmla="*/ 1 w 114"/>
                  <a:gd name="T5" fmla="*/ 28 h 238"/>
                  <a:gd name="T6" fmla="*/ 2 w 114"/>
                  <a:gd name="T7" fmla="*/ 30 h 238"/>
                  <a:gd name="T8" fmla="*/ 4 w 114"/>
                  <a:gd name="T9" fmla="*/ 33 h 238"/>
                  <a:gd name="T10" fmla="*/ 6 w 114"/>
                  <a:gd name="T11" fmla="*/ 35 h 238"/>
                  <a:gd name="T12" fmla="*/ 9 w 114"/>
                  <a:gd name="T13" fmla="*/ 37 h 238"/>
                  <a:gd name="T14" fmla="*/ 12 w 114"/>
                  <a:gd name="T15" fmla="*/ 38 h 238"/>
                  <a:gd name="T16" fmla="*/ 15 w 114"/>
                  <a:gd name="T17" fmla="*/ 39 h 238"/>
                  <a:gd name="T18" fmla="*/ 16 w 114"/>
                  <a:gd name="T19" fmla="*/ 39 h 238"/>
                  <a:gd name="T20" fmla="*/ 17 w 114"/>
                  <a:gd name="T21" fmla="*/ 39 h 238"/>
                  <a:gd name="T22" fmla="*/ 18 w 114"/>
                  <a:gd name="T23" fmla="*/ 38 h 238"/>
                  <a:gd name="T24" fmla="*/ 19 w 114"/>
                  <a:gd name="T25" fmla="*/ 37 h 238"/>
                  <a:gd name="T26" fmla="*/ 19 w 114"/>
                  <a:gd name="T27" fmla="*/ 36 h 238"/>
                  <a:gd name="T28" fmla="*/ 18 w 114"/>
                  <a:gd name="T29" fmla="*/ 35 h 238"/>
                  <a:gd name="T30" fmla="*/ 18 w 114"/>
                  <a:gd name="T31" fmla="*/ 35 h 238"/>
                  <a:gd name="T32" fmla="*/ 17 w 114"/>
                  <a:gd name="T33" fmla="*/ 34 h 238"/>
                  <a:gd name="T34" fmla="*/ 14 w 114"/>
                  <a:gd name="T35" fmla="*/ 33 h 238"/>
                  <a:gd name="T36" fmla="*/ 11 w 114"/>
                  <a:gd name="T37" fmla="*/ 32 h 238"/>
                  <a:gd name="T38" fmla="*/ 8 w 114"/>
                  <a:gd name="T39" fmla="*/ 29 h 238"/>
                  <a:gd name="T40" fmla="*/ 7 w 114"/>
                  <a:gd name="T41" fmla="*/ 27 h 238"/>
                  <a:gd name="T42" fmla="*/ 5 w 114"/>
                  <a:gd name="T43" fmla="*/ 24 h 238"/>
                  <a:gd name="T44" fmla="*/ 5 w 114"/>
                  <a:gd name="T45" fmla="*/ 21 h 238"/>
                  <a:gd name="T46" fmla="*/ 5 w 114"/>
                  <a:gd name="T47" fmla="*/ 18 h 238"/>
                  <a:gd name="T48" fmla="*/ 6 w 114"/>
                  <a:gd name="T49" fmla="*/ 15 h 238"/>
                  <a:gd name="T50" fmla="*/ 7 w 114"/>
                  <a:gd name="T51" fmla="*/ 12 h 238"/>
                  <a:gd name="T52" fmla="*/ 9 w 114"/>
                  <a:gd name="T53" fmla="*/ 10 h 238"/>
                  <a:gd name="T54" fmla="*/ 10 w 114"/>
                  <a:gd name="T55" fmla="*/ 8 h 238"/>
                  <a:gd name="T56" fmla="*/ 12 w 114"/>
                  <a:gd name="T57" fmla="*/ 6 h 238"/>
                  <a:gd name="T58" fmla="*/ 14 w 114"/>
                  <a:gd name="T59" fmla="*/ 5 h 238"/>
                  <a:gd name="T60" fmla="*/ 16 w 114"/>
                  <a:gd name="T61" fmla="*/ 3 h 238"/>
                  <a:gd name="T62" fmla="*/ 18 w 114"/>
                  <a:gd name="T63" fmla="*/ 1 h 238"/>
                  <a:gd name="T64" fmla="*/ 19 w 114"/>
                  <a:gd name="T65" fmla="*/ 0 h 238"/>
                  <a:gd name="T66" fmla="*/ 18 w 114"/>
                  <a:gd name="T67" fmla="*/ 0 h 238"/>
                  <a:gd name="T68" fmla="*/ 16 w 114"/>
                  <a:gd name="T69" fmla="*/ 1 h 238"/>
                  <a:gd name="T70" fmla="*/ 13 w 114"/>
                  <a:gd name="T71" fmla="*/ 3 h 238"/>
                  <a:gd name="T72" fmla="*/ 9 w 114"/>
                  <a:gd name="T73" fmla="*/ 6 h 238"/>
                  <a:gd name="T74" fmla="*/ 6 w 114"/>
                  <a:gd name="T75" fmla="*/ 9 h 238"/>
                  <a:gd name="T76" fmla="*/ 3 w 114"/>
                  <a:gd name="T77" fmla="*/ 13 h 238"/>
                  <a:gd name="T78" fmla="*/ 1 w 114"/>
                  <a:gd name="T79" fmla="*/ 17 h 238"/>
                  <a:gd name="T80" fmla="*/ 0 w 114"/>
                  <a:gd name="T81" fmla="*/ 21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4"/>
                  <a:gd name="T124" fmla="*/ 0 h 238"/>
                  <a:gd name="T125" fmla="*/ 114 w 11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8" name="Freeform 449"/>
              <p:cNvSpPr>
                <a:spLocks/>
              </p:cNvSpPr>
              <p:nvPr/>
            </p:nvSpPr>
            <p:spPr bwMode="auto">
              <a:xfrm>
                <a:off x="2698" y="2689"/>
                <a:ext cx="41" cy="52"/>
              </a:xfrm>
              <a:custGeom>
                <a:avLst/>
                <a:gdLst>
                  <a:gd name="T0" fmla="*/ 35 w 246"/>
                  <a:gd name="T1" fmla="*/ 21 h 310"/>
                  <a:gd name="T2" fmla="*/ 37 w 246"/>
                  <a:gd name="T3" fmla="*/ 24 h 310"/>
                  <a:gd name="T4" fmla="*/ 38 w 246"/>
                  <a:gd name="T5" fmla="*/ 28 h 310"/>
                  <a:gd name="T6" fmla="*/ 37 w 246"/>
                  <a:gd name="T7" fmla="*/ 31 h 310"/>
                  <a:gd name="T8" fmla="*/ 35 w 246"/>
                  <a:gd name="T9" fmla="*/ 35 h 310"/>
                  <a:gd name="T10" fmla="*/ 31 w 246"/>
                  <a:gd name="T11" fmla="*/ 38 h 310"/>
                  <a:gd name="T12" fmla="*/ 28 w 246"/>
                  <a:gd name="T13" fmla="*/ 41 h 310"/>
                  <a:gd name="T14" fmla="*/ 24 w 246"/>
                  <a:gd name="T15" fmla="*/ 44 h 310"/>
                  <a:gd name="T16" fmla="*/ 22 w 246"/>
                  <a:gd name="T17" fmla="*/ 47 h 310"/>
                  <a:gd name="T18" fmla="*/ 21 w 246"/>
                  <a:gd name="T19" fmla="*/ 48 h 310"/>
                  <a:gd name="T20" fmla="*/ 20 w 246"/>
                  <a:gd name="T21" fmla="*/ 50 h 310"/>
                  <a:gd name="T22" fmla="*/ 20 w 246"/>
                  <a:gd name="T23" fmla="*/ 51 h 310"/>
                  <a:gd name="T24" fmla="*/ 22 w 246"/>
                  <a:gd name="T25" fmla="*/ 52 h 310"/>
                  <a:gd name="T26" fmla="*/ 23 w 246"/>
                  <a:gd name="T27" fmla="*/ 52 h 310"/>
                  <a:gd name="T28" fmla="*/ 26 w 246"/>
                  <a:gd name="T29" fmla="*/ 49 h 310"/>
                  <a:gd name="T30" fmla="*/ 30 w 246"/>
                  <a:gd name="T31" fmla="*/ 45 h 310"/>
                  <a:gd name="T32" fmla="*/ 35 w 246"/>
                  <a:gd name="T33" fmla="*/ 41 h 310"/>
                  <a:gd name="T34" fmla="*/ 39 w 246"/>
                  <a:gd name="T35" fmla="*/ 37 h 310"/>
                  <a:gd name="T36" fmla="*/ 41 w 246"/>
                  <a:gd name="T37" fmla="*/ 31 h 310"/>
                  <a:gd name="T38" fmla="*/ 40 w 246"/>
                  <a:gd name="T39" fmla="*/ 26 h 310"/>
                  <a:gd name="T40" fmla="*/ 38 w 246"/>
                  <a:gd name="T41" fmla="*/ 20 h 310"/>
                  <a:gd name="T42" fmla="*/ 34 w 246"/>
                  <a:gd name="T43" fmla="*/ 16 h 310"/>
                  <a:gd name="T44" fmla="*/ 30 w 246"/>
                  <a:gd name="T45" fmla="*/ 12 h 310"/>
                  <a:gd name="T46" fmla="*/ 25 w 246"/>
                  <a:gd name="T47" fmla="*/ 10 h 310"/>
                  <a:gd name="T48" fmla="*/ 21 w 246"/>
                  <a:gd name="T49" fmla="*/ 7 h 310"/>
                  <a:gd name="T50" fmla="*/ 16 w 246"/>
                  <a:gd name="T51" fmla="*/ 5 h 310"/>
                  <a:gd name="T52" fmla="*/ 12 w 246"/>
                  <a:gd name="T53" fmla="*/ 3 h 310"/>
                  <a:gd name="T54" fmla="*/ 8 w 246"/>
                  <a:gd name="T55" fmla="*/ 1 h 310"/>
                  <a:gd name="T56" fmla="*/ 4 w 246"/>
                  <a:gd name="T57" fmla="*/ 0 h 310"/>
                  <a:gd name="T58" fmla="*/ 1 w 246"/>
                  <a:gd name="T59" fmla="*/ 0 h 310"/>
                  <a:gd name="T60" fmla="*/ 1 w 246"/>
                  <a:gd name="T61" fmla="*/ 1 h 310"/>
                  <a:gd name="T62" fmla="*/ 5 w 246"/>
                  <a:gd name="T63" fmla="*/ 2 h 310"/>
                  <a:gd name="T64" fmla="*/ 9 w 246"/>
                  <a:gd name="T65" fmla="*/ 4 h 310"/>
                  <a:gd name="T66" fmla="*/ 13 w 246"/>
                  <a:gd name="T67" fmla="*/ 6 h 310"/>
                  <a:gd name="T68" fmla="*/ 18 w 246"/>
                  <a:gd name="T69" fmla="*/ 9 h 310"/>
                  <a:gd name="T70" fmla="*/ 22 w 246"/>
                  <a:gd name="T71" fmla="*/ 12 h 310"/>
                  <a:gd name="T72" fmla="*/ 27 w 246"/>
                  <a:gd name="T73" fmla="*/ 15 h 310"/>
                  <a:gd name="T74" fmla="*/ 31 w 246"/>
                  <a:gd name="T75" fmla="*/ 18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6"/>
                  <a:gd name="T115" fmla="*/ 0 h 310"/>
                  <a:gd name="T116" fmla="*/ 246 w 246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9" name="Freeform 450"/>
              <p:cNvSpPr>
                <a:spLocks/>
              </p:cNvSpPr>
              <p:nvPr/>
            </p:nvSpPr>
            <p:spPr bwMode="auto">
              <a:xfrm>
                <a:off x="2653" y="2750"/>
                <a:ext cx="14" cy="31"/>
              </a:xfrm>
              <a:custGeom>
                <a:avLst/>
                <a:gdLst>
                  <a:gd name="T0" fmla="*/ 5 w 83"/>
                  <a:gd name="T1" fmla="*/ 2 h 187"/>
                  <a:gd name="T2" fmla="*/ 5 w 83"/>
                  <a:gd name="T3" fmla="*/ 1 h 187"/>
                  <a:gd name="T4" fmla="*/ 4 w 83"/>
                  <a:gd name="T5" fmla="*/ 0 h 187"/>
                  <a:gd name="T6" fmla="*/ 3 w 83"/>
                  <a:gd name="T7" fmla="*/ 0 h 187"/>
                  <a:gd name="T8" fmla="*/ 2 w 83"/>
                  <a:gd name="T9" fmla="*/ 0 h 187"/>
                  <a:gd name="T10" fmla="*/ 1 w 83"/>
                  <a:gd name="T11" fmla="*/ 0 h 187"/>
                  <a:gd name="T12" fmla="*/ 1 w 83"/>
                  <a:gd name="T13" fmla="*/ 1 h 187"/>
                  <a:gd name="T14" fmla="*/ 0 w 83"/>
                  <a:gd name="T15" fmla="*/ 2 h 187"/>
                  <a:gd name="T16" fmla="*/ 0 w 83"/>
                  <a:gd name="T17" fmla="*/ 3 h 187"/>
                  <a:gd name="T18" fmla="*/ 1 w 83"/>
                  <a:gd name="T19" fmla="*/ 7 h 187"/>
                  <a:gd name="T20" fmla="*/ 3 w 83"/>
                  <a:gd name="T21" fmla="*/ 12 h 187"/>
                  <a:gd name="T22" fmla="*/ 5 w 83"/>
                  <a:gd name="T23" fmla="*/ 17 h 187"/>
                  <a:gd name="T24" fmla="*/ 7 w 83"/>
                  <a:gd name="T25" fmla="*/ 21 h 187"/>
                  <a:gd name="T26" fmla="*/ 9 w 83"/>
                  <a:gd name="T27" fmla="*/ 25 h 187"/>
                  <a:gd name="T28" fmla="*/ 11 w 83"/>
                  <a:gd name="T29" fmla="*/ 28 h 187"/>
                  <a:gd name="T30" fmla="*/ 13 w 83"/>
                  <a:gd name="T31" fmla="*/ 31 h 187"/>
                  <a:gd name="T32" fmla="*/ 14 w 83"/>
                  <a:gd name="T33" fmla="*/ 31 h 187"/>
                  <a:gd name="T34" fmla="*/ 13 w 83"/>
                  <a:gd name="T35" fmla="*/ 29 h 187"/>
                  <a:gd name="T36" fmla="*/ 13 w 83"/>
                  <a:gd name="T37" fmla="*/ 26 h 187"/>
                  <a:gd name="T38" fmla="*/ 11 w 83"/>
                  <a:gd name="T39" fmla="*/ 23 h 187"/>
                  <a:gd name="T40" fmla="*/ 10 w 83"/>
                  <a:gd name="T41" fmla="*/ 19 h 187"/>
                  <a:gd name="T42" fmla="*/ 9 w 83"/>
                  <a:gd name="T43" fmla="*/ 15 h 187"/>
                  <a:gd name="T44" fmla="*/ 7 w 83"/>
                  <a:gd name="T45" fmla="*/ 10 h 187"/>
                  <a:gd name="T46" fmla="*/ 6 w 83"/>
                  <a:gd name="T47" fmla="*/ 6 h 187"/>
                  <a:gd name="T48" fmla="*/ 5 w 83"/>
                  <a:gd name="T49" fmla="*/ 2 h 18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3"/>
                  <a:gd name="T76" fmla="*/ 0 h 187"/>
                  <a:gd name="T77" fmla="*/ 83 w 83"/>
                  <a:gd name="T78" fmla="*/ 187 h 18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3" h="187">
                    <a:moveTo>
                      <a:pt x="31" y="14"/>
                    </a:moveTo>
                    <a:lnTo>
                      <a:pt x="29" y="8"/>
                    </a:lnTo>
                    <a:lnTo>
                      <a:pt x="25" y="3"/>
                    </a:lnTo>
                    <a:lnTo>
                      <a:pt x="19" y="1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5" y="42"/>
                    </a:lnTo>
                    <a:lnTo>
                      <a:pt x="15" y="71"/>
                    </a:lnTo>
                    <a:lnTo>
                      <a:pt x="27" y="100"/>
                    </a:lnTo>
                    <a:lnTo>
                      <a:pt x="41" y="127"/>
                    </a:lnTo>
                    <a:lnTo>
                      <a:pt x="55" y="151"/>
                    </a:lnTo>
                    <a:lnTo>
                      <a:pt x="68" y="171"/>
                    </a:lnTo>
                    <a:lnTo>
                      <a:pt x="77" y="184"/>
                    </a:lnTo>
                    <a:lnTo>
                      <a:pt x="83" y="187"/>
                    </a:lnTo>
                    <a:lnTo>
                      <a:pt x="80" y="174"/>
                    </a:lnTo>
                    <a:lnTo>
                      <a:pt x="75" y="158"/>
                    </a:lnTo>
                    <a:lnTo>
                      <a:pt x="68" y="138"/>
                    </a:lnTo>
                    <a:lnTo>
                      <a:pt x="59" y="113"/>
                    </a:lnTo>
                    <a:lnTo>
                      <a:pt x="51" y="88"/>
                    </a:lnTo>
                    <a:lnTo>
                      <a:pt x="43" y="63"/>
                    </a:lnTo>
                    <a:lnTo>
                      <a:pt x="36" y="38"/>
                    </a:lnTo>
                    <a:lnTo>
                      <a:pt x="31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0" name="Freeform 451"/>
              <p:cNvSpPr>
                <a:spLocks/>
              </p:cNvSpPr>
              <p:nvPr/>
            </p:nvSpPr>
            <p:spPr bwMode="auto">
              <a:xfrm>
                <a:off x="2647" y="2733"/>
                <a:ext cx="7" cy="16"/>
              </a:xfrm>
              <a:custGeom>
                <a:avLst/>
                <a:gdLst>
                  <a:gd name="T0" fmla="*/ 4 w 44"/>
                  <a:gd name="T1" fmla="*/ 2 h 94"/>
                  <a:gd name="T2" fmla="*/ 3 w 44"/>
                  <a:gd name="T3" fmla="*/ 1 h 94"/>
                  <a:gd name="T4" fmla="*/ 3 w 44"/>
                  <a:gd name="T5" fmla="*/ 0 h 94"/>
                  <a:gd name="T6" fmla="*/ 2 w 44"/>
                  <a:gd name="T7" fmla="*/ 0 h 94"/>
                  <a:gd name="T8" fmla="*/ 2 w 44"/>
                  <a:gd name="T9" fmla="*/ 0 h 94"/>
                  <a:gd name="T10" fmla="*/ 1 w 44"/>
                  <a:gd name="T11" fmla="*/ 0 h 94"/>
                  <a:gd name="T12" fmla="*/ 0 w 44"/>
                  <a:gd name="T13" fmla="*/ 1 h 94"/>
                  <a:gd name="T14" fmla="*/ 0 w 44"/>
                  <a:gd name="T15" fmla="*/ 1 h 94"/>
                  <a:gd name="T16" fmla="*/ 0 w 44"/>
                  <a:gd name="T17" fmla="*/ 2 h 94"/>
                  <a:gd name="T18" fmla="*/ 0 w 44"/>
                  <a:gd name="T19" fmla="*/ 4 h 94"/>
                  <a:gd name="T20" fmla="*/ 1 w 44"/>
                  <a:gd name="T21" fmla="*/ 6 h 94"/>
                  <a:gd name="T22" fmla="*/ 1 w 44"/>
                  <a:gd name="T23" fmla="*/ 9 h 94"/>
                  <a:gd name="T24" fmla="*/ 2 w 44"/>
                  <a:gd name="T25" fmla="*/ 11 h 94"/>
                  <a:gd name="T26" fmla="*/ 3 w 44"/>
                  <a:gd name="T27" fmla="*/ 13 h 94"/>
                  <a:gd name="T28" fmla="*/ 4 w 44"/>
                  <a:gd name="T29" fmla="*/ 15 h 94"/>
                  <a:gd name="T30" fmla="*/ 6 w 44"/>
                  <a:gd name="T31" fmla="*/ 16 h 94"/>
                  <a:gd name="T32" fmla="*/ 7 w 44"/>
                  <a:gd name="T33" fmla="*/ 16 h 94"/>
                  <a:gd name="T34" fmla="*/ 7 w 44"/>
                  <a:gd name="T35" fmla="*/ 13 h 94"/>
                  <a:gd name="T36" fmla="*/ 6 w 44"/>
                  <a:gd name="T37" fmla="*/ 9 h 94"/>
                  <a:gd name="T38" fmla="*/ 5 w 44"/>
                  <a:gd name="T39" fmla="*/ 5 h 94"/>
                  <a:gd name="T40" fmla="*/ 4 w 44"/>
                  <a:gd name="T41" fmla="*/ 2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94"/>
                  <a:gd name="T65" fmla="*/ 44 w 44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94">
                    <a:moveTo>
                      <a:pt x="22" y="10"/>
                    </a:moveTo>
                    <a:lnTo>
                      <a:pt x="21" y="6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4"/>
                    </a:lnTo>
                    <a:lnTo>
                      <a:pt x="4" y="38"/>
                    </a:lnTo>
                    <a:lnTo>
                      <a:pt x="8" y="52"/>
                    </a:lnTo>
                    <a:lnTo>
                      <a:pt x="14" y="65"/>
                    </a:lnTo>
                    <a:lnTo>
                      <a:pt x="21" y="78"/>
                    </a:lnTo>
                    <a:lnTo>
                      <a:pt x="28" y="87"/>
                    </a:lnTo>
                    <a:lnTo>
                      <a:pt x="37" y="93"/>
                    </a:lnTo>
                    <a:lnTo>
                      <a:pt x="42" y="94"/>
                    </a:lnTo>
                    <a:lnTo>
                      <a:pt x="44" y="76"/>
                    </a:lnTo>
                    <a:lnTo>
                      <a:pt x="38" y="54"/>
                    </a:lnTo>
                    <a:lnTo>
                      <a:pt x="31" y="32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1" name="Freeform 452"/>
              <p:cNvSpPr>
                <a:spLocks/>
              </p:cNvSpPr>
              <p:nvPr/>
            </p:nvSpPr>
            <p:spPr bwMode="auto">
              <a:xfrm>
                <a:off x="2641" y="2722"/>
                <a:ext cx="6" cy="9"/>
              </a:xfrm>
              <a:custGeom>
                <a:avLst/>
                <a:gdLst>
                  <a:gd name="T0" fmla="*/ 3 w 38"/>
                  <a:gd name="T1" fmla="*/ 1 h 54"/>
                  <a:gd name="T2" fmla="*/ 3 w 38"/>
                  <a:gd name="T3" fmla="*/ 1 h 54"/>
                  <a:gd name="T4" fmla="*/ 3 w 38"/>
                  <a:gd name="T5" fmla="*/ 1 h 54"/>
                  <a:gd name="T6" fmla="*/ 3 w 38"/>
                  <a:gd name="T7" fmla="*/ 1 h 54"/>
                  <a:gd name="T8" fmla="*/ 3 w 38"/>
                  <a:gd name="T9" fmla="*/ 1 h 54"/>
                  <a:gd name="T10" fmla="*/ 3 w 38"/>
                  <a:gd name="T11" fmla="*/ 1 h 54"/>
                  <a:gd name="T12" fmla="*/ 2 w 38"/>
                  <a:gd name="T13" fmla="*/ 0 h 54"/>
                  <a:gd name="T14" fmla="*/ 2 w 38"/>
                  <a:gd name="T15" fmla="*/ 0 h 54"/>
                  <a:gd name="T16" fmla="*/ 1 w 38"/>
                  <a:gd name="T17" fmla="*/ 0 h 54"/>
                  <a:gd name="T18" fmla="*/ 1 w 38"/>
                  <a:gd name="T19" fmla="*/ 0 h 54"/>
                  <a:gd name="T20" fmla="*/ 0 w 38"/>
                  <a:gd name="T21" fmla="*/ 1 h 54"/>
                  <a:gd name="T22" fmla="*/ 0 w 38"/>
                  <a:gd name="T23" fmla="*/ 1 h 54"/>
                  <a:gd name="T24" fmla="*/ 0 w 38"/>
                  <a:gd name="T25" fmla="*/ 2 h 54"/>
                  <a:gd name="T26" fmla="*/ 0 w 38"/>
                  <a:gd name="T27" fmla="*/ 3 h 54"/>
                  <a:gd name="T28" fmla="*/ 1 w 38"/>
                  <a:gd name="T29" fmla="*/ 4 h 54"/>
                  <a:gd name="T30" fmla="*/ 1 w 38"/>
                  <a:gd name="T31" fmla="*/ 5 h 54"/>
                  <a:gd name="T32" fmla="*/ 2 w 38"/>
                  <a:gd name="T33" fmla="*/ 7 h 54"/>
                  <a:gd name="T34" fmla="*/ 3 w 38"/>
                  <a:gd name="T35" fmla="*/ 8 h 54"/>
                  <a:gd name="T36" fmla="*/ 4 w 38"/>
                  <a:gd name="T37" fmla="*/ 8 h 54"/>
                  <a:gd name="T38" fmla="*/ 5 w 38"/>
                  <a:gd name="T39" fmla="*/ 9 h 54"/>
                  <a:gd name="T40" fmla="*/ 6 w 38"/>
                  <a:gd name="T41" fmla="*/ 9 h 54"/>
                  <a:gd name="T42" fmla="*/ 6 w 38"/>
                  <a:gd name="T43" fmla="*/ 7 h 54"/>
                  <a:gd name="T44" fmla="*/ 5 w 38"/>
                  <a:gd name="T45" fmla="*/ 5 h 54"/>
                  <a:gd name="T46" fmla="*/ 4 w 38"/>
                  <a:gd name="T47" fmla="*/ 3 h 54"/>
                  <a:gd name="T48" fmla="*/ 3 w 38"/>
                  <a:gd name="T49" fmla="*/ 1 h 5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8"/>
                  <a:gd name="T76" fmla="*/ 0 h 54"/>
                  <a:gd name="T77" fmla="*/ 38 w 38"/>
                  <a:gd name="T78" fmla="*/ 54 h 5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8" h="54">
                    <a:moveTo>
                      <a:pt x="20" y="7"/>
                    </a:moveTo>
                    <a:lnTo>
                      <a:pt x="20" y="8"/>
                    </a:lnTo>
                    <a:lnTo>
                      <a:pt x="19" y="4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1" y="17"/>
                    </a:lnTo>
                    <a:lnTo>
                      <a:pt x="4" y="24"/>
                    </a:lnTo>
                    <a:lnTo>
                      <a:pt x="8" y="32"/>
                    </a:lnTo>
                    <a:lnTo>
                      <a:pt x="14" y="39"/>
                    </a:lnTo>
                    <a:lnTo>
                      <a:pt x="20" y="46"/>
                    </a:lnTo>
                    <a:lnTo>
                      <a:pt x="27" y="50"/>
                    </a:lnTo>
                    <a:lnTo>
                      <a:pt x="33" y="54"/>
                    </a:lnTo>
                    <a:lnTo>
                      <a:pt x="38" y="54"/>
                    </a:lnTo>
                    <a:lnTo>
                      <a:pt x="36" y="42"/>
                    </a:lnTo>
                    <a:lnTo>
                      <a:pt x="32" y="29"/>
                    </a:lnTo>
                    <a:lnTo>
                      <a:pt x="25" y="16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2" name="Freeform 453"/>
              <p:cNvSpPr>
                <a:spLocks/>
              </p:cNvSpPr>
              <p:nvPr/>
            </p:nvSpPr>
            <p:spPr bwMode="auto">
              <a:xfrm>
                <a:off x="2636" y="2714"/>
                <a:ext cx="8" cy="6"/>
              </a:xfrm>
              <a:custGeom>
                <a:avLst/>
                <a:gdLst>
                  <a:gd name="T0" fmla="*/ 6 w 52"/>
                  <a:gd name="T1" fmla="*/ 4 h 36"/>
                  <a:gd name="T2" fmla="*/ 7 w 52"/>
                  <a:gd name="T3" fmla="*/ 4 h 36"/>
                  <a:gd name="T4" fmla="*/ 8 w 52"/>
                  <a:gd name="T5" fmla="*/ 3 h 36"/>
                  <a:gd name="T6" fmla="*/ 8 w 52"/>
                  <a:gd name="T7" fmla="*/ 3 h 36"/>
                  <a:gd name="T8" fmla="*/ 8 w 52"/>
                  <a:gd name="T9" fmla="*/ 2 h 36"/>
                  <a:gd name="T10" fmla="*/ 8 w 52"/>
                  <a:gd name="T11" fmla="*/ 1 h 36"/>
                  <a:gd name="T12" fmla="*/ 7 w 52"/>
                  <a:gd name="T13" fmla="*/ 0 h 36"/>
                  <a:gd name="T14" fmla="*/ 6 w 52"/>
                  <a:gd name="T15" fmla="*/ 0 h 36"/>
                  <a:gd name="T16" fmla="*/ 6 w 52"/>
                  <a:gd name="T17" fmla="*/ 0 h 36"/>
                  <a:gd name="T18" fmla="*/ 5 w 52"/>
                  <a:gd name="T19" fmla="*/ 0 h 36"/>
                  <a:gd name="T20" fmla="*/ 4 w 52"/>
                  <a:gd name="T21" fmla="*/ 0 h 36"/>
                  <a:gd name="T22" fmla="*/ 3 w 52"/>
                  <a:gd name="T23" fmla="*/ 1 h 36"/>
                  <a:gd name="T24" fmla="*/ 2 w 52"/>
                  <a:gd name="T25" fmla="*/ 1 h 36"/>
                  <a:gd name="T26" fmla="*/ 1 w 52"/>
                  <a:gd name="T27" fmla="*/ 2 h 36"/>
                  <a:gd name="T28" fmla="*/ 0 w 52"/>
                  <a:gd name="T29" fmla="*/ 4 h 36"/>
                  <a:gd name="T30" fmla="*/ 0 w 52"/>
                  <a:gd name="T31" fmla="*/ 5 h 36"/>
                  <a:gd name="T32" fmla="*/ 0 w 52"/>
                  <a:gd name="T33" fmla="*/ 5 h 36"/>
                  <a:gd name="T34" fmla="*/ 1 w 52"/>
                  <a:gd name="T35" fmla="*/ 6 h 36"/>
                  <a:gd name="T36" fmla="*/ 1 w 52"/>
                  <a:gd name="T37" fmla="*/ 6 h 36"/>
                  <a:gd name="T38" fmla="*/ 2 w 52"/>
                  <a:gd name="T39" fmla="*/ 6 h 36"/>
                  <a:gd name="T40" fmla="*/ 3 w 52"/>
                  <a:gd name="T41" fmla="*/ 6 h 36"/>
                  <a:gd name="T42" fmla="*/ 4 w 52"/>
                  <a:gd name="T43" fmla="*/ 6 h 36"/>
                  <a:gd name="T44" fmla="*/ 5 w 52"/>
                  <a:gd name="T45" fmla="*/ 5 h 36"/>
                  <a:gd name="T46" fmla="*/ 6 w 52"/>
                  <a:gd name="T47" fmla="*/ 5 h 36"/>
                  <a:gd name="T48" fmla="*/ 6 w 52"/>
                  <a:gd name="T49" fmla="*/ 4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2"/>
                  <a:gd name="T76" fmla="*/ 0 h 36"/>
                  <a:gd name="T77" fmla="*/ 52 w 52"/>
                  <a:gd name="T78" fmla="*/ 36 h 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2" h="36">
                    <a:moveTo>
                      <a:pt x="41" y="27"/>
                    </a:moveTo>
                    <a:lnTo>
                      <a:pt x="46" y="24"/>
                    </a:lnTo>
                    <a:lnTo>
                      <a:pt x="51" y="21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9" y="1"/>
                    </a:lnTo>
                    <a:lnTo>
                      <a:pt x="21" y="4"/>
                    </a:lnTo>
                    <a:lnTo>
                      <a:pt x="13" y="8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4" y="33"/>
                    </a:lnTo>
                    <a:lnTo>
                      <a:pt x="9" y="36"/>
                    </a:lnTo>
                    <a:lnTo>
                      <a:pt x="13" y="36"/>
                    </a:lnTo>
                    <a:lnTo>
                      <a:pt x="18" y="36"/>
                    </a:lnTo>
                    <a:lnTo>
                      <a:pt x="24" y="33"/>
                    </a:lnTo>
                    <a:lnTo>
                      <a:pt x="30" y="32"/>
                    </a:lnTo>
                    <a:lnTo>
                      <a:pt x="36" y="30"/>
                    </a:lnTo>
                    <a:lnTo>
                      <a:pt x="41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3" name="Freeform 454"/>
              <p:cNvSpPr>
                <a:spLocks/>
              </p:cNvSpPr>
              <p:nvPr/>
            </p:nvSpPr>
            <p:spPr bwMode="auto">
              <a:xfrm>
                <a:off x="2596" y="2704"/>
                <a:ext cx="33" cy="39"/>
              </a:xfrm>
              <a:custGeom>
                <a:avLst/>
                <a:gdLst>
                  <a:gd name="T0" fmla="*/ 12 w 198"/>
                  <a:gd name="T1" fmla="*/ 6 h 236"/>
                  <a:gd name="T2" fmla="*/ 10 w 198"/>
                  <a:gd name="T3" fmla="*/ 8 h 236"/>
                  <a:gd name="T4" fmla="*/ 8 w 198"/>
                  <a:gd name="T5" fmla="*/ 10 h 236"/>
                  <a:gd name="T6" fmla="*/ 6 w 198"/>
                  <a:gd name="T7" fmla="*/ 12 h 236"/>
                  <a:gd name="T8" fmla="*/ 4 w 198"/>
                  <a:gd name="T9" fmla="*/ 14 h 236"/>
                  <a:gd name="T10" fmla="*/ 2 w 198"/>
                  <a:gd name="T11" fmla="*/ 17 h 236"/>
                  <a:gd name="T12" fmla="*/ 1 w 198"/>
                  <a:gd name="T13" fmla="*/ 19 h 236"/>
                  <a:gd name="T14" fmla="*/ 0 w 198"/>
                  <a:gd name="T15" fmla="*/ 21 h 236"/>
                  <a:gd name="T16" fmla="*/ 0 w 198"/>
                  <a:gd name="T17" fmla="*/ 24 h 236"/>
                  <a:gd name="T18" fmla="*/ 0 w 198"/>
                  <a:gd name="T19" fmla="*/ 28 h 236"/>
                  <a:gd name="T20" fmla="*/ 2 w 198"/>
                  <a:gd name="T21" fmla="*/ 31 h 236"/>
                  <a:gd name="T22" fmla="*/ 4 w 198"/>
                  <a:gd name="T23" fmla="*/ 34 h 236"/>
                  <a:gd name="T24" fmla="*/ 7 w 198"/>
                  <a:gd name="T25" fmla="*/ 36 h 236"/>
                  <a:gd name="T26" fmla="*/ 11 w 198"/>
                  <a:gd name="T27" fmla="*/ 38 h 236"/>
                  <a:gd name="T28" fmla="*/ 15 w 198"/>
                  <a:gd name="T29" fmla="*/ 39 h 236"/>
                  <a:gd name="T30" fmla="*/ 18 w 198"/>
                  <a:gd name="T31" fmla="*/ 39 h 236"/>
                  <a:gd name="T32" fmla="*/ 22 w 198"/>
                  <a:gd name="T33" fmla="*/ 38 h 236"/>
                  <a:gd name="T34" fmla="*/ 23 w 198"/>
                  <a:gd name="T35" fmla="*/ 38 h 236"/>
                  <a:gd name="T36" fmla="*/ 24 w 198"/>
                  <a:gd name="T37" fmla="*/ 38 h 236"/>
                  <a:gd name="T38" fmla="*/ 24 w 198"/>
                  <a:gd name="T39" fmla="*/ 37 h 236"/>
                  <a:gd name="T40" fmla="*/ 24 w 198"/>
                  <a:gd name="T41" fmla="*/ 37 h 236"/>
                  <a:gd name="T42" fmla="*/ 24 w 198"/>
                  <a:gd name="T43" fmla="*/ 36 h 236"/>
                  <a:gd name="T44" fmla="*/ 24 w 198"/>
                  <a:gd name="T45" fmla="*/ 36 h 236"/>
                  <a:gd name="T46" fmla="*/ 23 w 198"/>
                  <a:gd name="T47" fmla="*/ 36 h 236"/>
                  <a:gd name="T48" fmla="*/ 22 w 198"/>
                  <a:gd name="T49" fmla="*/ 36 h 236"/>
                  <a:gd name="T50" fmla="*/ 21 w 198"/>
                  <a:gd name="T51" fmla="*/ 36 h 236"/>
                  <a:gd name="T52" fmla="*/ 20 w 198"/>
                  <a:gd name="T53" fmla="*/ 36 h 236"/>
                  <a:gd name="T54" fmla="*/ 19 w 198"/>
                  <a:gd name="T55" fmla="*/ 36 h 236"/>
                  <a:gd name="T56" fmla="*/ 18 w 198"/>
                  <a:gd name="T57" fmla="*/ 36 h 236"/>
                  <a:gd name="T58" fmla="*/ 16 w 198"/>
                  <a:gd name="T59" fmla="*/ 36 h 236"/>
                  <a:gd name="T60" fmla="*/ 15 w 198"/>
                  <a:gd name="T61" fmla="*/ 36 h 236"/>
                  <a:gd name="T62" fmla="*/ 13 w 198"/>
                  <a:gd name="T63" fmla="*/ 35 h 236"/>
                  <a:gd name="T64" fmla="*/ 10 w 198"/>
                  <a:gd name="T65" fmla="*/ 35 h 236"/>
                  <a:gd name="T66" fmla="*/ 8 w 198"/>
                  <a:gd name="T67" fmla="*/ 34 h 236"/>
                  <a:gd name="T68" fmla="*/ 7 w 198"/>
                  <a:gd name="T69" fmla="*/ 33 h 236"/>
                  <a:gd name="T70" fmla="*/ 5 w 198"/>
                  <a:gd name="T71" fmla="*/ 31 h 236"/>
                  <a:gd name="T72" fmla="*/ 3 w 198"/>
                  <a:gd name="T73" fmla="*/ 29 h 236"/>
                  <a:gd name="T74" fmla="*/ 2 w 198"/>
                  <a:gd name="T75" fmla="*/ 26 h 236"/>
                  <a:gd name="T76" fmla="*/ 3 w 198"/>
                  <a:gd name="T77" fmla="*/ 23 h 236"/>
                  <a:gd name="T78" fmla="*/ 4 w 198"/>
                  <a:gd name="T79" fmla="*/ 20 h 236"/>
                  <a:gd name="T80" fmla="*/ 5 w 198"/>
                  <a:gd name="T81" fmla="*/ 18 h 236"/>
                  <a:gd name="T82" fmla="*/ 7 w 198"/>
                  <a:gd name="T83" fmla="*/ 16 h 236"/>
                  <a:gd name="T84" fmla="*/ 8 w 198"/>
                  <a:gd name="T85" fmla="*/ 14 h 236"/>
                  <a:gd name="T86" fmla="*/ 10 w 198"/>
                  <a:gd name="T87" fmla="*/ 12 h 236"/>
                  <a:gd name="T88" fmla="*/ 13 w 198"/>
                  <a:gd name="T89" fmla="*/ 10 h 236"/>
                  <a:gd name="T90" fmla="*/ 16 w 198"/>
                  <a:gd name="T91" fmla="*/ 8 h 236"/>
                  <a:gd name="T92" fmla="*/ 18 w 198"/>
                  <a:gd name="T93" fmla="*/ 6 h 236"/>
                  <a:gd name="T94" fmla="*/ 21 w 198"/>
                  <a:gd name="T95" fmla="*/ 5 h 236"/>
                  <a:gd name="T96" fmla="*/ 24 w 198"/>
                  <a:gd name="T97" fmla="*/ 4 h 236"/>
                  <a:gd name="T98" fmla="*/ 26 w 198"/>
                  <a:gd name="T99" fmla="*/ 3 h 236"/>
                  <a:gd name="T100" fmla="*/ 29 w 198"/>
                  <a:gd name="T101" fmla="*/ 2 h 236"/>
                  <a:gd name="T102" fmla="*/ 31 w 198"/>
                  <a:gd name="T103" fmla="*/ 2 h 236"/>
                  <a:gd name="T104" fmla="*/ 33 w 198"/>
                  <a:gd name="T105" fmla="*/ 1 h 236"/>
                  <a:gd name="T106" fmla="*/ 32 w 198"/>
                  <a:gd name="T107" fmla="*/ 0 h 236"/>
                  <a:gd name="T108" fmla="*/ 30 w 198"/>
                  <a:gd name="T109" fmla="*/ 0 h 236"/>
                  <a:gd name="T110" fmla="*/ 27 w 198"/>
                  <a:gd name="T111" fmla="*/ 0 h 236"/>
                  <a:gd name="T112" fmla="*/ 24 w 198"/>
                  <a:gd name="T113" fmla="*/ 1 h 236"/>
                  <a:gd name="T114" fmla="*/ 21 w 198"/>
                  <a:gd name="T115" fmla="*/ 2 h 236"/>
                  <a:gd name="T116" fmla="*/ 17 w 198"/>
                  <a:gd name="T117" fmla="*/ 3 h 236"/>
                  <a:gd name="T118" fmla="*/ 15 w 198"/>
                  <a:gd name="T119" fmla="*/ 5 h 236"/>
                  <a:gd name="T120" fmla="*/ 12 w 198"/>
                  <a:gd name="T121" fmla="*/ 6 h 2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8"/>
                  <a:gd name="T184" fmla="*/ 0 h 236"/>
                  <a:gd name="T185" fmla="*/ 198 w 198"/>
                  <a:gd name="T186" fmla="*/ 236 h 2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4" name="Freeform 455"/>
              <p:cNvSpPr>
                <a:spLocks/>
              </p:cNvSpPr>
              <p:nvPr/>
            </p:nvSpPr>
            <p:spPr bwMode="auto">
              <a:xfrm>
                <a:off x="2652" y="2704"/>
                <a:ext cx="22" cy="30"/>
              </a:xfrm>
              <a:custGeom>
                <a:avLst/>
                <a:gdLst>
                  <a:gd name="T0" fmla="*/ 19 w 128"/>
                  <a:gd name="T1" fmla="*/ 10 h 183"/>
                  <a:gd name="T2" fmla="*/ 19 w 128"/>
                  <a:gd name="T3" fmla="*/ 13 h 183"/>
                  <a:gd name="T4" fmla="*/ 19 w 128"/>
                  <a:gd name="T5" fmla="*/ 16 h 183"/>
                  <a:gd name="T6" fmla="*/ 17 w 128"/>
                  <a:gd name="T7" fmla="*/ 18 h 183"/>
                  <a:gd name="T8" fmla="*/ 15 w 128"/>
                  <a:gd name="T9" fmla="*/ 20 h 183"/>
                  <a:gd name="T10" fmla="*/ 13 w 128"/>
                  <a:gd name="T11" fmla="*/ 22 h 183"/>
                  <a:gd name="T12" fmla="*/ 10 w 128"/>
                  <a:gd name="T13" fmla="*/ 24 h 183"/>
                  <a:gd name="T14" fmla="*/ 7 w 128"/>
                  <a:gd name="T15" fmla="*/ 26 h 183"/>
                  <a:gd name="T16" fmla="*/ 5 w 128"/>
                  <a:gd name="T17" fmla="*/ 27 h 183"/>
                  <a:gd name="T18" fmla="*/ 5 w 128"/>
                  <a:gd name="T19" fmla="*/ 28 h 183"/>
                  <a:gd name="T20" fmla="*/ 4 w 128"/>
                  <a:gd name="T21" fmla="*/ 28 h 183"/>
                  <a:gd name="T22" fmla="*/ 4 w 128"/>
                  <a:gd name="T23" fmla="*/ 29 h 183"/>
                  <a:gd name="T24" fmla="*/ 5 w 128"/>
                  <a:gd name="T25" fmla="*/ 29 h 183"/>
                  <a:gd name="T26" fmla="*/ 5 w 128"/>
                  <a:gd name="T27" fmla="*/ 30 h 183"/>
                  <a:gd name="T28" fmla="*/ 6 w 128"/>
                  <a:gd name="T29" fmla="*/ 30 h 183"/>
                  <a:gd name="T30" fmla="*/ 6 w 128"/>
                  <a:gd name="T31" fmla="*/ 30 h 183"/>
                  <a:gd name="T32" fmla="*/ 7 w 128"/>
                  <a:gd name="T33" fmla="*/ 30 h 183"/>
                  <a:gd name="T34" fmla="*/ 10 w 128"/>
                  <a:gd name="T35" fmla="*/ 28 h 183"/>
                  <a:gd name="T36" fmla="*/ 13 w 128"/>
                  <a:gd name="T37" fmla="*/ 26 h 183"/>
                  <a:gd name="T38" fmla="*/ 16 w 128"/>
                  <a:gd name="T39" fmla="*/ 24 h 183"/>
                  <a:gd name="T40" fmla="*/ 19 w 128"/>
                  <a:gd name="T41" fmla="*/ 22 h 183"/>
                  <a:gd name="T42" fmla="*/ 20 w 128"/>
                  <a:gd name="T43" fmla="*/ 19 h 183"/>
                  <a:gd name="T44" fmla="*/ 21 w 128"/>
                  <a:gd name="T45" fmla="*/ 16 h 183"/>
                  <a:gd name="T46" fmla="*/ 22 w 128"/>
                  <a:gd name="T47" fmla="*/ 13 h 183"/>
                  <a:gd name="T48" fmla="*/ 21 w 128"/>
                  <a:gd name="T49" fmla="*/ 10 h 183"/>
                  <a:gd name="T50" fmla="*/ 19 w 128"/>
                  <a:gd name="T51" fmla="*/ 7 h 183"/>
                  <a:gd name="T52" fmla="*/ 17 w 128"/>
                  <a:gd name="T53" fmla="*/ 5 h 183"/>
                  <a:gd name="T54" fmla="*/ 14 w 128"/>
                  <a:gd name="T55" fmla="*/ 3 h 183"/>
                  <a:gd name="T56" fmla="*/ 10 w 128"/>
                  <a:gd name="T57" fmla="*/ 1 h 183"/>
                  <a:gd name="T58" fmla="*/ 7 w 128"/>
                  <a:gd name="T59" fmla="*/ 0 h 183"/>
                  <a:gd name="T60" fmla="*/ 4 w 128"/>
                  <a:gd name="T61" fmla="*/ 0 h 183"/>
                  <a:gd name="T62" fmla="*/ 2 w 128"/>
                  <a:gd name="T63" fmla="*/ 0 h 183"/>
                  <a:gd name="T64" fmla="*/ 0 w 128"/>
                  <a:gd name="T65" fmla="*/ 1 h 183"/>
                  <a:gd name="T66" fmla="*/ 3 w 128"/>
                  <a:gd name="T67" fmla="*/ 2 h 183"/>
                  <a:gd name="T68" fmla="*/ 6 w 128"/>
                  <a:gd name="T69" fmla="*/ 2 h 183"/>
                  <a:gd name="T70" fmla="*/ 8 w 128"/>
                  <a:gd name="T71" fmla="*/ 3 h 183"/>
                  <a:gd name="T72" fmla="*/ 11 w 128"/>
                  <a:gd name="T73" fmla="*/ 4 h 183"/>
                  <a:gd name="T74" fmla="*/ 13 w 128"/>
                  <a:gd name="T75" fmla="*/ 5 h 183"/>
                  <a:gd name="T76" fmla="*/ 15 w 128"/>
                  <a:gd name="T77" fmla="*/ 6 h 183"/>
                  <a:gd name="T78" fmla="*/ 17 w 128"/>
                  <a:gd name="T79" fmla="*/ 8 h 183"/>
                  <a:gd name="T80" fmla="*/ 19 w 128"/>
                  <a:gd name="T81" fmla="*/ 10 h 18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3"/>
                  <a:gd name="T125" fmla="*/ 128 w 128"/>
                  <a:gd name="T126" fmla="*/ 183 h 18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5" name="Freeform 456"/>
              <p:cNvSpPr>
                <a:spLocks/>
              </p:cNvSpPr>
              <p:nvPr/>
            </p:nvSpPr>
            <p:spPr bwMode="auto">
              <a:xfrm>
                <a:off x="2575" y="2697"/>
                <a:ext cx="53" cy="63"/>
              </a:xfrm>
              <a:custGeom>
                <a:avLst/>
                <a:gdLst>
                  <a:gd name="T0" fmla="*/ 17 w 323"/>
                  <a:gd name="T1" fmla="*/ 12 h 379"/>
                  <a:gd name="T2" fmla="*/ 9 w 323"/>
                  <a:gd name="T3" fmla="*/ 19 h 379"/>
                  <a:gd name="T4" fmla="*/ 3 w 323"/>
                  <a:gd name="T5" fmla="*/ 28 h 379"/>
                  <a:gd name="T6" fmla="*/ 0 w 323"/>
                  <a:gd name="T7" fmla="*/ 38 h 379"/>
                  <a:gd name="T8" fmla="*/ 1 w 323"/>
                  <a:gd name="T9" fmla="*/ 44 h 379"/>
                  <a:gd name="T10" fmla="*/ 2 w 323"/>
                  <a:gd name="T11" fmla="*/ 47 h 379"/>
                  <a:gd name="T12" fmla="*/ 3 w 323"/>
                  <a:gd name="T13" fmla="*/ 50 h 379"/>
                  <a:gd name="T14" fmla="*/ 6 w 323"/>
                  <a:gd name="T15" fmla="*/ 52 h 379"/>
                  <a:gd name="T16" fmla="*/ 9 w 323"/>
                  <a:gd name="T17" fmla="*/ 54 h 379"/>
                  <a:gd name="T18" fmla="*/ 14 w 323"/>
                  <a:gd name="T19" fmla="*/ 57 h 379"/>
                  <a:gd name="T20" fmla="*/ 20 w 323"/>
                  <a:gd name="T21" fmla="*/ 58 h 379"/>
                  <a:gd name="T22" fmla="*/ 25 w 323"/>
                  <a:gd name="T23" fmla="*/ 60 h 379"/>
                  <a:gd name="T24" fmla="*/ 31 w 323"/>
                  <a:gd name="T25" fmla="*/ 61 h 379"/>
                  <a:gd name="T26" fmla="*/ 36 w 323"/>
                  <a:gd name="T27" fmla="*/ 62 h 379"/>
                  <a:gd name="T28" fmla="*/ 42 w 323"/>
                  <a:gd name="T29" fmla="*/ 62 h 379"/>
                  <a:gd name="T30" fmla="*/ 48 w 323"/>
                  <a:gd name="T31" fmla="*/ 63 h 379"/>
                  <a:gd name="T32" fmla="*/ 51 w 323"/>
                  <a:gd name="T33" fmla="*/ 63 h 379"/>
                  <a:gd name="T34" fmla="*/ 53 w 323"/>
                  <a:gd name="T35" fmla="*/ 62 h 379"/>
                  <a:gd name="T36" fmla="*/ 53 w 323"/>
                  <a:gd name="T37" fmla="*/ 60 h 379"/>
                  <a:gd name="T38" fmla="*/ 52 w 323"/>
                  <a:gd name="T39" fmla="*/ 59 h 379"/>
                  <a:gd name="T40" fmla="*/ 48 w 323"/>
                  <a:gd name="T41" fmla="*/ 58 h 379"/>
                  <a:gd name="T42" fmla="*/ 43 w 323"/>
                  <a:gd name="T43" fmla="*/ 58 h 379"/>
                  <a:gd name="T44" fmla="*/ 38 w 323"/>
                  <a:gd name="T45" fmla="*/ 58 h 379"/>
                  <a:gd name="T46" fmla="*/ 33 w 323"/>
                  <a:gd name="T47" fmla="*/ 57 h 379"/>
                  <a:gd name="T48" fmla="*/ 28 w 323"/>
                  <a:gd name="T49" fmla="*/ 56 h 379"/>
                  <a:gd name="T50" fmla="*/ 22 w 323"/>
                  <a:gd name="T51" fmla="*/ 55 h 379"/>
                  <a:gd name="T52" fmla="*/ 17 w 323"/>
                  <a:gd name="T53" fmla="*/ 53 h 379"/>
                  <a:gd name="T54" fmla="*/ 12 w 323"/>
                  <a:gd name="T55" fmla="*/ 51 h 379"/>
                  <a:gd name="T56" fmla="*/ 8 w 323"/>
                  <a:gd name="T57" fmla="*/ 48 h 379"/>
                  <a:gd name="T58" fmla="*/ 6 w 323"/>
                  <a:gd name="T59" fmla="*/ 45 h 379"/>
                  <a:gd name="T60" fmla="*/ 5 w 323"/>
                  <a:gd name="T61" fmla="*/ 40 h 379"/>
                  <a:gd name="T62" fmla="*/ 6 w 323"/>
                  <a:gd name="T63" fmla="*/ 33 h 379"/>
                  <a:gd name="T64" fmla="*/ 8 w 323"/>
                  <a:gd name="T65" fmla="*/ 27 h 379"/>
                  <a:gd name="T66" fmla="*/ 11 w 323"/>
                  <a:gd name="T67" fmla="*/ 23 h 379"/>
                  <a:gd name="T68" fmla="*/ 15 w 323"/>
                  <a:gd name="T69" fmla="*/ 18 h 379"/>
                  <a:gd name="T70" fmla="*/ 19 w 323"/>
                  <a:gd name="T71" fmla="*/ 15 h 379"/>
                  <a:gd name="T72" fmla="*/ 24 w 323"/>
                  <a:gd name="T73" fmla="*/ 11 h 379"/>
                  <a:gd name="T74" fmla="*/ 30 w 323"/>
                  <a:gd name="T75" fmla="*/ 7 h 379"/>
                  <a:gd name="T76" fmla="*/ 36 w 323"/>
                  <a:gd name="T77" fmla="*/ 4 h 379"/>
                  <a:gd name="T78" fmla="*/ 42 w 323"/>
                  <a:gd name="T79" fmla="*/ 1 h 379"/>
                  <a:gd name="T80" fmla="*/ 42 w 323"/>
                  <a:gd name="T81" fmla="*/ 0 h 379"/>
                  <a:gd name="T82" fmla="*/ 36 w 323"/>
                  <a:gd name="T83" fmla="*/ 1 h 379"/>
                  <a:gd name="T84" fmla="*/ 30 w 323"/>
                  <a:gd name="T85" fmla="*/ 3 h 379"/>
                  <a:gd name="T86" fmla="*/ 23 w 323"/>
                  <a:gd name="T87" fmla="*/ 6 h 37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3"/>
                  <a:gd name="T133" fmla="*/ 0 h 379"/>
                  <a:gd name="T134" fmla="*/ 323 w 323"/>
                  <a:gd name="T135" fmla="*/ 379 h 37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6" name="Freeform 457"/>
              <p:cNvSpPr>
                <a:spLocks/>
              </p:cNvSpPr>
              <p:nvPr/>
            </p:nvSpPr>
            <p:spPr bwMode="auto">
              <a:xfrm>
                <a:off x="2650" y="2695"/>
                <a:ext cx="47" cy="42"/>
              </a:xfrm>
              <a:custGeom>
                <a:avLst/>
                <a:gdLst>
                  <a:gd name="T0" fmla="*/ 39 w 282"/>
                  <a:gd name="T1" fmla="*/ 13 h 253"/>
                  <a:gd name="T2" fmla="*/ 41 w 282"/>
                  <a:gd name="T3" fmla="*/ 15 h 253"/>
                  <a:gd name="T4" fmla="*/ 42 w 282"/>
                  <a:gd name="T5" fmla="*/ 18 h 253"/>
                  <a:gd name="T6" fmla="*/ 43 w 282"/>
                  <a:gd name="T7" fmla="*/ 21 h 253"/>
                  <a:gd name="T8" fmla="*/ 43 w 282"/>
                  <a:gd name="T9" fmla="*/ 24 h 253"/>
                  <a:gd name="T10" fmla="*/ 43 w 282"/>
                  <a:gd name="T11" fmla="*/ 26 h 253"/>
                  <a:gd name="T12" fmla="*/ 42 w 282"/>
                  <a:gd name="T13" fmla="*/ 28 h 253"/>
                  <a:gd name="T14" fmla="*/ 41 w 282"/>
                  <a:gd name="T15" fmla="*/ 31 h 253"/>
                  <a:gd name="T16" fmla="*/ 39 w 282"/>
                  <a:gd name="T17" fmla="*/ 32 h 253"/>
                  <a:gd name="T18" fmla="*/ 37 w 282"/>
                  <a:gd name="T19" fmla="*/ 34 h 253"/>
                  <a:gd name="T20" fmla="*/ 36 w 282"/>
                  <a:gd name="T21" fmla="*/ 36 h 253"/>
                  <a:gd name="T22" fmla="*/ 34 w 282"/>
                  <a:gd name="T23" fmla="*/ 37 h 253"/>
                  <a:gd name="T24" fmla="*/ 32 w 282"/>
                  <a:gd name="T25" fmla="*/ 39 h 253"/>
                  <a:gd name="T26" fmla="*/ 32 w 282"/>
                  <a:gd name="T27" fmla="*/ 40 h 253"/>
                  <a:gd name="T28" fmla="*/ 32 w 282"/>
                  <a:gd name="T29" fmla="*/ 40 h 253"/>
                  <a:gd name="T30" fmla="*/ 32 w 282"/>
                  <a:gd name="T31" fmla="*/ 41 h 253"/>
                  <a:gd name="T32" fmla="*/ 32 w 282"/>
                  <a:gd name="T33" fmla="*/ 41 h 253"/>
                  <a:gd name="T34" fmla="*/ 33 w 282"/>
                  <a:gd name="T35" fmla="*/ 42 h 253"/>
                  <a:gd name="T36" fmla="*/ 33 w 282"/>
                  <a:gd name="T37" fmla="*/ 42 h 253"/>
                  <a:gd name="T38" fmla="*/ 34 w 282"/>
                  <a:gd name="T39" fmla="*/ 42 h 253"/>
                  <a:gd name="T40" fmla="*/ 35 w 282"/>
                  <a:gd name="T41" fmla="*/ 41 h 253"/>
                  <a:gd name="T42" fmla="*/ 39 w 282"/>
                  <a:gd name="T43" fmla="*/ 39 h 253"/>
                  <a:gd name="T44" fmla="*/ 42 w 282"/>
                  <a:gd name="T45" fmla="*/ 36 h 253"/>
                  <a:gd name="T46" fmla="*/ 45 w 282"/>
                  <a:gd name="T47" fmla="*/ 32 h 253"/>
                  <a:gd name="T48" fmla="*/ 46 w 282"/>
                  <a:gd name="T49" fmla="*/ 28 h 253"/>
                  <a:gd name="T50" fmla="*/ 47 w 282"/>
                  <a:gd name="T51" fmla="*/ 23 h 253"/>
                  <a:gd name="T52" fmla="*/ 47 w 282"/>
                  <a:gd name="T53" fmla="*/ 19 h 253"/>
                  <a:gd name="T54" fmla="*/ 45 w 282"/>
                  <a:gd name="T55" fmla="*/ 15 h 253"/>
                  <a:gd name="T56" fmla="*/ 42 w 282"/>
                  <a:gd name="T57" fmla="*/ 12 h 253"/>
                  <a:gd name="T58" fmla="*/ 39 w 282"/>
                  <a:gd name="T59" fmla="*/ 10 h 253"/>
                  <a:gd name="T60" fmla="*/ 37 w 282"/>
                  <a:gd name="T61" fmla="*/ 8 h 253"/>
                  <a:gd name="T62" fmla="*/ 34 w 282"/>
                  <a:gd name="T63" fmla="*/ 6 h 253"/>
                  <a:gd name="T64" fmla="*/ 30 w 282"/>
                  <a:gd name="T65" fmla="*/ 5 h 253"/>
                  <a:gd name="T66" fmla="*/ 27 w 282"/>
                  <a:gd name="T67" fmla="*/ 4 h 253"/>
                  <a:gd name="T68" fmla="*/ 24 w 282"/>
                  <a:gd name="T69" fmla="*/ 3 h 253"/>
                  <a:gd name="T70" fmla="*/ 20 w 282"/>
                  <a:gd name="T71" fmla="*/ 2 h 253"/>
                  <a:gd name="T72" fmla="*/ 17 w 282"/>
                  <a:gd name="T73" fmla="*/ 1 h 253"/>
                  <a:gd name="T74" fmla="*/ 14 w 282"/>
                  <a:gd name="T75" fmla="*/ 1 h 253"/>
                  <a:gd name="T76" fmla="*/ 10 w 282"/>
                  <a:gd name="T77" fmla="*/ 0 h 253"/>
                  <a:gd name="T78" fmla="*/ 8 w 282"/>
                  <a:gd name="T79" fmla="*/ 0 h 253"/>
                  <a:gd name="T80" fmla="*/ 5 w 282"/>
                  <a:gd name="T81" fmla="*/ 0 h 253"/>
                  <a:gd name="T82" fmla="*/ 3 w 282"/>
                  <a:gd name="T83" fmla="*/ 0 h 253"/>
                  <a:gd name="T84" fmla="*/ 2 w 282"/>
                  <a:gd name="T85" fmla="*/ 0 h 253"/>
                  <a:gd name="T86" fmla="*/ 1 w 282"/>
                  <a:gd name="T87" fmla="*/ 1 h 253"/>
                  <a:gd name="T88" fmla="*/ 0 w 282"/>
                  <a:gd name="T89" fmla="*/ 1 h 253"/>
                  <a:gd name="T90" fmla="*/ 2 w 282"/>
                  <a:gd name="T91" fmla="*/ 1 h 253"/>
                  <a:gd name="T92" fmla="*/ 4 w 282"/>
                  <a:gd name="T93" fmla="*/ 1 h 253"/>
                  <a:gd name="T94" fmla="*/ 6 w 282"/>
                  <a:gd name="T95" fmla="*/ 2 h 253"/>
                  <a:gd name="T96" fmla="*/ 9 w 282"/>
                  <a:gd name="T97" fmla="*/ 2 h 253"/>
                  <a:gd name="T98" fmla="*/ 11 w 282"/>
                  <a:gd name="T99" fmla="*/ 3 h 253"/>
                  <a:gd name="T100" fmla="*/ 14 w 282"/>
                  <a:gd name="T101" fmla="*/ 3 h 253"/>
                  <a:gd name="T102" fmla="*/ 16 w 282"/>
                  <a:gd name="T103" fmla="*/ 4 h 253"/>
                  <a:gd name="T104" fmla="*/ 19 w 282"/>
                  <a:gd name="T105" fmla="*/ 4 h 253"/>
                  <a:gd name="T106" fmla="*/ 22 w 282"/>
                  <a:gd name="T107" fmla="*/ 5 h 253"/>
                  <a:gd name="T108" fmla="*/ 24 w 282"/>
                  <a:gd name="T109" fmla="*/ 6 h 253"/>
                  <a:gd name="T110" fmla="*/ 27 w 282"/>
                  <a:gd name="T111" fmla="*/ 7 h 253"/>
                  <a:gd name="T112" fmla="*/ 29 w 282"/>
                  <a:gd name="T113" fmla="*/ 8 h 253"/>
                  <a:gd name="T114" fmla="*/ 32 w 282"/>
                  <a:gd name="T115" fmla="*/ 9 h 253"/>
                  <a:gd name="T116" fmla="*/ 35 w 282"/>
                  <a:gd name="T117" fmla="*/ 10 h 253"/>
                  <a:gd name="T118" fmla="*/ 37 w 282"/>
                  <a:gd name="T119" fmla="*/ 11 h 253"/>
                  <a:gd name="T120" fmla="*/ 39 w 282"/>
                  <a:gd name="T121" fmla="*/ 13 h 25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2"/>
                  <a:gd name="T184" fmla="*/ 0 h 253"/>
                  <a:gd name="T185" fmla="*/ 282 w 282"/>
                  <a:gd name="T186" fmla="*/ 253 h 25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7" name="Freeform 458"/>
              <p:cNvSpPr>
                <a:spLocks/>
              </p:cNvSpPr>
              <p:nvPr/>
            </p:nvSpPr>
            <p:spPr bwMode="auto">
              <a:xfrm>
                <a:off x="2556" y="2718"/>
                <a:ext cx="19" cy="39"/>
              </a:xfrm>
              <a:custGeom>
                <a:avLst/>
                <a:gdLst>
                  <a:gd name="T0" fmla="*/ 0 w 115"/>
                  <a:gd name="T1" fmla="*/ 21 h 236"/>
                  <a:gd name="T2" fmla="*/ 0 w 115"/>
                  <a:gd name="T3" fmla="*/ 24 h 236"/>
                  <a:gd name="T4" fmla="*/ 1 w 115"/>
                  <a:gd name="T5" fmla="*/ 27 h 236"/>
                  <a:gd name="T6" fmla="*/ 2 w 115"/>
                  <a:gd name="T7" fmla="*/ 30 h 236"/>
                  <a:gd name="T8" fmla="*/ 4 w 115"/>
                  <a:gd name="T9" fmla="*/ 33 h 236"/>
                  <a:gd name="T10" fmla="*/ 6 w 115"/>
                  <a:gd name="T11" fmla="*/ 35 h 236"/>
                  <a:gd name="T12" fmla="*/ 9 w 115"/>
                  <a:gd name="T13" fmla="*/ 37 h 236"/>
                  <a:gd name="T14" fmla="*/ 12 w 115"/>
                  <a:gd name="T15" fmla="*/ 38 h 236"/>
                  <a:gd name="T16" fmla="*/ 15 w 115"/>
                  <a:gd name="T17" fmla="*/ 39 h 236"/>
                  <a:gd name="T18" fmla="*/ 16 w 115"/>
                  <a:gd name="T19" fmla="*/ 39 h 236"/>
                  <a:gd name="T20" fmla="*/ 17 w 115"/>
                  <a:gd name="T21" fmla="*/ 39 h 236"/>
                  <a:gd name="T22" fmla="*/ 18 w 115"/>
                  <a:gd name="T23" fmla="*/ 38 h 236"/>
                  <a:gd name="T24" fmla="*/ 18 w 115"/>
                  <a:gd name="T25" fmla="*/ 37 h 236"/>
                  <a:gd name="T26" fmla="*/ 18 w 115"/>
                  <a:gd name="T27" fmla="*/ 36 h 236"/>
                  <a:gd name="T28" fmla="*/ 18 w 115"/>
                  <a:gd name="T29" fmla="*/ 36 h 236"/>
                  <a:gd name="T30" fmla="*/ 18 w 115"/>
                  <a:gd name="T31" fmla="*/ 35 h 236"/>
                  <a:gd name="T32" fmla="*/ 17 w 115"/>
                  <a:gd name="T33" fmla="*/ 34 h 236"/>
                  <a:gd name="T34" fmla="*/ 14 w 115"/>
                  <a:gd name="T35" fmla="*/ 33 h 236"/>
                  <a:gd name="T36" fmla="*/ 11 w 115"/>
                  <a:gd name="T37" fmla="*/ 32 h 236"/>
                  <a:gd name="T38" fmla="*/ 8 w 115"/>
                  <a:gd name="T39" fmla="*/ 30 h 236"/>
                  <a:gd name="T40" fmla="*/ 7 w 115"/>
                  <a:gd name="T41" fmla="*/ 27 h 236"/>
                  <a:gd name="T42" fmla="*/ 5 w 115"/>
                  <a:gd name="T43" fmla="*/ 24 h 236"/>
                  <a:gd name="T44" fmla="*/ 5 w 115"/>
                  <a:gd name="T45" fmla="*/ 21 h 236"/>
                  <a:gd name="T46" fmla="*/ 5 w 115"/>
                  <a:gd name="T47" fmla="*/ 18 h 236"/>
                  <a:gd name="T48" fmla="*/ 6 w 115"/>
                  <a:gd name="T49" fmla="*/ 15 h 236"/>
                  <a:gd name="T50" fmla="*/ 7 w 115"/>
                  <a:gd name="T51" fmla="*/ 12 h 236"/>
                  <a:gd name="T52" fmla="*/ 9 w 115"/>
                  <a:gd name="T53" fmla="*/ 10 h 236"/>
                  <a:gd name="T54" fmla="*/ 12 w 115"/>
                  <a:gd name="T55" fmla="*/ 8 h 236"/>
                  <a:gd name="T56" fmla="*/ 14 w 115"/>
                  <a:gd name="T57" fmla="*/ 5 h 236"/>
                  <a:gd name="T58" fmla="*/ 16 w 115"/>
                  <a:gd name="T59" fmla="*/ 4 h 236"/>
                  <a:gd name="T60" fmla="*/ 18 w 115"/>
                  <a:gd name="T61" fmla="*/ 2 h 236"/>
                  <a:gd name="T62" fmla="*/ 19 w 115"/>
                  <a:gd name="T63" fmla="*/ 1 h 236"/>
                  <a:gd name="T64" fmla="*/ 19 w 115"/>
                  <a:gd name="T65" fmla="*/ 0 h 236"/>
                  <a:gd name="T66" fmla="*/ 17 w 115"/>
                  <a:gd name="T67" fmla="*/ 1 h 236"/>
                  <a:gd name="T68" fmla="*/ 14 w 115"/>
                  <a:gd name="T69" fmla="*/ 2 h 236"/>
                  <a:gd name="T70" fmla="*/ 11 w 115"/>
                  <a:gd name="T71" fmla="*/ 4 h 236"/>
                  <a:gd name="T72" fmla="*/ 8 w 115"/>
                  <a:gd name="T73" fmla="*/ 7 h 236"/>
                  <a:gd name="T74" fmla="*/ 5 w 115"/>
                  <a:gd name="T75" fmla="*/ 10 h 236"/>
                  <a:gd name="T76" fmla="*/ 3 w 115"/>
                  <a:gd name="T77" fmla="*/ 14 h 236"/>
                  <a:gd name="T78" fmla="*/ 1 w 115"/>
                  <a:gd name="T79" fmla="*/ 17 h 236"/>
                  <a:gd name="T80" fmla="*/ 0 w 115"/>
                  <a:gd name="T81" fmla="*/ 21 h 2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5"/>
                  <a:gd name="T124" fmla="*/ 0 h 236"/>
                  <a:gd name="T125" fmla="*/ 115 w 115"/>
                  <a:gd name="T126" fmla="*/ 236 h 2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8" name="Freeform 459"/>
              <p:cNvSpPr>
                <a:spLocks/>
              </p:cNvSpPr>
              <p:nvPr/>
            </p:nvSpPr>
            <p:spPr bwMode="auto">
              <a:xfrm>
                <a:off x="2689" y="2692"/>
                <a:ext cx="41" cy="52"/>
              </a:xfrm>
              <a:custGeom>
                <a:avLst/>
                <a:gdLst>
                  <a:gd name="T0" fmla="*/ 35 w 245"/>
                  <a:gd name="T1" fmla="*/ 21 h 310"/>
                  <a:gd name="T2" fmla="*/ 37 w 245"/>
                  <a:gd name="T3" fmla="*/ 24 h 310"/>
                  <a:gd name="T4" fmla="*/ 38 w 245"/>
                  <a:gd name="T5" fmla="*/ 28 h 310"/>
                  <a:gd name="T6" fmla="*/ 37 w 245"/>
                  <a:gd name="T7" fmla="*/ 31 h 310"/>
                  <a:gd name="T8" fmla="*/ 35 w 245"/>
                  <a:gd name="T9" fmla="*/ 35 h 310"/>
                  <a:gd name="T10" fmla="*/ 31 w 245"/>
                  <a:gd name="T11" fmla="*/ 38 h 310"/>
                  <a:gd name="T12" fmla="*/ 28 w 245"/>
                  <a:gd name="T13" fmla="*/ 41 h 310"/>
                  <a:gd name="T14" fmla="*/ 24 w 245"/>
                  <a:gd name="T15" fmla="*/ 44 h 310"/>
                  <a:gd name="T16" fmla="*/ 21 w 245"/>
                  <a:gd name="T17" fmla="*/ 47 h 310"/>
                  <a:gd name="T18" fmla="*/ 21 w 245"/>
                  <a:gd name="T19" fmla="*/ 48 h 310"/>
                  <a:gd name="T20" fmla="*/ 20 w 245"/>
                  <a:gd name="T21" fmla="*/ 50 h 310"/>
                  <a:gd name="T22" fmla="*/ 20 w 245"/>
                  <a:gd name="T23" fmla="*/ 51 h 310"/>
                  <a:gd name="T24" fmla="*/ 22 w 245"/>
                  <a:gd name="T25" fmla="*/ 52 h 310"/>
                  <a:gd name="T26" fmla="*/ 23 w 245"/>
                  <a:gd name="T27" fmla="*/ 52 h 310"/>
                  <a:gd name="T28" fmla="*/ 26 w 245"/>
                  <a:gd name="T29" fmla="*/ 49 h 310"/>
                  <a:gd name="T30" fmla="*/ 30 w 245"/>
                  <a:gd name="T31" fmla="*/ 45 h 310"/>
                  <a:gd name="T32" fmla="*/ 35 w 245"/>
                  <a:gd name="T33" fmla="*/ 41 h 310"/>
                  <a:gd name="T34" fmla="*/ 38 w 245"/>
                  <a:gd name="T35" fmla="*/ 37 h 310"/>
                  <a:gd name="T36" fmla="*/ 41 w 245"/>
                  <a:gd name="T37" fmla="*/ 31 h 310"/>
                  <a:gd name="T38" fmla="*/ 41 w 245"/>
                  <a:gd name="T39" fmla="*/ 25 h 310"/>
                  <a:gd name="T40" fmla="*/ 38 w 245"/>
                  <a:gd name="T41" fmla="*/ 20 h 310"/>
                  <a:gd name="T42" fmla="*/ 34 w 245"/>
                  <a:gd name="T43" fmla="*/ 16 h 310"/>
                  <a:gd name="T44" fmla="*/ 29 w 245"/>
                  <a:gd name="T45" fmla="*/ 13 h 310"/>
                  <a:gd name="T46" fmla="*/ 25 w 245"/>
                  <a:gd name="T47" fmla="*/ 10 h 310"/>
                  <a:gd name="T48" fmla="*/ 20 w 245"/>
                  <a:gd name="T49" fmla="*/ 8 h 310"/>
                  <a:gd name="T50" fmla="*/ 16 w 245"/>
                  <a:gd name="T51" fmla="*/ 5 h 310"/>
                  <a:gd name="T52" fmla="*/ 11 w 245"/>
                  <a:gd name="T53" fmla="*/ 3 h 310"/>
                  <a:gd name="T54" fmla="*/ 7 w 245"/>
                  <a:gd name="T55" fmla="*/ 1 h 310"/>
                  <a:gd name="T56" fmla="*/ 3 w 245"/>
                  <a:gd name="T57" fmla="*/ 0 h 310"/>
                  <a:gd name="T58" fmla="*/ 1 w 245"/>
                  <a:gd name="T59" fmla="*/ 0 h 310"/>
                  <a:gd name="T60" fmla="*/ 2 w 245"/>
                  <a:gd name="T61" fmla="*/ 1 h 310"/>
                  <a:gd name="T62" fmla="*/ 6 w 245"/>
                  <a:gd name="T63" fmla="*/ 3 h 310"/>
                  <a:gd name="T64" fmla="*/ 10 w 245"/>
                  <a:gd name="T65" fmla="*/ 5 h 310"/>
                  <a:gd name="T66" fmla="*/ 14 w 245"/>
                  <a:gd name="T67" fmla="*/ 7 h 310"/>
                  <a:gd name="T68" fmla="*/ 19 w 245"/>
                  <a:gd name="T69" fmla="*/ 10 h 310"/>
                  <a:gd name="T70" fmla="*/ 23 w 245"/>
                  <a:gd name="T71" fmla="*/ 12 h 310"/>
                  <a:gd name="T72" fmla="*/ 28 w 245"/>
                  <a:gd name="T73" fmla="*/ 15 h 310"/>
                  <a:gd name="T74" fmla="*/ 31 w 245"/>
                  <a:gd name="T75" fmla="*/ 18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5"/>
                  <a:gd name="T115" fmla="*/ 0 h 310"/>
                  <a:gd name="T116" fmla="*/ 245 w 245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1029" name="Object 460"/>
            <p:cNvGraphicFramePr>
              <a:graphicFrameLocks noChangeAspect="1"/>
            </p:cNvGraphicFramePr>
            <p:nvPr/>
          </p:nvGraphicFramePr>
          <p:xfrm>
            <a:off x="3694" y="2240"/>
            <a:ext cx="207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" name="Clip" r:id="rId13" imgW="1305000" imgH="1085760" progId="">
                    <p:embed/>
                  </p:oleObj>
                </mc:Choice>
                <mc:Fallback>
                  <p:oleObj name="Clip" r:id="rId13" imgW="1305000" imgH="1085760" progId="">
                    <p:embed/>
                    <p:pic>
                      <p:nvPicPr>
                        <p:cNvPr id="0" name="Object 4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4" y="2240"/>
                          <a:ext cx="207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58" name="Line 461"/>
            <p:cNvSpPr>
              <a:spLocks noChangeShapeType="1"/>
            </p:cNvSpPr>
            <p:nvPr/>
          </p:nvSpPr>
          <p:spPr bwMode="auto">
            <a:xfrm>
              <a:off x="4084" y="1820"/>
              <a:ext cx="321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9" name="Line 462"/>
            <p:cNvSpPr>
              <a:spLocks noChangeShapeType="1"/>
            </p:cNvSpPr>
            <p:nvPr/>
          </p:nvSpPr>
          <p:spPr bwMode="auto">
            <a:xfrm>
              <a:off x="3811" y="1712"/>
              <a:ext cx="96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0" name="Freeform 463"/>
            <p:cNvSpPr>
              <a:spLocks/>
            </p:cNvSpPr>
            <p:nvPr/>
          </p:nvSpPr>
          <p:spPr bwMode="auto">
            <a:xfrm>
              <a:off x="3382" y="2976"/>
              <a:ext cx="1877" cy="917"/>
            </a:xfrm>
            <a:custGeom>
              <a:avLst/>
              <a:gdLst>
                <a:gd name="T0" fmla="*/ 889 w 1877"/>
                <a:gd name="T1" fmla="*/ 23 h 917"/>
                <a:gd name="T2" fmla="*/ 692 w 1877"/>
                <a:gd name="T3" fmla="*/ 109 h 917"/>
                <a:gd name="T4" fmla="*/ 415 w 1877"/>
                <a:gd name="T5" fmla="*/ 91 h 917"/>
                <a:gd name="T6" fmla="*/ 112 w 1877"/>
                <a:gd name="T7" fmla="*/ 170 h 917"/>
                <a:gd name="T8" fmla="*/ 50 w 1877"/>
                <a:gd name="T9" fmla="*/ 353 h 917"/>
                <a:gd name="T10" fmla="*/ 14 w 1877"/>
                <a:gd name="T11" fmla="*/ 528 h 917"/>
                <a:gd name="T12" fmla="*/ 139 w 1877"/>
                <a:gd name="T13" fmla="*/ 650 h 917"/>
                <a:gd name="T14" fmla="*/ 505 w 1877"/>
                <a:gd name="T15" fmla="*/ 781 h 917"/>
                <a:gd name="T16" fmla="*/ 933 w 1877"/>
                <a:gd name="T17" fmla="*/ 886 h 917"/>
                <a:gd name="T18" fmla="*/ 1370 w 1877"/>
                <a:gd name="T19" fmla="*/ 901 h 917"/>
                <a:gd name="T20" fmla="*/ 1676 w 1877"/>
                <a:gd name="T21" fmla="*/ 793 h 917"/>
                <a:gd name="T22" fmla="*/ 1860 w 1877"/>
                <a:gd name="T23" fmla="*/ 624 h 917"/>
                <a:gd name="T24" fmla="*/ 1776 w 1877"/>
                <a:gd name="T25" fmla="*/ 219 h 917"/>
                <a:gd name="T26" fmla="*/ 1503 w 1877"/>
                <a:gd name="T27" fmla="*/ 100 h 917"/>
                <a:gd name="T28" fmla="*/ 1200 w 1877"/>
                <a:gd name="T29" fmla="*/ 13 h 917"/>
                <a:gd name="T30" fmla="*/ 889 w 1877"/>
                <a:gd name="T31" fmla="*/ 23 h 9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77"/>
                <a:gd name="T49" fmla="*/ 0 h 917"/>
                <a:gd name="T50" fmla="*/ 1877 w 1877"/>
                <a:gd name="T51" fmla="*/ 917 h 91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77" h="917">
                  <a:moveTo>
                    <a:pt x="889" y="23"/>
                  </a:moveTo>
                  <a:cubicBezTo>
                    <a:pt x="804" y="39"/>
                    <a:pt x="771" y="98"/>
                    <a:pt x="692" y="109"/>
                  </a:cubicBezTo>
                  <a:cubicBezTo>
                    <a:pt x="613" y="120"/>
                    <a:pt x="511" y="81"/>
                    <a:pt x="415" y="91"/>
                  </a:cubicBezTo>
                  <a:cubicBezTo>
                    <a:pt x="319" y="101"/>
                    <a:pt x="174" y="126"/>
                    <a:pt x="112" y="170"/>
                  </a:cubicBezTo>
                  <a:cubicBezTo>
                    <a:pt x="51" y="214"/>
                    <a:pt x="66" y="294"/>
                    <a:pt x="50" y="353"/>
                  </a:cubicBezTo>
                  <a:cubicBezTo>
                    <a:pt x="34" y="412"/>
                    <a:pt x="0" y="479"/>
                    <a:pt x="14" y="528"/>
                  </a:cubicBezTo>
                  <a:cubicBezTo>
                    <a:pt x="29" y="577"/>
                    <a:pt x="57" y="608"/>
                    <a:pt x="139" y="650"/>
                  </a:cubicBezTo>
                  <a:cubicBezTo>
                    <a:pt x="221" y="692"/>
                    <a:pt x="372" y="742"/>
                    <a:pt x="505" y="781"/>
                  </a:cubicBezTo>
                  <a:cubicBezTo>
                    <a:pt x="638" y="820"/>
                    <a:pt x="789" y="866"/>
                    <a:pt x="933" y="886"/>
                  </a:cubicBezTo>
                  <a:cubicBezTo>
                    <a:pt x="1077" y="906"/>
                    <a:pt x="1246" y="917"/>
                    <a:pt x="1370" y="901"/>
                  </a:cubicBezTo>
                  <a:cubicBezTo>
                    <a:pt x="1494" y="885"/>
                    <a:pt x="1594" y="839"/>
                    <a:pt x="1676" y="793"/>
                  </a:cubicBezTo>
                  <a:cubicBezTo>
                    <a:pt x="1758" y="747"/>
                    <a:pt x="1843" y="720"/>
                    <a:pt x="1860" y="624"/>
                  </a:cubicBezTo>
                  <a:cubicBezTo>
                    <a:pt x="1877" y="528"/>
                    <a:pt x="1835" y="306"/>
                    <a:pt x="1776" y="219"/>
                  </a:cubicBezTo>
                  <a:cubicBezTo>
                    <a:pt x="1717" y="132"/>
                    <a:pt x="1599" y="134"/>
                    <a:pt x="1503" y="100"/>
                  </a:cubicBezTo>
                  <a:cubicBezTo>
                    <a:pt x="1407" y="66"/>
                    <a:pt x="1302" y="26"/>
                    <a:pt x="1200" y="13"/>
                  </a:cubicBezTo>
                  <a:cubicBezTo>
                    <a:pt x="1098" y="0"/>
                    <a:pt x="974" y="7"/>
                    <a:pt x="889" y="23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1" name="Line 464"/>
            <p:cNvSpPr>
              <a:spLocks noChangeShapeType="1"/>
            </p:cNvSpPr>
            <p:nvPr/>
          </p:nvSpPr>
          <p:spPr bwMode="auto">
            <a:xfrm rot="-5400000">
              <a:off x="4791" y="3440"/>
              <a:ext cx="33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62" name="Group 465"/>
            <p:cNvGrpSpPr>
              <a:grpSpLocks/>
            </p:cNvGrpSpPr>
            <p:nvPr/>
          </p:nvGrpSpPr>
          <p:grpSpPr bwMode="auto">
            <a:xfrm>
              <a:off x="4736" y="3526"/>
              <a:ext cx="125" cy="230"/>
              <a:chOff x="4180" y="783"/>
              <a:chExt cx="150" cy="307"/>
            </a:xfrm>
          </p:grpSpPr>
          <p:sp>
            <p:nvSpPr>
              <p:cNvPr id="1264" name="AutoShape 466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5" name="Rectangle 467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6" name="Rectangle 468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7" name="AutoShape 469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8" name="Line 470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69" name="Line 471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0" name="Rectangle 472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1" name="Rectangle 473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63" name="Line 474"/>
            <p:cNvSpPr>
              <a:spLocks noChangeShapeType="1"/>
            </p:cNvSpPr>
            <p:nvPr/>
          </p:nvSpPr>
          <p:spPr bwMode="auto">
            <a:xfrm rot="5400000" flipV="1">
              <a:off x="4883" y="3617"/>
              <a:ext cx="2" cy="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64" name="Line 475"/>
            <p:cNvSpPr>
              <a:spLocks noChangeShapeType="1"/>
            </p:cNvSpPr>
            <p:nvPr/>
          </p:nvSpPr>
          <p:spPr bwMode="auto">
            <a:xfrm rot="-5400000">
              <a:off x="5000" y="3413"/>
              <a:ext cx="0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165" name="Group 476"/>
            <p:cNvGrpSpPr>
              <a:grpSpLocks/>
            </p:cNvGrpSpPr>
            <p:nvPr/>
          </p:nvGrpSpPr>
          <p:grpSpPr bwMode="auto">
            <a:xfrm>
              <a:off x="4735" y="3230"/>
              <a:ext cx="316" cy="148"/>
              <a:chOff x="3600" y="219"/>
              <a:chExt cx="360" cy="175"/>
            </a:xfrm>
          </p:grpSpPr>
          <p:sp>
            <p:nvSpPr>
              <p:cNvPr id="1251" name="Oval 47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52" name="Line 47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53" name="Line 47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54" name="Rectangle 48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255" name="Oval 48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256" name="Group 48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261" name="Line 48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62" name="Line 48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63" name="Line 48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57" name="Group 48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258" name="Line 48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59" name="Line 48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60" name="Line 48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66" name="Group 490"/>
            <p:cNvGrpSpPr>
              <a:grpSpLocks/>
            </p:cNvGrpSpPr>
            <p:nvPr/>
          </p:nvGrpSpPr>
          <p:grpSpPr bwMode="auto">
            <a:xfrm>
              <a:off x="4221" y="3056"/>
              <a:ext cx="316" cy="148"/>
              <a:chOff x="3600" y="219"/>
              <a:chExt cx="360" cy="175"/>
            </a:xfrm>
          </p:grpSpPr>
          <p:sp>
            <p:nvSpPr>
              <p:cNvPr id="1238" name="Oval 49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39" name="Line 49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40" name="Line 49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41" name="Rectangle 49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242" name="Oval 49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243" name="Group 49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248" name="Line 49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49" name="Line 49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50" name="Line 49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44" name="Group 50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245" name="Line 50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46" name="Line 50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47" name="Line 50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167" name="Group 504"/>
            <p:cNvGrpSpPr>
              <a:grpSpLocks/>
            </p:cNvGrpSpPr>
            <p:nvPr/>
          </p:nvGrpSpPr>
          <p:grpSpPr bwMode="auto">
            <a:xfrm>
              <a:off x="3802" y="3248"/>
              <a:ext cx="316" cy="148"/>
              <a:chOff x="3600" y="219"/>
              <a:chExt cx="360" cy="175"/>
            </a:xfrm>
          </p:grpSpPr>
          <p:sp>
            <p:nvSpPr>
              <p:cNvPr id="1225" name="Oval 505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6" name="Line 50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7" name="Line 50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28" name="Rectangle 50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229" name="Oval 50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230" name="Group 51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235" name="Line 51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36" name="Line 51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37" name="Line 51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31" name="Group 51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232" name="Line 5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33" name="Line 5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234" name="Line 5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68" name="Line 518"/>
            <p:cNvSpPr>
              <a:spLocks noChangeShapeType="1"/>
            </p:cNvSpPr>
            <p:nvPr/>
          </p:nvSpPr>
          <p:spPr bwMode="auto">
            <a:xfrm>
              <a:off x="4504" y="3189"/>
              <a:ext cx="226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9" name="Line 519"/>
            <p:cNvSpPr>
              <a:spLocks noChangeShapeType="1"/>
            </p:cNvSpPr>
            <p:nvPr/>
          </p:nvSpPr>
          <p:spPr bwMode="auto">
            <a:xfrm flipV="1">
              <a:off x="4093" y="3197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0" name="Line 520"/>
            <p:cNvSpPr>
              <a:spLocks noChangeShapeType="1"/>
            </p:cNvSpPr>
            <p:nvPr/>
          </p:nvSpPr>
          <p:spPr bwMode="auto">
            <a:xfrm flipV="1">
              <a:off x="4120" y="3325"/>
              <a:ext cx="6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1" name="Line 521"/>
            <p:cNvSpPr>
              <a:spLocks noChangeShapeType="1"/>
            </p:cNvSpPr>
            <p:nvPr/>
          </p:nvSpPr>
          <p:spPr bwMode="auto">
            <a:xfrm flipH="1">
              <a:off x="3676" y="3165"/>
              <a:ext cx="160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2" name="Line 522"/>
            <p:cNvSpPr>
              <a:spLocks noChangeShapeType="1"/>
            </p:cNvSpPr>
            <p:nvPr/>
          </p:nvSpPr>
          <p:spPr bwMode="auto">
            <a:xfrm>
              <a:off x="3692" y="3197"/>
              <a:ext cx="1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3" name="Line 523"/>
            <p:cNvSpPr>
              <a:spLocks noChangeShapeType="1"/>
            </p:cNvSpPr>
            <p:nvPr/>
          </p:nvSpPr>
          <p:spPr bwMode="auto">
            <a:xfrm>
              <a:off x="3604" y="3409"/>
              <a:ext cx="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4" name="Line 524"/>
            <p:cNvSpPr>
              <a:spLocks noChangeShapeType="1"/>
            </p:cNvSpPr>
            <p:nvPr/>
          </p:nvSpPr>
          <p:spPr bwMode="auto">
            <a:xfrm>
              <a:off x="3763" y="3459"/>
              <a:ext cx="30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5" name="Line 525"/>
            <p:cNvSpPr>
              <a:spLocks noChangeShapeType="1"/>
            </p:cNvSpPr>
            <p:nvPr/>
          </p:nvSpPr>
          <p:spPr bwMode="auto">
            <a:xfrm flipH="1">
              <a:off x="3914" y="3401"/>
              <a:ext cx="34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6" name="Line 526"/>
            <p:cNvSpPr>
              <a:spLocks noChangeShapeType="1"/>
            </p:cNvSpPr>
            <p:nvPr/>
          </p:nvSpPr>
          <p:spPr bwMode="auto">
            <a:xfrm>
              <a:off x="3796" y="3457"/>
              <a:ext cx="1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77" name="Line 527"/>
            <p:cNvSpPr>
              <a:spLocks noChangeShapeType="1"/>
            </p:cNvSpPr>
            <p:nvPr/>
          </p:nvSpPr>
          <p:spPr bwMode="auto">
            <a:xfrm flipH="1" flipV="1">
              <a:off x="4046" y="3462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1030" name="Object 528"/>
            <p:cNvGraphicFramePr>
              <a:graphicFrameLocks noChangeAspect="1"/>
            </p:cNvGraphicFramePr>
            <p:nvPr/>
          </p:nvGraphicFramePr>
          <p:xfrm>
            <a:off x="3451" y="3335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" name="Clip" r:id="rId15" imgW="1305000" imgH="1085760" progId="">
                    <p:embed/>
                  </p:oleObj>
                </mc:Choice>
                <mc:Fallback>
                  <p:oleObj name="Clip" r:id="rId15" imgW="1305000" imgH="1085760" progId="">
                    <p:embed/>
                    <p:pic>
                      <p:nvPicPr>
                        <p:cNvPr id="0" name="Object 5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1" y="3335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1" name="Object 529"/>
            <p:cNvGraphicFramePr>
              <a:graphicFrameLocks noChangeAspect="1"/>
            </p:cNvGraphicFramePr>
            <p:nvPr/>
          </p:nvGraphicFramePr>
          <p:xfrm>
            <a:off x="3555" y="3135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8" name="Clip" r:id="rId16" imgW="1305000" imgH="1085760" progId="">
                    <p:embed/>
                  </p:oleObj>
                </mc:Choice>
                <mc:Fallback>
                  <p:oleObj name="Clip" r:id="rId16" imgW="1305000" imgH="1085760" progId="">
                    <p:embed/>
                    <p:pic>
                      <p:nvPicPr>
                        <p:cNvPr id="0" name="Object 5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5" y="3135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2" name="Object 530"/>
            <p:cNvGraphicFramePr>
              <a:graphicFrameLocks noChangeAspect="1"/>
            </p:cNvGraphicFramePr>
            <p:nvPr/>
          </p:nvGraphicFramePr>
          <p:xfrm>
            <a:off x="3723" y="3495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" name="Clip" r:id="rId17" imgW="1305000" imgH="1085760" progId="">
                    <p:embed/>
                  </p:oleObj>
                </mc:Choice>
                <mc:Fallback>
                  <p:oleObj name="Clip" r:id="rId17" imgW="1305000" imgH="1085760" progId="">
                    <p:embed/>
                    <p:pic>
                      <p:nvPicPr>
                        <p:cNvPr id="0" name="Object 5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3" y="3495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3" name="Object 531"/>
            <p:cNvGraphicFramePr>
              <a:graphicFrameLocks noChangeAspect="1"/>
            </p:cNvGraphicFramePr>
            <p:nvPr/>
          </p:nvGraphicFramePr>
          <p:xfrm>
            <a:off x="3937" y="3497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0" name="Clip" r:id="rId18" imgW="1305000" imgH="1085760" progId="">
                    <p:embed/>
                  </p:oleObj>
                </mc:Choice>
                <mc:Fallback>
                  <p:oleObj name="Clip" r:id="rId18" imgW="1305000" imgH="1085760" progId="">
                    <p:embed/>
                    <p:pic>
                      <p:nvPicPr>
                        <p:cNvPr id="0" name="Object 5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7" y="3497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178" name="Group 532"/>
            <p:cNvGrpSpPr>
              <a:grpSpLocks/>
            </p:cNvGrpSpPr>
            <p:nvPr/>
          </p:nvGrpSpPr>
          <p:grpSpPr bwMode="auto">
            <a:xfrm>
              <a:off x="4509" y="3576"/>
              <a:ext cx="172" cy="215"/>
              <a:chOff x="2870" y="1518"/>
              <a:chExt cx="292" cy="320"/>
            </a:xfrm>
          </p:grpSpPr>
          <p:graphicFrame>
            <p:nvGraphicFramePr>
              <p:cNvPr id="1036" name="Object 533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1" name="Clip" r:id="rId19" imgW="819000" imgH="847800" progId="">
                      <p:embed/>
                    </p:oleObj>
                  </mc:Choice>
                  <mc:Fallback>
                    <p:oleObj name="Clip" r:id="rId19" imgW="819000" imgH="847800" progId="">
                      <p:embed/>
                      <p:pic>
                        <p:nvPicPr>
                          <p:cNvPr id="0" name="Object 53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7" name="Object 534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2" name="Clip" r:id="rId20" imgW="1266840" imgH="1200240" progId="">
                      <p:embed/>
                    </p:oleObj>
                  </mc:Choice>
                  <mc:Fallback>
                    <p:oleObj name="Clip" r:id="rId20" imgW="1266840" imgH="1200240" progId="">
                      <p:embed/>
                      <p:pic>
                        <p:nvPicPr>
                          <p:cNvPr id="0" name="Object 5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179" name="Group 535"/>
            <p:cNvGrpSpPr>
              <a:grpSpLocks/>
            </p:cNvGrpSpPr>
            <p:nvPr/>
          </p:nvGrpSpPr>
          <p:grpSpPr bwMode="auto">
            <a:xfrm>
              <a:off x="4225" y="3608"/>
              <a:ext cx="220" cy="203"/>
              <a:chOff x="2870" y="1518"/>
              <a:chExt cx="292" cy="320"/>
            </a:xfrm>
          </p:grpSpPr>
          <p:graphicFrame>
            <p:nvGraphicFramePr>
              <p:cNvPr id="1034" name="Object 536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3" name="Clip" r:id="rId21" imgW="819000" imgH="847800" progId="">
                      <p:embed/>
                    </p:oleObj>
                  </mc:Choice>
                  <mc:Fallback>
                    <p:oleObj name="Clip" r:id="rId21" imgW="819000" imgH="847800" progId="">
                      <p:embed/>
                      <p:pic>
                        <p:nvPicPr>
                          <p:cNvPr id="0" name="Object 5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35" name="Object 537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4" name="Clip" r:id="rId22" imgW="1266840" imgH="1200240" progId="">
                      <p:embed/>
                    </p:oleObj>
                  </mc:Choice>
                  <mc:Fallback>
                    <p:oleObj name="Clip" r:id="rId22" imgW="1266840" imgH="1200240" progId="">
                      <p:embed/>
                      <p:pic>
                        <p:nvPicPr>
                          <p:cNvPr id="0" name="Object 5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180" name="Group 538"/>
            <p:cNvGrpSpPr>
              <a:grpSpLocks/>
            </p:cNvGrpSpPr>
            <p:nvPr/>
          </p:nvGrpSpPr>
          <p:grpSpPr bwMode="auto">
            <a:xfrm>
              <a:off x="4324" y="3364"/>
              <a:ext cx="183" cy="255"/>
              <a:chOff x="2556" y="2689"/>
              <a:chExt cx="183" cy="255"/>
            </a:xfrm>
          </p:grpSpPr>
          <p:pic>
            <p:nvPicPr>
              <p:cNvPr id="1208" name="Picture 539" descr="31u_bnrz[1]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2609" y="2770"/>
                <a:ext cx="121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09" name="Freeform 540"/>
              <p:cNvSpPr>
                <a:spLocks/>
              </p:cNvSpPr>
              <p:nvPr/>
            </p:nvSpPr>
            <p:spPr bwMode="auto">
              <a:xfrm>
                <a:off x="2605" y="2702"/>
                <a:ext cx="33" cy="39"/>
              </a:xfrm>
              <a:custGeom>
                <a:avLst/>
                <a:gdLst>
                  <a:gd name="T0" fmla="*/ 12 w 199"/>
                  <a:gd name="T1" fmla="*/ 5 h 232"/>
                  <a:gd name="T2" fmla="*/ 9 w 199"/>
                  <a:gd name="T3" fmla="*/ 7 h 232"/>
                  <a:gd name="T4" fmla="*/ 7 w 199"/>
                  <a:gd name="T5" fmla="*/ 8 h 232"/>
                  <a:gd name="T6" fmla="*/ 5 w 199"/>
                  <a:gd name="T7" fmla="*/ 11 h 232"/>
                  <a:gd name="T8" fmla="*/ 3 w 199"/>
                  <a:gd name="T9" fmla="*/ 13 h 232"/>
                  <a:gd name="T10" fmla="*/ 2 w 199"/>
                  <a:gd name="T11" fmla="*/ 15 h 232"/>
                  <a:gd name="T12" fmla="*/ 1 w 199"/>
                  <a:gd name="T13" fmla="*/ 18 h 232"/>
                  <a:gd name="T14" fmla="*/ 0 w 199"/>
                  <a:gd name="T15" fmla="*/ 21 h 232"/>
                  <a:gd name="T16" fmla="*/ 0 w 199"/>
                  <a:gd name="T17" fmla="*/ 24 h 232"/>
                  <a:gd name="T18" fmla="*/ 0 w 199"/>
                  <a:gd name="T19" fmla="*/ 28 h 232"/>
                  <a:gd name="T20" fmla="*/ 2 w 199"/>
                  <a:gd name="T21" fmla="*/ 31 h 232"/>
                  <a:gd name="T22" fmla="*/ 4 w 199"/>
                  <a:gd name="T23" fmla="*/ 34 h 232"/>
                  <a:gd name="T24" fmla="*/ 7 w 199"/>
                  <a:gd name="T25" fmla="*/ 36 h 232"/>
                  <a:gd name="T26" fmla="*/ 11 w 199"/>
                  <a:gd name="T27" fmla="*/ 38 h 232"/>
                  <a:gd name="T28" fmla="*/ 15 w 199"/>
                  <a:gd name="T29" fmla="*/ 39 h 232"/>
                  <a:gd name="T30" fmla="*/ 18 w 199"/>
                  <a:gd name="T31" fmla="*/ 39 h 232"/>
                  <a:gd name="T32" fmla="*/ 22 w 199"/>
                  <a:gd name="T33" fmla="*/ 38 h 232"/>
                  <a:gd name="T34" fmla="*/ 23 w 199"/>
                  <a:gd name="T35" fmla="*/ 38 h 232"/>
                  <a:gd name="T36" fmla="*/ 24 w 199"/>
                  <a:gd name="T37" fmla="*/ 38 h 232"/>
                  <a:gd name="T38" fmla="*/ 24 w 199"/>
                  <a:gd name="T39" fmla="*/ 37 h 232"/>
                  <a:gd name="T40" fmla="*/ 25 w 199"/>
                  <a:gd name="T41" fmla="*/ 37 h 232"/>
                  <a:gd name="T42" fmla="*/ 24 w 199"/>
                  <a:gd name="T43" fmla="*/ 36 h 232"/>
                  <a:gd name="T44" fmla="*/ 23 w 199"/>
                  <a:gd name="T45" fmla="*/ 35 h 232"/>
                  <a:gd name="T46" fmla="*/ 22 w 199"/>
                  <a:gd name="T47" fmla="*/ 34 h 232"/>
                  <a:gd name="T48" fmla="*/ 21 w 199"/>
                  <a:gd name="T49" fmla="*/ 34 h 232"/>
                  <a:gd name="T50" fmla="*/ 19 w 199"/>
                  <a:gd name="T51" fmla="*/ 33 h 232"/>
                  <a:gd name="T52" fmla="*/ 17 w 199"/>
                  <a:gd name="T53" fmla="*/ 33 h 232"/>
                  <a:gd name="T54" fmla="*/ 16 w 199"/>
                  <a:gd name="T55" fmla="*/ 32 h 232"/>
                  <a:gd name="T56" fmla="*/ 14 w 199"/>
                  <a:gd name="T57" fmla="*/ 32 h 232"/>
                  <a:gd name="T58" fmla="*/ 12 w 199"/>
                  <a:gd name="T59" fmla="*/ 31 h 232"/>
                  <a:gd name="T60" fmla="*/ 10 w 199"/>
                  <a:gd name="T61" fmla="*/ 31 h 232"/>
                  <a:gd name="T62" fmla="*/ 9 w 199"/>
                  <a:gd name="T63" fmla="*/ 30 h 232"/>
                  <a:gd name="T64" fmla="*/ 7 w 199"/>
                  <a:gd name="T65" fmla="*/ 28 h 232"/>
                  <a:gd name="T66" fmla="*/ 7 w 199"/>
                  <a:gd name="T67" fmla="*/ 22 h 232"/>
                  <a:gd name="T68" fmla="*/ 8 w 199"/>
                  <a:gd name="T69" fmla="*/ 16 h 232"/>
                  <a:gd name="T70" fmla="*/ 11 w 199"/>
                  <a:gd name="T71" fmla="*/ 12 h 232"/>
                  <a:gd name="T72" fmla="*/ 16 w 199"/>
                  <a:gd name="T73" fmla="*/ 8 h 232"/>
                  <a:gd name="T74" fmla="*/ 20 w 199"/>
                  <a:gd name="T75" fmla="*/ 6 h 232"/>
                  <a:gd name="T76" fmla="*/ 25 w 199"/>
                  <a:gd name="T77" fmla="*/ 4 h 232"/>
                  <a:gd name="T78" fmla="*/ 30 w 199"/>
                  <a:gd name="T79" fmla="*/ 2 h 232"/>
                  <a:gd name="T80" fmla="*/ 33 w 199"/>
                  <a:gd name="T81" fmla="*/ 1 h 232"/>
                  <a:gd name="T82" fmla="*/ 31 w 199"/>
                  <a:gd name="T83" fmla="*/ 0 h 232"/>
                  <a:gd name="T84" fmla="*/ 29 w 199"/>
                  <a:gd name="T85" fmla="*/ 0 h 232"/>
                  <a:gd name="T86" fmla="*/ 26 w 199"/>
                  <a:gd name="T87" fmla="*/ 0 h 232"/>
                  <a:gd name="T88" fmla="*/ 23 w 199"/>
                  <a:gd name="T89" fmla="*/ 1 h 232"/>
                  <a:gd name="T90" fmla="*/ 20 w 199"/>
                  <a:gd name="T91" fmla="*/ 2 h 232"/>
                  <a:gd name="T92" fmla="*/ 17 w 199"/>
                  <a:gd name="T93" fmla="*/ 3 h 232"/>
                  <a:gd name="T94" fmla="*/ 14 w 199"/>
                  <a:gd name="T95" fmla="*/ 4 h 232"/>
                  <a:gd name="T96" fmla="*/ 12 w 199"/>
                  <a:gd name="T97" fmla="*/ 5 h 2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99"/>
                  <a:gd name="T148" fmla="*/ 0 h 232"/>
                  <a:gd name="T149" fmla="*/ 199 w 199"/>
                  <a:gd name="T150" fmla="*/ 232 h 23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0" name="Freeform 541"/>
              <p:cNvSpPr>
                <a:spLocks/>
              </p:cNvSpPr>
              <p:nvPr/>
            </p:nvSpPr>
            <p:spPr bwMode="auto">
              <a:xfrm>
                <a:off x="2661" y="2701"/>
                <a:ext cx="22" cy="30"/>
              </a:xfrm>
              <a:custGeom>
                <a:avLst/>
                <a:gdLst>
                  <a:gd name="T0" fmla="*/ 19 w 128"/>
                  <a:gd name="T1" fmla="*/ 10 h 180"/>
                  <a:gd name="T2" fmla="*/ 19 w 128"/>
                  <a:gd name="T3" fmla="*/ 13 h 180"/>
                  <a:gd name="T4" fmla="*/ 19 w 128"/>
                  <a:gd name="T5" fmla="*/ 16 h 180"/>
                  <a:gd name="T6" fmla="*/ 18 w 128"/>
                  <a:gd name="T7" fmla="*/ 18 h 180"/>
                  <a:gd name="T8" fmla="*/ 16 w 128"/>
                  <a:gd name="T9" fmla="*/ 20 h 180"/>
                  <a:gd name="T10" fmla="*/ 13 w 128"/>
                  <a:gd name="T11" fmla="*/ 22 h 180"/>
                  <a:gd name="T12" fmla="*/ 10 w 128"/>
                  <a:gd name="T13" fmla="*/ 24 h 180"/>
                  <a:gd name="T14" fmla="*/ 8 w 128"/>
                  <a:gd name="T15" fmla="*/ 26 h 180"/>
                  <a:gd name="T16" fmla="*/ 5 w 128"/>
                  <a:gd name="T17" fmla="*/ 27 h 180"/>
                  <a:gd name="T18" fmla="*/ 5 w 128"/>
                  <a:gd name="T19" fmla="*/ 28 h 180"/>
                  <a:gd name="T20" fmla="*/ 5 w 128"/>
                  <a:gd name="T21" fmla="*/ 28 h 180"/>
                  <a:gd name="T22" fmla="*/ 5 w 128"/>
                  <a:gd name="T23" fmla="*/ 29 h 180"/>
                  <a:gd name="T24" fmla="*/ 5 w 128"/>
                  <a:gd name="T25" fmla="*/ 30 h 180"/>
                  <a:gd name="T26" fmla="*/ 6 w 128"/>
                  <a:gd name="T27" fmla="*/ 30 h 180"/>
                  <a:gd name="T28" fmla="*/ 6 w 128"/>
                  <a:gd name="T29" fmla="*/ 30 h 180"/>
                  <a:gd name="T30" fmla="*/ 6 w 128"/>
                  <a:gd name="T31" fmla="*/ 30 h 180"/>
                  <a:gd name="T32" fmla="*/ 7 w 128"/>
                  <a:gd name="T33" fmla="*/ 30 h 180"/>
                  <a:gd name="T34" fmla="*/ 10 w 128"/>
                  <a:gd name="T35" fmla="*/ 28 h 180"/>
                  <a:gd name="T36" fmla="*/ 13 w 128"/>
                  <a:gd name="T37" fmla="*/ 26 h 180"/>
                  <a:gd name="T38" fmla="*/ 16 w 128"/>
                  <a:gd name="T39" fmla="*/ 24 h 180"/>
                  <a:gd name="T40" fmla="*/ 19 w 128"/>
                  <a:gd name="T41" fmla="*/ 22 h 180"/>
                  <a:gd name="T42" fmla="*/ 21 w 128"/>
                  <a:gd name="T43" fmla="*/ 19 h 180"/>
                  <a:gd name="T44" fmla="*/ 22 w 128"/>
                  <a:gd name="T45" fmla="*/ 16 h 180"/>
                  <a:gd name="T46" fmla="*/ 22 w 128"/>
                  <a:gd name="T47" fmla="*/ 13 h 180"/>
                  <a:gd name="T48" fmla="*/ 21 w 128"/>
                  <a:gd name="T49" fmla="*/ 9 h 180"/>
                  <a:gd name="T50" fmla="*/ 19 w 128"/>
                  <a:gd name="T51" fmla="*/ 7 h 180"/>
                  <a:gd name="T52" fmla="*/ 17 w 128"/>
                  <a:gd name="T53" fmla="*/ 4 h 180"/>
                  <a:gd name="T54" fmla="*/ 14 w 128"/>
                  <a:gd name="T55" fmla="*/ 2 h 180"/>
                  <a:gd name="T56" fmla="*/ 10 w 128"/>
                  <a:gd name="T57" fmla="*/ 1 h 180"/>
                  <a:gd name="T58" fmla="*/ 6 w 128"/>
                  <a:gd name="T59" fmla="*/ 0 h 180"/>
                  <a:gd name="T60" fmla="*/ 3 w 128"/>
                  <a:gd name="T61" fmla="*/ 0 h 180"/>
                  <a:gd name="T62" fmla="*/ 1 w 128"/>
                  <a:gd name="T63" fmla="*/ 0 h 180"/>
                  <a:gd name="T64" fmla="*/ 0 w 128"/>
                  <a:gd name="T65" fmla="*/ 1 h 180"/>
                  <a:gd name="T66" fmla="*/ 2 w 128"/>
                  <a:gd name="T67" fmla="*/ 2 h 180"/>
                  <a:gd name="T68" fmla="*/ 5 w 128"/>
                  <a:gd name="T69" fmla="*/ 2 h 180"/>
                  <a:gd name="T70" fmla="*/ 8 w 128"/>
                  <a:gd name="T71" fmla="*/ 3 h 180"/>
                  <a:gd name="T72" fmla="*/ 10 w 128"/>
                  <a:gd name="T73" fmla="*/ 4 h 180"/>
                  <a:gd name="T74" fmla="*/ 13 w 128"/>
                  <a:gd name="T75" fmla="*/ 5 h 180"/>
                  <a:gd name="T76" fmla="*/ 15 w 128"/>
                  <a:gd name="T77" fmla="*/ 6 h 180"/>
                  <a:gd name="T78" fmla="*/ 17 w 128"/>
                  <a:gd name="T79" fmla="*/ 8 h 180"/>
                  <a:gd name="T80" fmla="*/ 19 w 128"/>
                  <a:gd name="T81" fmla="*/ 10 h 18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0"/>
                  <a:gd name="T125" fmla="*/ 128 w 128"/>
                  <a:gd name="T126" fmla="*/ 180 h 18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1" name="Freeform 542"/>
              <p:cNvSpPr>
                <a:spLocks/>
              </p:cNvSpPr>
              <p:nvPr/>
            </p:nvSpPr>
            <p:spPr bwMode="auto">
              <a:xfrm>
                <a:off x="2584" y="2694"/>
                <a:ext cx="54" cy="63"/>
              </a:xfrm>
              <a:custGeom>
                <a:avLst/>
                <a:gdLst>
                  <a:gd name="T0" fmla="*/ 17 w 322"/>
                  <a:gd name="T1" fmla="*/ 12 h 378"/>
                  <a:gd name="T2" fmla="*/ 9 w 322"/>
                  <a:gd name="T3" fmla="*/ 19 h 378"/>
                  <a:gd name="T4" fmla="*/ 3 w 322"/>
                  <a:gd name="T5" fmla="*/ 28 h 378"/>
                  <a:gd name="T6" fmla="*/ 0 w 322"/>
                  <a:gd name="T7" fmla="*/ 38 h 378"/>
                  <a:gd name="T8" fmla="*/ 1 w 322"/>
                  <a:gd name="T9" fmla="*/ 44 h 378"/>
                  <a:gd name="T10" fmla="*/ 2 w 322"/>
                  <a:gd name="T11" fmla="*/ 47 h 378"/>
                  <a:gd name="T12" fmla="*/ 3 w 322"/>
                  <a:gd name="T13" fmla="*/ 50 h 378"/>
                  <a:gd name="T14" fmla="*/ 5 w 322"/>
                  <a:gd name="T15" fmla="*/ 52 h 378"/>
                  <a:gd name="T16" fmla="*/ 9 w 322"/>
                  <a:gd name="T17" fmla="*/ 54 h 378"/>
                  <a:gd name="T18" fmla="*/ 14 w 322"/>
                  <a:gd name="T19" fmla="*/ 56 h 378"/>
                  <a:gd name="T20" fmla="*/ 20 w 322"/>
                  <a:gd name="T21" fmla="*/ 58 h 378"/>
                  <a:gd name="T22" fmla="*/ 25 w 322"/>
                  <a:gd name="T23" fmla="*/ 60 h 378"/>
                  <a:gd name="T24" fmla="*/ 31 w 322"/>
                  <a:gd name="T25" fmla="*/ 61 h 378"/>
                  <a:gd name="T26" fmla="*/ 37 w 322"/>
                  <a:gd name="T27" fmla="*/ 62 h 378"/>
                  <a:gd name="T28" fmla="*/ 43 w 322"/>
                  <a:gd name="T29" fmla="*/ 62 h 378"/>
                  <a:gd name="T30" fmla="*/ 48 w 322"/>
                  <a:gd name="T31" fmla="*/ 63 h 378"/>
                  <a:gd name="T32" fmla="*/ 52 w 322"/>
                  <a:gd name="T33" fmla="*/ 63 h 378"/>
                  <a:gd name="T34" fmla="*/ 54 w 322"/>
                  <a:gd name="T35" fmla="*/ 62 h 378"/>
                  <a:gd name="T36" fmla="*/ 54 w 322"/>
                  <a:gd name="T37" fmla="*/ 60 h 378"/>
                  <a:gd name="T38" fmla="*/ 53 w 322"/>
                  <a:gd name="T39" fmla="*/ 59 h 378"/>
                  <a:gd name="T40" fmla="*/ 49 w 322"/>
                  <a:gd name="T41" fmla="*/ 58 h 378"/>
                  <a:gd name="T42" fmla="*/ 44 w 322"/>
                  <a:gd name="T43" fmla="*/ 57 h 378"/>
                  <a:gd name="T44" fmla="*/ 39 w 322"/>
                  <a:gd name="T45" fmla="*/ 56 h 378"/>
                  <a:gd name="T46" fmla="*/ 34 w 322"/>
                  <a:gd name="T47" fmla="*/ 55 h 378"/>
                  <a:gd name="T48" fmla="*/ 29 w 322"/>
                  <a:gd name="T49" fmla="*/ 54 h 378"/>
                  <a:gd name="T50" fmla="*/ 23 w 322"/>
                  <a:gd name="T51" fmla="*/ 53 h 378"/>
                  <a:gd name="T52" fmla="*/ 18 w 322"/>
                  <a:gd name="T53" fmla="*/ 52 h 378"/>
                  <a:gd name="T54" fmla="*/ 13 w 322"/>
                  <a:gd name="T55" fmla="*/ 50 h 378"/>
                  <a:gd name="T56" fmla="*/ 9 w 322"/>
                  <a:gd name="T57" fmla="*/ 47 h 378"/>
                  <a:gd name="T58" fmla="*/ 6 w 322"/>
                  <a:gd name="T59" fmla="*/ 43 h 378"/>
                  <a:gd name="T60" fmla="*/ 6 w 322"/>
                  <a:gd name="T61" fmla="*/ 39 h 378"/>
                  <a:gd name="T62" fmla="*/ 6 w 322"/>
                  <a:gd name="T63" fmla="*/ 33 h 378"/>
                  <a:gd name="T64" fmla="*/ 9 w 322"/>
                  <a:gd name="T65" fmla="*/ 28 h 378"/>
                  <a:gd name="T66" fmla="*/ 12 w 322"/>
                  <a:gd name="T67" fmla="*/ 23 h 378"/>
                  <a:gd name="T68" fmla="*/ 16 w 322"/>
                  <a:gd name="T69" fmla="*/ 18 h 378"/>
                  <a:gd name="T70" fmla="*/ 21 w 322"/>
                  <a:gd name="T71" fmla="*/ 14 h 378"/>
                  <a:gd name="T72" fmla="*/ 26 w 322"/>
                  <a:gd name="T73" fmla="*/ 9 h 378"/>
                  <a:gd name="T74" fmla="*/ 33 w 322"/>
                  <a:gd name="T75" fmla="*/ 6 h 378"/>
                  <a:gd name="T76" fmla="*/ 40 w 322"/>
                  <a:gd name="T77" fmla="*/ 3 h 378"/>
                  <a:gd name="T78" fmla="*/ 44 w 322"/>
                  <a:gd name="T79" fmla="*/ 1 h 378"/>
                  <a:gd name="T80" fmla="*/ 43 w 322"/>
                  <a:gd name="T81" fmla="*/ 0 h 378"/>
                  <a:gd name="T82" fmla="*/ 37 w 322"/>
                  <a:gd name="T83" fmla="*/ 1 h 378"/>
                  <a:gd name="T84" fmla="*/ 30 w 322"/>
                  <a:gd name="T85" fmla="*/ 3 h 378"/>
                  <a:gd name="T86" fmla="*/ 24 w 322"/>
                  <a:gd name="T87" fmla="*/ 6 h 3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2"/>
                  <a:gd name="T133" fmla="*/ 0 h 378"/>
                  <a:gd name="T134" fmla="*/ 322 w 322"/>
                  <a:gd name="T135" fmla="*/ 378 h 3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2" name="Freeform 543"/>
              <p:cNvSpPr>
                <a:spLocks/>
              </p:cNvSpPr>
              <p:nvPr/>
            </p:nvSpPr>
            <p:spPr bwMode="auto">
              <a:xfrm>
                <a:off x="2660" y="2692"/>
                <a:ext cx="47" cy="42"/>
              </a:xfrm>
              <a:custGeom>
                <a:avLst/>
                <a:gdLst>
                  <a:gd name="T0" fmla="*/ 39 w 283"/>
                  <a:gd name="T1" fmla="*/ 13 h 252"/>
                  <a:gd name="T2" fmla="*/ 41 w 283"/>
                  <a:gd name="T3" fmla="*/ 15 h 252"/>
                  <a:gd name="T4" fmla="*/ 43 w 283"/>
                  <a:gd name="T5" fmla="*/ 18 h 252"/>
                  <a:gd name="T6" fmla="*/ 43 w 283"/>
                  <a:gd name="T7" fmla="*/ 21 h 252"/>
                  <a:gd name="T8" fmla="*/ 43 w 283"/>
                  <a:gd name="T9" fmla="*/ 24 h 252"/>
                  <a:gd name="T10" fmla="*/ 43 w 283"/>
                  <a:gd name="T11" fmla="*/ 26 h 252"/>
                  <a:gd name="T12" fmla="*/ 42 w 283"/>
                  <a:gd name="T13" fmla="*/ 28 h 252"/>
                  <a:gd name="T14" fmla="*/ 41 w 283"/>
                  <a:gd name="T15" fmla="*/ 31 h 252"/>
                  <a:gd name="T16" fmla="*/ 39 w 283"/>
                  <a:gd name="T17" fmla="*/ 32 h 252"/>
                  <a:gd name="T18" fmla="*/ 37 w 283"/>
                  <a:gd name="T19" fmla="*/ 34 h 252"/>
                  <a:gd name="T20" fmla="*/ 36 w 283"/>
                  <a:gd name="T21" fmla="*/ 36 h 252"/>
                  <a:gd name="T22" fmla="*/ 34 w 283"/>
                  <a:gd name="T23" fmla="*/ 37 h 252"/>
                  <a:gd name="T24" fmla="*/ 32 w 283"/>
                  <a:gd name="T25" fmla="*/ 39 h 252"/>
                  <a:gd name="T26" fmla="*/ 32 w 283"/>
                  <a:gd name="T27" fmla="*/ 40 h 252"/>
                  <a:gd name="T28" fmla="*/ 32 w 283"/>
                  <a:gd name="T29" fmla="*/ 40 h 252"/>
                  <a:gd name="T30" fmla="*/ 32 w 283"/>
                  <a:gd name="T31" fmla="*/ 41 h 252"/>
                  <a:gd name="T32" fmla="*/ 32 w 283"/>
                  <a:gd name="T33" fmla="*/ 41 h 252"/>
                  <a:gd name="T34" fmla="*/ 33 w 283"/>
                  <a:gd name="T35" fmla="*/ 42 h 252"/>
                  <a:gd name="T36" fmla="*/ 34 w 283"/>
                  <a:gd name="T37" fmla="*/ 42 h 252"/>
                  <a:gd name="T38" fmla="*/ 34 w 283"/>
                  <a:gd name="T39" fmla="*/ 42 h 252"/>
                  <a:gd name="T40" fmla="*/ 35 w 283"/>
                  <a:gd name="T41" fmla="*/ 41 h 252"/>
                  <a:gd name="T42" fmla="*/ 39 w 283"/>
                  <a:gd name="T43" fmla="*/ 39 h 252"/>
                  <a:gd name="T44" fmla="*/ 42 w 283"/>
                  <a:gd name="T45" fmla="*/ 36 h 252"/>
                  <a:gd name="T46" fmla="*/ 45 w 283"/>
                  <a:gd name="T47" fmla="*/ 32 h 252"/>
                  <a:gd name="T48" fmla="*/ 46 w 283"/>
                  <a:gd name="T49" fmla="*/ 28 h 252"/>
                  <a:gd name="T50" fmla="*/ 47 w 283"/>
                  <a:gd name="T51" fmla="*/ 24 h 252"/>
                  <a:gd name="T52" fmla="*/ 47 w 283"/>
                  <a:gd name="T53" fmla="*/ 19 h 252"/>
                  <a:gd name="T54" fmla="*/ 45 w 283"/>
                  <a:gd name="T55" fmla="*/ 15 h 252"/>
                  <a:gd name="T56" fmla="*/ 42 w 283"/>
                  <a:gd name="T57" fmla="*/ 12 h 252"/>
                  <a:gd name="T58" fmla="*/ 40 w 283"/>
                  <a:gd name="T59" fmla="*/ 10 h 252"/>
                  <a:gd name="T60" fmla="*/ 37 w 283"/>
                  <a:gd name="T61" fmla="*/ 8 h 252"/>
                  <a:gd name="T62" fmla="*/ 34 w 283"/>
                  <a:gd name="T63" fmla="*/ 7 h 252"/>
                  <a:gd name="T64" fmla="*/ 31 w 283"/>
                  <a:gd name="T65" fmla="*/ 5 h 252"/>
                  <a:gd name="T66" fmla="*/ 27 w 283"/>
                  <a:gd name="T67" fmla="*/ 4 h 252"/>
                  <a:gd name="T68" fmla="*/ 24 w 283"/>
                  <a:gd name="T69" fmla="*/ 3 h 252"/>
                  <a:gd name="T70" fmla="*/ 20 w 283"/>
                  <a:gd name="T71" fmla="*/ 2 h 252"/>
                  <a:gd name="T72" fmla="*/ 17 w 283"/>
                  <a:gd name="T73" fmla="*/ 1 h 252"/>
                  <a:gd name="T74" fmla="*/ 14 w 283"/>
                  <a:gd name="T75" fmla="*/ 1 h 252"/>
                  <a:gd name="T76" fmla="*/ 11 w 283"/>
                  <a:gd name="T77" fmla="*/ 0 h 252"/>
                  <a:gd name="T78" fmla="*/ 8 w 283"/>
                  <a:gd name="T79" fmla="*/ 0 h 252"/>
                  <a:gd name="T80" fmla="*/ 6 w 283"/>
                  <a:gd name="T81" fmla="*/ 0 h 252"/>
                  <a:gd name="T82" fmla="*/ 3 w 283"/>
                  <a:gd name="T83" fmla="*/ 0 h 252"/>
                  <a:gd name="T84" fmla="*/ 2 w 283"/>
                  <a:gd name="T85" fmla="*/ 0 h 252"/>
                  <a:gd name="T86" fmla="*/ 1 w 283"/>
                  <a:gd name="T87" fmla="*/ 0 h 252"/>
                  <a:gd name="T88" fmla="*/ 0 w 283"/>
                  <a:gd name="T89" fmla="*/ 1 h 252"/>
                  <a:gd name="T90" fmla="*/ 2 w 283"/>
                  <a:gd name="T91" fmla="*/ 1 h 252"/>
                  <a:gd name="T92" fmla="*/ 4 w 283"/>
                  <a:gd name="T93" fmla="*/ 1 h 252"/>
                  <a:gd name="T94" fmla="*/ 6 w 283"/>
                  <a:gd name="T95" fmla="*/ 2 h 252"/>
                  <a:gd name="T96" fmla="*/ 9 w 283"/>
                  <a:gd name="T97" fmla="*/ 2 h 252"/>
                  <a:gd name="T98" fmla="*/ 11 w 283"/>
                  <a:gd name="T99" fmla="*/ 3 h 252"/>
                  <a:gd name="T100" fmla="*/ 14 w 283"/>
                  <a:gd name="T101" fmla="*/ 3 h 252"/>
                  <a:gd name="T102" fmla="*/ 16 w 283"/>
                  <a:gd name="T103" fmla="*/ 4 h 252"/>
                  <a:gd name="T104" fmla="*/ 19 w 283"/>
                  <a:gd name="T105" fmla="*/ 4 h 252"/>
                  <a:gd name="T106" fmla="*/ 21 w 283"/>
                  <a:gd name="T107" fmla="*/ 5 h 252"/>
                  <a:gd name="T108" fmla="*/ 24 w 283"/>
                  <a:gd name="T109" fmla="*/ 6 h 252"/>
                  <a:gd name="T110" fmla="*/ 27 w 283"/>
                  <a:gd name="T111" fmla="*/ 7 h 252"/>
                  <a:gd name="T112" fmla="*/ 29 w 283"/>
                  <a:gd name="T113" fmla="*/ 8 h 252"/>
                  <a:gd name="T114" fmla="*/ 32 w 283"/>
                  <a:gd name="T115" fmla="*/ 9 h 252"/>
                  <a:gd name="T116" fmla="*/ 35 w 283"/>
                  <a:gd name="T117" fmla="*/ 10 h 252"/>
                  <a:gd name="T118" fmla="*/ 37 w 283"/>
                  <a:gd name="T119" fmla="*/ 11 h 252"/>
                  <a:gd name="T120" fmla="*/ 39 w 283"/>
                  <a:gd name="T121" fmla="*/ 13 h 25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3"/>
                  <a:gd name="T184" fmla="*/ 0 h 252"/>
                  <a:gd name="T185" fmla="*/ 283 w 283"/>
                  <a:gd name="T186" fmla="*/ 252 h 25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3" name="Freeform 544"/>
              <p:cNvSpPr>
                <a:spLocks/>
              </p:cNvSpPr>
              <p:nvPr/>
            </p:nvSpPr>
            <p:spPr bwMode="auto">
              <a:xfrm>
                <a:off x="2564" y="2712"/>
                <a:ext cx="19" cy="39"/>
              </a:xfrm>
              <a:custGeom>
                <a:avLst/>
                <a:gdLst>
                  <a:gd name="T0" fmla="*/ 0 w 114"/>
                  <a:gd name="T1" fmla="*/ 21 h 238"/>
                  <a:gd name="T2" fmla="*/ 0 w 114"/>
                  <a:gd name="T3" fmla="*/ 24 h 238"/>
                  <a:gd name="T4" fmla="*/ 1 w 114"/>
                  <a:gd name="T5" fmla="*/ 28 h 238"/>
                  <a:gd name="T6" fmla="*/ 2 w 114"/>
                  <a:gd name="T7" fmla="*/ 30 h 238"/>
                  <a:gd name="T8" fmla="*/ 4 w 114"/>
                  <a:gd name="T9" fmla="*/ 33 h 238"/>
                  <a:gd name="T10" fmla="*/ 6 w 114"/>
                  <a:gd name="T11" fmla="*/ 35 h 238"/>
                  <a:gd name="T12" fmla="*/ 9 w 114"/>
                  <a:gd name="T13" fmla="*/ 37 h 238"/>
                  <a:gd name="T14" fmla="*/ 12 w 114"/>
                  <a:gd name="T15" fmla="*/ 38 h 238"/>
                  <a:gd name="T16" fmla="*/ 15 w 114"/>
                  <a:gd name="T17" fmla="*/ 39 h 238"/>
                  <a:gd name="T18" fmla="*/ 16 w 114"/>
                  <a:gd name="T19" fmla="*/ 39 h 238"/>
                  <a:gd name="T20" fmla="*/ 17 w 114"/>
                  <a:gd name="T21" fmla="*/ 39 h 238"/>
                  <a:gd name="T22" fmla="*/ 18 w 114"/>
                  <a:gd name="T23" fmla="*/ 38 h 238"/>
                  <a:gd name="T24" fmla="*/ 19 w 114"/>
                  <a:gd name="T25" fmla="*/ 37 h 238"/>
                  <a:gd name="T26" fmla="*/ 19 w 114"/>
                  <a:gd name="T27" fmla="*/ 36 h 238"/>
                  <a:gd name="T28" fmla="*/ 18 w 114"/>
                  <a:gd name="T29" fmla="*/ 35 h 238"/>
                  <a:gd name="T30" fmla="*/ 18 w 114"/>
                  <a:gd name="T31" fmla="*/ 35 h 238"/>
                  <a:gd name="T32" fmla="*/ 17 w 114"/>
                  <a:gd name="T33" fmla="*/ 34 h 238"/>
                  <a:gd name="T34" fmla="*/ 14 w 114"/>
                  <a:gd name="T35" fmla="*/ 33 h 238"/>
                  <a:gd name="T36" fmla="*/ 11 w 114"/>
                  <a:gd name="T37" fmla="*/ 32 h 238"/>
                  <a:gd name="T38" fmla="*/ 8 w 114"/>
                  <a:gd name="T39" fmla="*/ 29 h 238"/>
                  <a:gd name="T40" fmla="*/ 7 w 114"/>
                  <a:gd name="T41" fmla="*/ 27 h 238"/>
                  <a:gd name="T42" fmla="*/ 5 w 114"/>
                  <a:gd name="T43" fmla="*/ 24 h 238"/>
                  <a:gd name="T44" fmla="*/ 5 w 114"/>
                  <a:gd name="T45" fmla="*/ 21 h 238"/>
                  <a:gd name="T46" fmla="*/ 5 w 114"/>
                  <a:gd name="T47" fmla="*/ 18 h 238"/>
                  <a:gd name="T48" fmla="*/ 6 w 114"/>
                  <a:gd name="T49" fmla="*/ 15 h 238"/>
                  <a:gd name="T50" fmla="*/ 7 w 114"/>
                  <a:gd name="T51" fmla="*/ 12 h 238"/>
                  <a:gd name="T52" fmla="*/ 9 w 114"/>
                  <a:gd name="T53" fmla="*/ 10 h 238"/>
                  <a:gd name="T54" fmla="*/ 10 w 114"/>
                  <a:gd name="T55" fmla="*/ 8 h 238"/>
                  <a:gd name="T56" fmla="*/ 12 w 114"/>
                  <a:gd name="T57" fmla="*/ 6 h 238"/>
                  <a:gd name="T58" fmla="*/ 14 w 114"/>
                  <a:gd name="T59" fmla="*/ 5 h 238"/>
                  <a:gd name="T60" fmla="*/ 16 w 114"/>
                  <a:gd name="T61" fmla="*/ 3 h 238"/>
                  <a:gd name="T62" fmla="*/ 18 w 114"/>
                  <a:gd name="T63" fmla="*/ 1 h 238"/>
                  <a:gd name="T64" fmla="*/ 19 w 114"/>
                  <a:gd name="T65" fmla="*/ 0 h 238"/>
                  <a:gd name="T66" fmla="*/ 18 w 114"/>
                  <a:gd name="T67" fmla="*/ 0 h 238"/>
                  <a:gd name="T68" fmla="*/ 16 w 114"/>
                  <a:gd name="T69" fmla="*/ 1 h 238"/>
                  <a:gd name="T70" fmla="*/ 13 w 114"/>
                  <a:gd name="T71" fmla="*/ 3 h 238"/>
                  <a:gd name="T72" fmla="*/ 9 w 114"/>
                  <a:gd name="T73" fmla="*/ 6 h 238"/>
                  <a:gd name="T74" fmla="*/ 6 w 114"/>
                  <a:gd name="T75" fmla="*/ 9 h 238"/>
                  <a:gd name="T76" fmla="*/ 3 w 114"/>
                  <a:gd name="T77" fmla="*/ 13 h 238"/>
                  <a:gd name="T78" fmla="*/ 1 w 114"/>
                  <a:gd name="T79" fmla="*/ 17 h 238"/>
                  <a:gd name="T80" fmla="*/ 0 w 114"/>
                  <a:gd name="T81" fmla="*/ 21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4"/>
                  <a:gd name="T124" fmla="*/ 0 h 238"/>
                  <a:gd name="T125" fmla="*/ 114 w 11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4" name="Freeform 545"/>
              <p:cNvSpPr>
                <a:spLocks/>
              </p:cNvSpPr>
              <p:nvPr/>
            </p:nvSpPr>
            <p:spPr bwMode="auto">
              <a:xfrm>
                <a:off x="2698" y="2689"/>
                <a:ext cx="41" cy="52"/>
              </a:xfrm>
              <a:custGeom>
                <a:avLst/>
                <a:gdLst>
                  <a:gd name="T0" fmla="*/ 35 w 246"/>
                  <a:gd name="T1" fmla="*/ 21 h 310"/>
                  <a:gd name="T2" fmla="*/ 37 w 246"/>
                  <a:gd name="T3" fmla="*/ 24 h 310"/>
                  <a:gd name="T4" fmla="*/ 38 w 246"/>
                  <a:gd name="T5" fmla="*/ 28 h 310"/>
                  <a:gd name="T6" fmla="*/ 37 w 246"/>
                  <a:gd name="T7" fmla="*/ 31 h 310"/>
                  <a:gd name="T8" fmla="*/ 35 w 246"/>
                  <a:gd name="T9" fmla="*/ 35 h 310"/>
                  <a:gd name="T10" fmla="*/ 31 w 246"/>
                  <a:gd name="T11" fmla="*/ 38 h 310"/>
                  <a:gd name="T12" fmla="*/ 28 w 246"/>
                  <a:gd name="T13" fmla="*/ 41 h 310"/>
                  <a:gd name="T14" fmla="*/ 24 w 246"/>
                  <a:gd name="T15" fmla="*/ 44 h 310"/>
                  <a:gd name="T16" fmla="*/ 22 w 246"/>
                  <a:gd name="T17" fmla="*/ 47 h 310"/>
                  <a:gd name="T18" fmla="*/ 21 w 246"/>
                  <a:gd name="T19" fmla="*/ 48 h 310"/>
                  <a:gd name="T20" fmla="*/ 20 w 246"/>
                  <a:gd name="T21" fmla="*/ 50 h 310"/>
                  <a:gd name="T22" fmla="*/ 20 w 246"/>
                  <a:gd name="T23" fmla="*/ 51 h 310"/>
                  <a:gd name="T24" fmla="*/ 22 w 246"/>
                  <a:gd name="T25" fmla="*/ 52 h 310"/>
                  <a:gd name="T26" fmla="*/ 23 w 246"/>
                  <a:gd name="T27" fmla="*/ 52 h 310"/>
                  <a:gd name="T28" fmla="*/ 26 w 246"/>
                  <a:gd name="T29" fmla="*/ 49 h 310"/>
                  <a:gd name="T30" fmla="*/ 30 w 246"/>
                  <a:gd name="T31" fmla="*/ 45 h 310"/>
                  <a:gd name="T32" fmla="*/ 35 w 246"/>
                  <a:gd name="T33" fmla="*/ 41 h 310"/>
                  <a:gd name="T34" fmla="*/ 39 w 246"/>
                  <a:gd name="T35" fmla="*/ 37 h 310"/>
                  <a:gd name="T36" fmla="*/ 41 w 246"/>
                  <a:gd name="T37" fmla="*/ 31 h 310"/>
                  <a:gd name="T38" fmla="*/ 40 w 246"/>
                  <a:gd name="T39" fmla="*/ 26 h 310"/>
                  <a:gd name="T40" fmla="*/ 38 w 246"/>
                  <a:gd name="T41" fmla="*/ 20 h 310"/>
                  <a:gd name="T42" fmla="*/ 34 w 246"/>
                  <a:gd name="T43" fmla="*/ 16 h 310"/>
                  <a:gd name="T44" fmla="*/ 30 w 246"/>
                  <a:gd name="T45" fmla="*/ 12 h 310"/>
                  <a:gd name="T46" fmla="*/ 25 w 246"/>
                  <a:gd name="T47" fmla="*/ 10 h 310"/>
                  <a:gd name="T48" fmla="*/ 21 w 246"/>
                  <a:gd name="T49" fmla="*/ 7 h 310"/>
                  <a:gd name="T50" fmla="*/ 16 w 246"/>
                  <a:gd name="T51" fmla="*/ 5 h 310"/>
                  <a:gd name="T52" fmla="*/ 12 w 246"/>
                  <a:gd name="T53" fmla="*/ 3 h 310"/>
                  <a:gd name="T54" fmla="*/ 8 w 246"/>
                  <a:gd name="T55" fmla="*/ 1 h 310"/>
                  <a:gd name="T56" fmla="*/ 4 w 246"/>
                  <a:gd name="T57" fmla="*/ 0 h 310"/>
                  <a:gd name="T58" fmla="*/ 1 w 246"/>
                  <a:gd name="T59" fmla="*/ 0 h 310"/>
                  <a:gd name="T60" fmla="*/ 1 w 246"/>
                  <a:gd name="T61" fmla="*/ 1 h 310"/>
                  <a:gd name="T62" fmla="*/ 5 w 246"/>
                  <a:gd name="T63" fmla="*/ 2 h 310"/>
                  <a:gd name="T64" fmla="*/ 9 w 246"/>
                  <a:gd name="T65" fmla="*/ 4 h 310"/>
                  <a:gd name="T66" fmla="*/ 13 w 246"/>
                  <a:gd name="T67" fmla="*/ 6 h 310"/>
                  <a:gd name="T68" fmla="*/ 18 w 246"/>
                  <a:gd name="T69" fmla="*/ 9 h 310"/>
                  <a:gd name="T70" fmla="*/ 22 w 246"/>
                  <a:gd name="T71" fmla="*/ 12 h 310"/>
                  <a:gd name="T72" fmla="*/ 27 w 246"/>
                  <a:gd name="T73" fmla="*/ 15 h 310"/>
                  <a:gd name="T74" fmla="*/ 31 w 246"/>
                  <a:gd name="T75" fmla="*/ 18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6"/>
                  <a:gd name="T115" fmla="*/ 0 h 310"/>
                  <a:gd name="T116" fmla="*/ 246 w 246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5" name="Freeform 546"/>
              <p:cNvSpPr>
                <a:spLocks/>
              </p:cNvSpPr>
              <p:nvPr/>
            </p:nvSpPr>
            <p:spPr bwMode="auto">
              <a:xfrm>
                <a:off x="2653" y="2750"/>
                <a:ext cx="14" cy="31"/>
              </a:xfrm>
              <a:custGeom>
                <a:avLst/>
                <a:gdLst>
                  <a:gd name="T0" fmla="*/ 5 w 83"/>
                  <a:gd name="T1" fmla="*/ 2 h 187"/>
                  <a:gd name="T2" fmla="*/ 5 w 83"/>
                  <a:gd name="T3" fmla="*/ 1 h 187"/>
                  <a:gd name="T4" fmla="*/ 4 w 83"/>
                  <a:gd name="T5" fmla="*/ 0 h 187"/>
                  <a:gd name="T6" fmla="*/ 3 w 83"/>
                  <a:gd name="T7" fmla="*/ 0 h 187"/>
                  <a:gd name="T8" fmla="*/ 2 w 83"/>
                  <a:gd name="T9" fmla="*/ 0 h 187"/>
                  <a:gd name="T10" fmla="*/ 1 w 83"/>
                  <a:gd name="T11" fmla="*/ 0 h 187"/>
                  <a:gd name="T12" fmla="*/ 1 w 83"/>
                  <a:gd name="T13" fmla="*/ 1 h 187"/>
                  <a:gd name="T14" fmla="*/ 0 w 83"/>
                  <a:gd name="T15" fmla="*/ 2 h 187"/>
                  <a:gd name="T16" fmla="*/ 0 w 83"/>
                  <a:gd name="T17" fmla="*/ 3 h 187"/>
                  <a:gd name="T18" fmla="*/ 1 w 83"/>
                  <a:gd name="T19" fmla="*/ 7 h 187"/>
                  <a:gd name="T20" fmla="*/ 3 w 83"/>
                  <a:gd name="T21" fmla="*/ 12 h 187"/>
                  <a:gd name="T22" fmla="*/ 5 w 83"/>
                  <a:gd name="T23" fmla="*/ 17 h 187"/>
                  <a:gd name="T24" fmla="*/ 7 w 83"/>
                  <a:gd name="T25" fmla="*/ 21 h 187"/>
                  <a:gd name="T26" fmla="*/ 9 w 83"/>
                  <a:gd name="T27" fmla="*/ 25 h 187"/>
                  <a:gd name="T28" fmla="*/ 11 w 83"/>
                  <a:gd name="T29" fmla="*/ 28 h 187"/>
                  <a:gd name="T30" fmla="*/ 13 w 83"/>
                  <a:gd name="T31" fmla="*/ 31 h 187"/>
                  <a:gd name="T32" fmla="*/ 14 w 83"/>
                  <a:gd name="T33" fmla="*/ 31 h 187"/>
                  <a:gd name="T34" fmla="*/ 13 w 83"/>
                  <a:gd name="T35" fmla="*/ 29 h 187"/>
                  <a:gd name="T36" fmla="*/ 13 w 83"/>
                  <a:gd name="T37" fmla="*/ 26 h 187"/>
                  <a:gd name="T38" fmla="*/ 11 w 83"/>
                  <a:gd name="T39" fmla="*/ 23 h 187"/>
                  <a:gd name="T40" fmla="*/ 10 w 83"/>
                  <a:gd name="T41" fmla="*/ 19 h 187"/>
                  <a:gd name="T42" fmla="*/ 9 w 83"/>
                  <a:gd name="T43" fmla="*/ 15 h 187"/>
                  <a:gd name="T44" fmla="*/ 7 w 83"/>
                  <a:gd name="T45" fmla="*/ 10 h 187"/>
                  <a:gd name="T46" fmla="*/ 6 w 83"/>
                  <a:gd name="T47" fmla="*/ 6 h 187"/>
                  <a:gd name="T48" fmla="*/ 5 w 83"/>
                  <a:gd name="T49" fmla="*/ 2 h 18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3"/>
                  <a:gd name="T76" fmla="*/ 0 h 187"/>
                  <a:gd name="T77" fmla="*/ 83 w 83"/>
                  <a:gd name="T78" fmla="*/ 187 h 18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3" h="187">
                    <a:moveTo>
                      <a:pt x="31" y="14"/>
                    </a:moveTo>
                    <a:lnTo>
                      <a:pt x="29" y="8"/>
                    </a:lnTo>
                    <a:lnTo>
                      <a:pt x="25" y="3"/>
                    </a:lnTo>
                    <a:lnTo>
                      <a:pt x="19" y="1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5" y="42"/>
                    </a:lnTo>
                    <a:lnTo>
                      <a:pt x="15" y="71"/>
                    </a:lnTo>
                    <a:lnTo>
                      <a:pt x="27" y="100"/>
                    </a:lnTo>
                    <a:lnTo>
                      <a:pt x="41" y="127"/>
                    </a:lnTo>
                    <a:lnTo>
                      <a:pt x="55" y="151"/>
                    </a:lnTo>
                    <a:lnTo>
                      <a:pt x="68" y="171"/>
                    </a:lnTo>
                    <a:lnTo>
                      <a:pt x="77" y="184"/>
                    </a:lnTo>
                    <a:lnTo>
                      <a:pt x="83" y="187"/>
                    </a:lnTo>
                    <a:lnTo>
                      <a:pt x="80" y="174"/>
                    </a:lnTo>
                    <a:lnTo>
                      <a:pt x="75" y="158"/>
                    </a:lnTo>
                    <a:lnTo>
                      <a:pt x="68" y="138"/>
                    </a:lnTo>
                    <a:lnTo>
                      <a:pt x="59" y="113"/>
                    </a:lnTo>
                    <a:lnTo>
                      <a:pt x="51" y="88"/>
                    </a:lnTo>
                    <a:lnTo>
                      <a:pt x="43" y="63"/>
                    </a:lnTo>
                    <a:lnTo>
                      <a:pt x="36" y="38"/>
                    </a:lnTo>
                    <a:lnTo>
                      <a:pt x="31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6" name="Freeform 547"/>
              <p:cNvSpPr>
                <a:spLocks/>
              </p:cNvSpPr>
              <p:nvPr/>
            </p:nvSpPr>
            <p:spPr bwMode="auto">
              <a:xfrm>
                <a:off x="2647" y="2733"/>
                <a:ext cx="7" cy="16"/>
              </a:xfrm>
              <a:custGeom>
                <a:avLst/>
                <a:gdLst>
                  <a:gd name="T0" fmla="*/ 4 w 44"/>
                  <a:gd name="T1" fmla="*/ 2 h 94"/>
                  <a:gd name="T2" fmla="*/ 3 w 44"/>
                  <a:gd name="T3" fmla="*/ 1 h 94"/>
                  <a:gd name="T4" fmla="*/ 3 w 44"/>
                  <a:gd name="T5" fmla="*/ 0 h 94"/>
                  <a:gd name="T6" fmla="*/ 2 w 44"/>
                  <a:gd name="T7" fmla="*/ 0 h 94"/>
                  <a:gd name="T8" fmla="*/ 2 w 44"/>
                  <a:gd name="T9" fmla="*/ 0 h 94"/>
                  <a:gd name="T10" fmla="*/ 1 w 44"/>
                  <a:gd name="T11" fmla="*/ 0 h 94"/>
                  <a:gd name="T12" fmla="*/ 0 w 44"/>
                  <a:gd name="T13" fmla="*/ 1 h 94"/>
                  <a:gd name="T14" fmla="*/ 0 w 44"/>
                  <a:gd name="T15" fmla="*/ 1 h 94"/>
                  <a:gd name="T16" fmla="*/ 0 w 44"/>
                  <a:gd name="T17" fmla="*/ 2 h 94"/>
                  <a:gd name="T18" fmla="*/ 0 w 44"/>
                  <a:gd name="T19" fmla="*/ 4 h 94"/>
                  <a:gd name="T20" fmla="*/ 1 w 44"/>
                  <a:gd name="T21" fmla="*/ 6 h 94"/>
                  <a:gd name="T22" fmla="*/ 1 w 44"/>
                  <a:gd name="T23" fmla="*/ 9 h 94"/>
                  <a:gd name="T24" fmla="*/ 2 w 44"/>
                  <a:gd name="T25" fmla="*/ 11 h 94"/>
                  <a:gd name="T26" fmla="*/ 3 w 44"/>
                  <a:gd name="T27" fmla="*/ 13 h 94"/>
                  <a:gd name="T28" fmla="*/ 4 w 44"/>
                  <a:gd name="T29" fmla="*/ 15 h 94"/>
                  <a:gd name="T30" fmla="*/ 6 w 44"/>
                  <a:gd name="T31" fmla="*/ 16 h 94"/>
                  <a:gd name="T32" fmla="*/ 7 w 44"/>
                  <a:gd name="T33" fmla="*/ 16 h 94"/>
                  <a:gd name="T34" fmla="*/ 7 w 44"/>
                  <a:gd name="T35" fmla="*/ 13 h 94"/>
                  <a:gd name="T36" fmla="*/ 6 w 44"/>
                  <a:gd name="T37" fmla="*/ 9 h 94"/>
                  <a:gd name="T38" fmla="*/ 5 w 44"/>
                  <a:gd name="T39" fmla="*/ 5 h 94"/>
                  <a:gd name="T40" fmla="*/ 4 w 44"/>
                  <a:gd name="T41" fmla="*/ 2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94"/>
                  <a:gd name="T65" fmla="*/ 44 w 44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94">
                    <a:moveTo>
                      <a:pt x="22" y="10"/>
                    </a:moveTo>
                    <a:lnTo>
                      <a:pt x="21" y="6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4"/>
                    </a:lnTo>
                    <a:lnTo>
                      <a:pt x="4" y="38"/>
                    </a:lnTo>
                    <a:lnTo>
                      <a:pt x="8" y="52"/>
                    </a:lnTo>
                    <a:lnTo>
                      <a:pt x="14" y="65"/>
                    </a:lnTo>
                    <a:lnTo>
                      <a:pt x="21" y="78"/>
                    </a:lnTo>
                    <a:lnTo>
                      <a:pt x="28" y="87"/>
                    </a:lnTo>
                    <a:lnTo>
                      <a:pt x="37" y="93"/>
                    </a:lnTo>
                    <a:lnTo>
                      <a:pt x="42" y="94"/>
                    </a:lnTo>
                    <a:lnTo>
                      <a:pt x="44" y="76"/>
                    </a:lnTo>
                    <a:lnTo>
                      <a:pt x="38" y="54"/>
                    </a:lnTo>
                    <a:lnTo>
                      <a:pt x="31" y="32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7" name="Freeform 548"/>
              <p:cNvSpPr>
                <a:spLocks/>
              </p:cNvSpPr>
              <p:nvPr/>
            </p:nvSpPr>
            <p:spPr bwMode="auto">
              <a:xfrm>
                <a:off x="2641" y="2722"/>
                <a:ext cx="6" cy="9"/>
              </a:xfrm>
              <a:custGeom>
                <a:avLst/>
                <a:gdLst>
                  <a:gd name="T0" fmla="*/ 3 w 38"/>
                  <a:gd name="T1" fmla="*/ 1 h 54"/>
                  <a:gd name="T2" fmla="*/ 3 w 38"/>
                  <a:gd name="T3" fmla="*/ 1 h 54"/>
                  <a:gd name="T4" fmla="*/ 3 w 38"/>
                  <a:gd name="T5" fmla="*/ 1 h 54"/>
                  <a:gd name="T6" fmla="*/ 3 w 38"/>
                  <a:gd name="T7" fmla="*/ 1 h 54"/>
                  <a:gd name="T8" fmla="*/ 3 w 38"/>
                  <a:gd name="T9" fmla="*/ 1 h 54"/>
                  <a:gd name="T10" fmla="*/ 3 w 38"/>
                  <a:gd name="T11" fmla="*/ 1 h 54"/>
                  <a:gd name="T12" fmla="*/ 2 w 38"/>
                  <a:gd name="T13" fmla="*/ 0 h 54"/>
                  <a:gd name="T14" fmla="*/ 2 w 38"/>
                  <a:gd name="T15" fmla="*/ 0 h 54"/>
                  <a:gd name="T16" fmla="*/ 1 w 38"/>
                  <a:gd name="T17" fmla="*/ 0 h 54"/>
                  <a:gd name="T18" fmla="*/ 1 w 38"/>
                  <a:gd name="T19" fmla="*/ 0 h 54"/>
                  <a:gd name="T20" fmla="*/ 0 w 38"/>
                  <a:gd name="T21" fmla="*/ 1 h 54"/>
                  <a:gd name="T22" fmla="*/ 0 w 38"/>
                  <a:gd name="T23" fmla="*/ 1 h 54"/>
                  <a:gd name="T24" fmla="*/ 0 w 38"/>
                  <a:gd name="T25" fmla="*/ 2 h 54"/>
                  <a:gd name="T26" fmla="*/ 0 w 38"/>
                  <a:gd name="T27" fmla="*/ 3 h 54"/>
                  <a:gd name="T28" fmla="*/ 1 w 38"/>
                  <a:gd name="T29" fmla="*/ 4 h 54"/>
                  <a:gd name="T30" fmla="*/ 1 w 38"/>
                  <a:gd name="T31" fmla="*/ 5 h 54"/>
                  <a:gd name="T32" fmla="*/ 2 w 38"/>
                  <a:gd name="T33" fmla="*/ 7 h 54"/>
                  <a:gd name="T34" fmla="*/ 3 w 38"/>
                  <a:gd name="T35" fmla="*/ 8 h 54"/>
                  <a:gd name="T36" fmla="*/ 4 w 38"/>
                  <a:gd name="T37" fmla="*/ 8 h 54"/>
                  <a:gd name="T38" fmla="*/ 5 w 38"/>
                  <a:gd name="T39" fmla="*/ 9 h 54"/>
                  <a:gd name="T40" fmla="*/ 6 w 38"/>
                  <a:gd name="T41" fmla="*/ 9 h 54"/>
                  <a:gd name="T42" fmla="*/ 6 w 38"/>
                  <a:gd name="T43" fmla="*/ 7 h 54"/>
                  <a:gd name="T44" fmla="*/ 5 w 38"/>
                  <a:gd name="T45" fmla="*/ 5 h 54"/>
                  <a:gd name="T46" fmla="*/ 4 w 38"/>
                  <a:gd name="T47" fmla="*/ 3 h 54"/>
                  <a:gd name="T48" fmla="*/ 3 w 38"/>
                  <a:gd name="T49" fmla="*/ 1 h 5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8"/>
                  <a:gd name="T76" fmla="*/ 0 h 54"/>
                  <a:gd name="T77" fmla="*/ 38 w 38"/>
                  <a:gd name="T78" fmla="*/ 54 h 5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8" h="54">
                    <a:moveTo>
                      <a:pt x="20" y="7"/>
                    </a:moveTo>
                    <a:lnTo>
                      <a:pt x="20" y="8"/>
                    </a:lnTo>
                    <a:lnTo>
                      <a:pt x="19" y="4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1" y="17"/>
                    </a:lnTo>
                    <a:lnTo>
                      <a:pt x="4" y="24"/>
                    </a:lnTo>
                    <a:lnTo>
                      <a:pt x="8" y="32"/>
                    </a:lnTo>
                    <a:lnTo>
                      <a:pt x="14" y="39"/>
                    </a:lnTo>
                    <a:lnTo>
                      <a:pt x="20" y="46"/>
                    </a:lnTo>
                    <a:lnTo>
                      <a:pt x="27" y="50"/>
                    </a:lnTo>
                    <a:lnTo>
                      <a:pt x="33" y="54"/>
                    </a:lnTo>
                    <a:lnTo>
                      <a:pt x="38" y="54"/>
                    </a:lnTo>
                    <a:lnTo>
                      <a:pt x="36" y="42"/>
                    </a:lnTo>
                    <a:lnTo>
                      <a:pt x="32" y="29"/>
                    </a:lnTo>
                    <a:lnTo>
                      <a:pt x="25" y="16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8" name="Freeform 549"/>
              <p:cNvSpPr>
                <a:spLocks/>
              </p:cNvSpPr>
              <p:nvPr/>
            </p:nvSpPr>
            <p:spPr bwMode="auto">
              <a:xfrm>
                <a:off x="2636" y="2714"/>
                <a:ext cx="8" cy="6"/>
              </a:xfrm>
              <a:custGeom>
                <a:avLst/>
                <a:gdLst>
                  <a:gd name="T0" fmla="*/ 6 w 52"/>
                  <a:gd name="T1" fmla="*/ 4 h 36"/>
                  <a:gd name="T2" fmla="*/ 7 w 52"/>
                  <a:gd name="T3" fmla="*/ 4 h 36"/>
                  <a:gd name="T4" fmla="*/ 8 w 52"/>
                  <a:gd name="T5" fmla="*/ 3 h 36"/>
                  <a:gd name="T6" fmla="*/ 8 w 52"/>
                  <a:gd name="T7" fmla="*/ 3 h 36"/>
                  <a:gd name="T8" fmla="*/ 8 w 52"/>
                  <a:gd name="T9" fmla="*/ 2 h 36"/>
                  <a:gd name="T10" fmla="*/ 8 w 52"/>
                  <a:gd name="T11" fmla="*/ 1 h 36"/>
                  <a:gd name="T12" fmla="*/ 7 w 52"/>
                  <a:gd name="T13" fmla="*/ 0 h 36"/>
                  <a:gd name="T14" fmla="*/ 6 w 52"/>
                  <a:gd name="T15" fmla="*/ 0 h 36"/>
                  <a:gd name="T16" fmla="*/ 6 w 52"/>
                  <a:gd name="T17" fmla="*/ 0 h 36"/>
                  <a:gd name="T18" fmla="*/ 5 w 52"/>
                  <a:gd name="T19" fmla="*/ 0 h 36"/>
                  <a:gd name="T20" fmla="*/ 4 w 52"/>
                  <a:gd name="T21" fmla="*/ 0 h 36"/>
                  <a:gd name="T22" fmla="*/ 3 w 52"/>
                  <a:gd name="T23" fmla="*/ 1 h 36"/>
                  <a:gd name="T24" fmla="*/ 2 w 52"/>
                  <a:gd name="T25" fmla="*/ 1 h 36"/>
                  <a:gd name="T26" fmla="*/ 1 w 52"/>
                  <a:gd name="T27" fmla="*/ 2 h 36"/>
                  <a:gd name="T28" fmla="*/ 0 w 52"/>
                  <a:gd name="T29" fmla="*/ 4 h 36"/>
                  <a:gd name="T30" fmla="*/ 0 w 52"/>
                  <a:gd name="T31" fmla="*/ 5 h 36"/>
                  <a:gd name="T32" fmla="*/ 0 w 52"/>
                  <a:gd name="T33" fmla="*/ 5 h 36"/>
                  <a:gd name="T34" fmla="*/ 1 w 52"/>
                  <a:gd name="T35" fmla="*/ 6 h 36"/>
                  <a:gd name="T36" fmla="*/ 1 w 52"/>
                  <a:gd name="T37" fmla="*/ 6 h 36"/>
                  <a:gd name="T38" fmla="*/ 2 w 52"/>
                  <a:gd name="T39" fmla="*/ 6 h 36"/>
                  <a:gd name="T40" fmla="*/ 3 w 52"/>
                  <a:gd name="T41" fmla="*/ 6 h 36"/>
                  <a:gd name="T42" fmla="*/ 4 w 52"/>
                  <a:gd name="T43" fmla="*/ 6 h 36"/>
                  <a:gd name="T44" fmla="*/ 5 w 52"/>
                  <a:gd name="T45" fmla="*/ 5 h 36"/>
                  <a:gd name="T46" fmla="*/ 6 w 52"/>
                  <a:gd name="T47" fmla="*/ 5 h 36"/>
                  <a:gd name="T48" fmla="*/ 6 w 52"/>
                  <a:gd name="T49" fmla="*/ 4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2"/>
                  <a:gd name="T76" fmla="*/ 0 h 36"/>
                  <a:gd name="T77" fmla="*/ 52 w 52"/>
                  <a:gd name="T78" fmla="*/ 36 h 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2" h="36">
                    <a:moveTo>
                      <a:pt x="41" y="27"/>
                    </a:moveTo>
                    <a:lnTo>
                      <a:pt x="46" y="24"/>
                    </a:lnTo>
                    <a:lnTo>
                      <a:pt x="51" y="21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9" y="1"/>
                    </a:lnTo>
                    <a:lnTo>
                      <a:pt x="21" y="4"/>
                    </a:lnTo>
                    <a:lnTo>
                      <a:pt x="13" y="8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4" y="33"/>
                    </a:lnTo>
                    <a:lnTo>
                      <a:pt x="9" y="36"/>
                    </a:lnTo>
                    <a:lnTo>
                      <a:pt x="13" y="36"/>
                    </a:lnTo>
                    <a:lnTo>
                      <a:pt x="18" y="36"/>
                    </a:lnTo>
                    <a:lnTo>
                      <a:pt x="24" y="33"/>
                    </a:lnTo>
                    <a:lnTo>
                      <a:pt x="30" y="32"/>
                    </a:lnTo>
                    <a:lnTo>
                      <a:pt x="36" y="30"/>
                    </a:lnTo>
                    <a:lnTo>
                      <a:pt x="41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9" name="Freeform 550"/>
              <p:cNvSpPr>
                <a:spLocks/>
              </p:cNvSpPr>
              <p:nvPr/>
            </p:nvSpPr>
            <p:spPr bwMode="auto">
              <a:xfrm>
                <a:off x="2596" y="2704"/>
                <a:ext cx="33" cy="39"/>
              </a:xfrm>
              <a:custGeom>
                <a:avLst/>
                <a:gdLst>
                  <a:gd name="T0" fmla="*/ 12 w 198"/>
                  <a:gd name="T1" fmla="*/ 6 h 236"/>
                  <a:gd name="T2" fmla="*/ 10 w 198"/>
                  <a:gd name="T3" fmla="*/ 8 h 236"/>
                  <a:gd name="T4" fmla="*/ 8 w 198"/>
                  <a:gd name="T5" fmla="*/ 10 h 236"/>
                  <a:gd name="T6" fmla="*/ 6 w 198"/>
                  <a:gd name="T7" fmla="*/ 12 h 236"/>
                  <a:gd name="T8" fmla="*/ 4 w 198"/>
                  <a:gd name="T9" fmla="*/ 14 h 236"/>
                  <a:gd name="T10" fmla="*/ 2 w 198"/>
                  <a:gd name="T11" fmla="*/ 17 h 236"/>
                  <a:gd name="T12" fmla="*/ 1 w 198"/>
                  <a:gd name="T13" fmla="*/ 19 h 236"/>
                  <a:gd name="T14" fmla="*/ 0 w 198"/>
                  <a:gd name="T15" fmla="*/ 21 h 236"/>
                  <a:gd name="T16" fmla="*/ 0 w 198"/>
                  <a:gd name="T17" fmla="*/ 24 h 236"/>
                  <a:gd name="T18" fmla="*/ 0 w 198"/>
                  <a:gd name="T19" fmla="*/ 28 h 236"/>
                  <a:gd name="T20" fmla="*/ 2 w 198"/>
                  <a:gd name="T21" fmla="*/ 31 h 236"/>
                  <a:gd name="T22" fmla="*/ 4 w 198"/>
                  <a:gd name="T23" fmla="*/ 34 h 236"/>
                  <a:gd name="T24" fmla="*/ 7 w 198"/>
                  <a:gd name="T25" fmla="*/ 36 h 236"/>
                  <a:gd name="T26" fmla="*/ 11 w 198"/>
                  <a:gd name="T27" fmla="*/ 38 h 236"/>
                  <a:gd name="T28" fmla="*/ 15 w 198"/>
                  <a:gd name="T29" fmla="*/ 39 h 236"/>
                  <a:gd name="T30" fmla="*/ 18 w 198"/>
                  <a:gd name="T31" fmla="*/ 39 h 236"/>
                  <a:gd name="T32" fmla="*/ 22 w 198"/>
                  <a:gd name="T33" fmla="*/ 38 h 236"/>
                  <a:gd name="T34" fmla="*/ 23 w 198"/>
                  <a:gd name="T35" fmla="*/ 38 h 236"/>
                  <a:gd name="T36" fmla="*/ 24 w 198"/>
                  <a:gd name="T37" fmla="*/ 38 h 236"/>
                  <a:gd name="T38" fmla="*/ 24 w 198"/>
                  <a:gd name="T39" fmla="*/ 37 h 236"/>
                  <a:gd name="T40" fmla="*/ 24 w 198"/>
                  <a:gd name="T41" fmla="*/ 37 h 236"/>
                  <a:gd name="T42" fmla="*/ 24 w 198"/>
                  <a:gd name="T43" fmla="*/ 36 h 236"/>
                  <a:gd name="T44" fmla="*/ 24 w 198"/>
                  <a:gd name="T45" fmla="*/ 36 h 236"/>
                  <a:gd name="T46" fmla="*/ 23 w 198"/>
                  <a:gd name="T47" fmla="*/ 36 h 236"/>
                  <a:gd name="T48" fmla="*/ 22 w 198"/>
                  <a:gd name="T49" fmla="*/ 36 h 236"/>
                  <a:gd name="T50" fmla="*/ 21 w 198"/>
                  <a:gd name="T51" fmla="*/ 36 h 236"/>
                  <a:gd name="T52" fmla="*/ 20 w 198"/>
                  <a:gd name="T53" fmla="*/ 36 h 236"/>
                  <a:gd name="T54" fmla="*/ 19 w 198"/>
                  <a:gd name="T55" fmla="*/ 36 h 236"/>
                  <a:gd name="T56" fmla="*/ 18 w 198"/>
                  <a:gd name="T57" fmla="*/ 36 h 236"/>
                  <a:gd name="T58" fmla="*/ 16 w 198"/>
                  <a:gd name="T59" fmla="*/ 36 h 236"/>
                  <a:gd name="T60" fmla="*/ 15 w 198"/>
                  <a:gd name="T61" fmla="*/ 36 h 236"/>
                  <a:gd name="T62" fmla="*/ 13 w 198"/>
                  <a:gd name="T63" fmla="*/ 35 h 236"/>
                  <a:gd name="T64" fmla="*/ 10 w 198"/>
                  <a:gd name="T65" fmla="*/ 35 h 236"/>
                  <a:gd name="T66" fmla="*/ 8 w 198"/>
                  <a:gd name="T67" fmla="*/ 34 h 236"/>
                  <a:gd name="T68" fmla="*/ 7 w 198"/>
                  <a:gd name="T69" fmla="*/ 33 h 236"/>
                  <a:gd name="T70" fmla="*/ 5 w 198"/>
                  <a:gd name="T71" fmla="*/ 31 h 236"/>
                  <a:gd name="T72" fmla="*/ 3 w 198"/>
                  <a:gd name="T73" fmla="*/ 29 h 236"/>
                  <a:gd name="T74" fmla="*/ 2 w 198"/>
                  <a:gd name="T75" fmla="*/ 26 h 236"/>
                  <a:gd name="T76" fmla="*/ 3 w 198"/>
                  <a:gd name="T77" fmla="*/ 23 h 236"/>
                  <a:gd name="T78" fmla="*/ 4 w 198"/>
                  <a:gd name="T79" fmla="*/ 20 h 236"/>
                  <a:gd name="T80" fmla="*/ 5 w 198"/>
                  <a:gd name="T81" fmla="*/ 18 h 236"/>
                  <a:gd name="T82" fmla="*/ 7 w 198"/>
                  <a:gd name="T83" fmla="*/ 16 h 236"/>
                  <a:gd name="T84" fmla="*/ 8 w 198"/>
                  <a:gd name="T85" fmla="*/ 14 h 236"/>
                  <a:gd name="T86" fmla="*/ 10 w 198"/>
                  <a:gd name="T87" fmla="*/ 12 h 236"/>
                  <a:gd name="T88" fmla="*/ 13 w 198"/>
                  <a:gd name="T89" fmla="*/ 10 h 236"/>
                  <a:gd name="T90" fmla="*/ 16 w 198"/>
                  <a:gd name="T91" fmla="*/ 8 h 236"/>
                  <a:gd name="T92" fmla="*/ 18 w 198"/>
                  <a:gd name="T93" fmla="*/ 6 h 236"/>
                  <a:gd name="T94" fmla="*/ 21 w 198"/>
                  <a:gd name="T95" fmla="*/ 5 h 236"/>
                  <a:gd name="T96" fmla="*/ 24 w 198"/>
                  <a:gd name="T97" fmla="*/ 4 h 236"/>
                  <a:gd name="T98" fmla="*/ 26 w 198"/>
                  <a:gd name="T99" fmla="*/ 3 h 236"/>
                  <a:gd name="T100" fmla="*/ 29 w 198"/>
                  <a:gd name="T101" fmla="*/ 2 h 236"/>
                  <a:gd name="T102" fmla="*/ 31 w 198"/>
                  <a:gd name="T103" fmla="*/ 2 h 236"/>
                  <a:gd name="T104" fmla="*/ 33 w 198"/>
                  <a:gd name="T105" fmla="*/ 1 h 236"/>
                  <a:gd name="T106" fmla="*/ 32 w 198"/>
                  <a:gd name="T107" fmla="*/ 0 h 236"/>
                  <a:gd name="T108" fmla="*/ 30 w 198"/>
                  <a:gd name="T109" fmla="*/ 0 h 236"/>
                  <a:gd name="T110" fmla="*/ 27 w 198"/>
                  <a:gd name="T111" fmla="*/ 0 h 236"/>
                  <a:gd name="T112" fmla="*/ 24 w 198"/>
                  <a:gd name="T113" fmla="*/ 1 h 236"/>
                  <a:gd name="T114" fmla="*/ 21 w 198"/>
                  <a:gd name="T115" fmla="*/ 2 h 236"/>
                  <a:gd name="T116" fmla="*/ 17 w 198"/>
                  <a:gd name="T117" fmla="*/ 3 h 236"/>
                  <a:gd name="T118" fmla="*/ 15 w 198"/>
                  <a:gd name="T119" fmla="*/ 5 h 236"/>
                  <a:gd name="T120" fmla="*/ 12 w 198"/>
                  <a:gd name="T121" fmla="*/ 6 h 2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8"/>
                  <a:gd name="T184" fmla="*/ 0 h 236"/>
                  <a:gd name="T185" fmla="*/ 198 w 198"/>
                  <a:gd name="T186" fmla="*/ 236 h 2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0" name="Freeform 551"/>
              <p:cNvSpPr>
                <a:spLocks/>
              </p:cNvSpPr>
              <p:nvPr/>
            </p:nvSpPr>
            <p:spPr bwMode="auto">
              <a:xfrm>
                <a:off x="2652" y="2704"/>
                <a:ext cx="22" cy="30"/>
              </a:xfrm>
              <a:custGeom>
                <a:avLst/>
                <a:gdLst>
                  <a:gd name="T0" fmla="*/ 19 w 128"/>
                  <a:gd name="T1" fmla="*/ 10 h 183"/>
                  <a:gd name="T2" fmla="*/ 19 w 128"/>
                  <a:gd name="T3" fmla="*/ 13 h 183"/>
                  <a:gd name="T4" fmla="*/ 19 w 128"/>
                  <a:gd name="T5" fmla="*/ 16 h 183"/>
                  <a:gd name="T6" fmla="*/ 17 w 128"/>
                  <a:gd name="T7" fmla="*/ 18 h 183"/>
                  <a:gd name="T8" fmla="*/ 15 w 128"/>
                  <a:gd name="T9" fmla="*/ 20 h 183"/>
                  <a:gd name="T10" fmla="*/ 13 w 128"/>
                  <a:gd name="T11" fmla="*/ 22 h 183"/>
                  <a:gd name="T12" fmla="*/ 10 w 128"/>
                  <a:gd name="T13" fmla="*/ 24 h 183"/>
                  <a:gd name="T14" fmla="*/ 7 w 128"/>
                  <a:gd name="T15" fmla="*/ 26 h 183"/>
                  <a:gd name="T16" fmla="*/ 5 w 128"/>
                  <a:gd name="T17" fmla="*/ 27 h 183"/>
                  <a:gd name="T18" fmla="*/ 5 w 128"/>
                  <a:gd name="T19" fmla="*/ 28 h 183"/>
                  <a:gd name="T20" fmla="*/ 4 w 128"/>
                  <a:gd name="T21" fmla="*/ 28 h 183"/>
                  <a:gd name="T22" fmla="*/ 4 w 128"/>
                  <a:gd name="T23" fmla="*/ 29 h 183"/>
                  <a:gd name="T24" fmla="*/ 5 w 128"/>
                  <a:gd name="T25" fmla="*/ 29 h 183"/>
                  <a:gd name="T26" fmla="*/ 5 w 128"/>
                  <a:gd name="T27" fmla="*/ 30 h 183"/>
                  <a:gd name="T28" fmla="*/ 6 w 128"/>
                  <a:gd name="T29" fmla="*/ 30 h 183"/>
                  <a:gd name="T30" fmla="*/ 6 w 128"/>
                  <a:gd name="T31" fmla="*/ 30 h 183"/>
                  <a:gd name="T32" fmla="*/ 7 w 128"/>
                  <a:gd name="T33" fmla="*/ 30 h 183"/>
                  <a:gd name="T34" fmla="*/ 10 w 128"/>
                  <a:gd name="T35" fmla="*/ 28 h 183"/>
                  <a:gd name="T36" fmla="*/ 13 w 128"/>
                  <a:gd name="T37" fmla="*/ 26 h 183"/>
                  <a:gd name="T38" fmla="*/ 16 w 128"/>
                  <a:gd name="T39" fmla="*/ 24 h 183"/>
                  <a:gd name="T40" fmla="*/ 19 w 128"/>
                  <a:gd name="T41" fmla="*/ 22 h 183"/>
                  <a:gd name="T42" fmla="*/ 20 w 128"/>
                  <a:gd name="T43" fmla="*/ 19 h 183"/>
                  <a:gd name="T44" fmla="*/ 21 w 128"/>
                  <a:gd name="T45" fmla="*/ 16 h 183"/>
                  <a:gd name="T46" fmla="*/ 22 w 128"/>
                  <a:gd name="T47" fmla="*/ 13 h 183"/>
                  <a:gd name="T48" fmla="*/ 21 w 128"/>
                  <a:gd name="T49" fmla="*/ 10 h 183"/>
                  <a:gd name="T50" fmla="*/ 19 w 128"/>
                  <a:gd name="T51" fmla="*/ 7 h 183"/>
                  <a:gd name="T52" fmla="*/ 17 w 128"/>
                  <a:gd name="T53" fmla="*/ 5 h 183"/>
                  <a:gd name="T54" fmla="*/ 14 w 128"/>
                  <a:gd name="T55" fmla="*/ 3 h 183"/>
                  <a:gd name="T56" fmla="*/ 10 w 128"/>
                  <a:gd name="T57" fmla="*/ 1 h 183"/>
                  <a:gd name="T58" fmla="*/ 7 w 128"/>
                  <a:gd name="T59" fmla="*/ 0 h 183"/>
                  <a:gd name="T60" fmla="*/ 4 w 128"/>
                  <a:gd name="T61" fmla="*/ 0 h 183"/>
                  <a:gd name="T62" fmla="*/ 2 w 128"/>
                  <a:gd name="T63" fmla="*/ 0 h 183"/>
                  <a:gd name="T64" fmla="*/ 0 w 128"/>
                  <a:gd name="T65" fmla="*/ 1 h 183"/>
                  <a:gd name="T66" fmla="*/ 3 w 128"/>
                  <a:gd name="T67" fmla="*/ 2 h 183"/>
                  <a:gd name="T68" fmla="*/ 6 w 128"/>
                  <a:gd name="T69" fmla="*/ 2 h 183"/>
                  <a:gd name="T70" fmla="*/ 8 w 128"/>
                  <a:gd name="T71" fmla="*/ 3 h 183"/>
                  <a:gd name="T72" fmla="*/ 11 w 128"/>
                  <a:gd name="T73" fmla="*/ 4 h 183"/>
                  <a:gd name="T74" fmla="*/ 13 w 128"/>
                  <a:gd name="T75" fmla="*/ 5 h 183"/>
                  <a:gd name="T76" fmla="*/ 15 w 128"/>
                  <a:gd name="T77" fmla="*/ 6 h 183"/>
                  <a:gd name="T78" fmla="*/ 17 w 128"/>
                  <a:gd name="T79" fmla="*/ 8 h 183"/>
                  <a:gd name="T80" fmla="*/ 19 w 128"/>
                  <a:gd name="T81" fmla="*/ 10 h 18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3"/>
                  <a:gd name="T125" fmla="*/ 128 w 128"/>
                  <a:gd name="T126" fmla="*/ 183 h 18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1" name="Freeform 552"/>
              <p:cNvSpPr>
                <a:spLocks/>
              </p:cNvSpPr>
              <p:nvPr/>
            </p:nvSpPr>
            <p:spPr bwMode="auto">
              <a:xfrm>
                <a:off x="2575" y="2697"/>
                <a:ext cx="53" cy="63"/>
              </a:xfrm>
              <a:custGeom>
                <a:avLst/>
                <a:gdLst>
                  <a:gd name="T0" fmla="*/ 17 w 323"/>
                  <a:gd name="T1" fmla="*/ 12 h 379"/>
                  <a:gd name="T2" fmla="*/ 9 w 323"/>
                  <a:gd name="T3" fmla="*/ 19 h 379"/>
                  <a:gd name="T4" fmla="*/ 3 w 323"/>
                  <a:gd name="T5" fmla="*/ 28 h 379"/>
                  <a:gd name="T6" fmla="*/ 0 w 323"/>
                  <a:gd name="T7" fmla="*/ 38 h 379"/>
                  <a:gd name="T8" fmla="*/ 1 w 323"/>
                  <a:gd name="T9" fmla="*/ 44 h 379"/>
                  <a:gd name="T10" fmla="*/ 2 w 323"/>
                  <a:gd name="T11" fmla="*/ 47 h 379"/>
                  <a:gd name="T12" fmla="*/ 3 w 323"/>
                  <a:gd name="T13" fmla="*/ 50 h 379"/>
                  <a:gd name="T14" fmla="*/ 6 w 323"/>
                  <a:gd name="T15" fmla="*/ 52 h 379"/>
                  <a:gd name="T16" fmla="*/ 9 w 323"/>
                  <a:gd name="T17" fmla="*/ 54 h 379"/>
                  <a:gd name="T18" fmla="*/ 14 w 323"/>
                  <a:gd name="T19" fmla="*/ 57 h 379"/>
                  <a:gd name="T20" fmla="*/ 20 w 323"/>
                  <a:gd name="T21" fmla="*/ 58 h 379"/>
                  <a:gd name="T22" fmla="*/ 25 w 323"/>
                  <a:gd name="T23" fmla="*/ 60 h 379"/>
                  <a:gd name="T24" fmla="*/ 31 w 323"/>
                  <a:gd name="T25" fmla="*/ 61 h 379"/>
                  <a:gd name="T26" fmla="*/ 36 w 323"/>
                  <a:gd name="T27" fmla="*/ 62 h 379"/>
                  <a:gd name="T28" fmla="*/ 42 w 323"/>
                  <a:gd name="T29" fmla="*/ 62 h 379"/>
                  <a:gd name="T30" fmla="*/ 48 w 323"/>
                  <a:gd name="T31" fmla="*/ 63 h 379"/>
                  <a:gd name="T32" fmla="*/ 51 w 323"/>
                  <a:gd name="T33" fmla="*/ 63 h 379"/>
                  <a:gd name="T34" fmla="*/ 53 w 323"/>
                  <a:gd name="T35" fmla="*/ 62 h 379"/>
                  <a:gd name="T36" fmla="*/ 53 w 323"/>
                  <a:gd name="T37" fmla="*/ 60 h 379"/>
                  <a:gd name="T38" fmla="*/ 52 w 323"/>
                  <a:gd name="T39" fmla="*/ 59 h 379"/>
                  <a:gd name="T40" fmla="*/ 48 w 323"/>
                  <a:gd name="T41" fmla="*/ 58 h 379"/>
                  <a:gd name="T42" fmla="*/ 43 w 323"/>
                  <a:gd name="T43" fmla="*/ 58 h 379"/>
                  <a:gd name="T44" fmla="*/ 38 w 323"/>
                  <a:gd name="T45" fmla="*/ 58 h 379"/>
                  <a:gd name="T46" fmla="*/ 33 w 323"/>
                  <a:gd name="T47" fmla="*/ 57 h 379"/>
                  <a:gd name="T48" fmla="*/ 28 w 323"/>
                  <a:gd name="T49" fmla="*/ 56 h 379"/>
                  <a:gd name="T50" fmla="*/ 22 w 323"/>
                  <a:gd name="T51" fmla="*/ 55 h 379"/>
                  <a:gd name="T52" fmla="*/ 17 w 323"/>
                  <a:gd name="T53" fmla="*/ 53 h 379"/>
                  <a:gd name="T54" fmla="*/ 12 w 323"/>
                  <a:gd name="T55" fmla="*/ 51 h 379"/>
                  <a:gd name="T56" fmla="*/ 8 w 323"/>
                  <a:gd name="T57" fmla="*/ 48 h 379"/>
                  <a:gd name="T58" fmla="*/ 6 w 323"/>
                  <a:gd name="T59" fmla="*/ 45 h 379"/>
                  <a:gd name="T60" fmla="*/ 5 w 323"/>
                  <a:gd name="T61" fmla="*/ 40 h 379"/>
                  <a:gd name="T62" fmla="*/ 6 w 323"/>
                  <a:gd name="T63" fmla="*/ 33 h 379"/>
                  <a:gd name="T64" fmla="*/ 8 w 323"/>
                  <a:gd name="T65" fmla="*/ 27 h 379"/>
                  <a:gd name="T66" fmla="*/ 11 w 323"/>
                  <a:gd name="T67" fmla="*/ 23 h 379"/>
                  <a:gd name="T68" fmla="*/ 15 w 323"/>
                  <a:gd name="T69" fmla="*/ 18 h 379"/>
                  <a:gd name="T70" fmla="*/ 19 w 323"/>
                  <a:gd name="T71" fmla="*/ 15 h 379"/>
                  <a:gd name="T72" fmla="*/ 24 w 323"/>
                  <a:gd name="T73" fmla="*/ 11 h 379"/>
                  <a:gd name="T74" fmla="*/ 30 w 323"/>
                  <a:gd name="T75" fmla="*/ 7 h 379"/>
                  <a:gd name="T76" fmla="*/ 36 w 323"/>
                  <a:gd name="T77" fmla="*/ 4 h 379"/>
                  <a:gd name="T78" fmla="*/ 42 w 323"/>
                  <a:gd name="T79" fmla="*/ 1 h 379"/>
                  <a:gd name="T80" fmla="*/ 42 w 323"/>
                  <a:gd name="T81" fmla="*/ 0 h 379"/>
                  <a:gd name="T82" fmla="*/ 36 w 323"/>
                  <a:gd name="T83" fmla="*/ 1 h 379"/>
                  <a:gd name="T84" fmla="*/ 30 w 323"/>
                  <a:gd name="T85" fmla="*/ 3 h 379"/>
                  <a:gd name="T86" fmla="*/ 23 w 323"/>
                  <a:gd name="T87" fmla="*/ 6 h 37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3"/>
                  <a:gd name="T133" fmla="*/ 0 h 379"/>
                  <a:gd name="T134" fmla="*/ 323 w 323"/>
                  <a:gd name="T135" fmla="*/ 379 h 37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2" name="Freeform 553"/>
              <p:cNvSpPr>
                <a:spLocks/>
              </p:cNvSpPr>
              <p:nvPr/>
            </p:nvSpPr>
            <p:spPr bwMode="auto">
              <a:xfrm>
                <a:off x="2650" y="2695"/>
                <a:ext cx="47" cy="42"/>
              </a:xfrm>
              <a:custGeom>
                <a:avLst/>
                <a:gdLst>
                  <a:gd name="T0" fmla="*/ 39 w 282"/>
                  <a:gd name="T1" fmla="*/ 13 h 253"/>
                  <a:gd name="T2" fmla="*/ 41 w 282"/>
                  <a:gd name="T3" fmla="*/ 15 h 253"/>
                  <a:gd name="T4" fmla="*/ 42 w 282"/>
                  <a:gd name="T5" fmla="*/ 18 h 253"/>
                  <a:gd name="T6" fmla="*/ 43 w 282"/>
                  <a:gd name="T7" fmla="*/ 21 h 253"/>
                  <a:gd name="T8" fmla="*/ 43 w 282"/>
                  <a:gd name="T9" fmla="*/ 24 h 253"/>
                  <a:gd name="T10" fmla="*/ 43 w 282"/>
                  <a:gd name="T11" fmla="*/ 26 h 253"/>
                  <a:gd name="T12" fmla="*/ 42 w 282"/>
                  <a:gd name="T13" fmla="*/ 28 h 253"/>
                  <a:gd name="T14" fmla="*/ 41 w 282"/>
                  <a:gd name="T15" fmla="*/ 31 h 253"/>
                  <a:gd name="T16" fmla="*/ 39 w 282"/>
                  <a:gd name="T17" fmla="*/ 32 h 253"/>
                  <a:gd name="T18" fmla="*/ 37 w 282"/>
                  <a:gd name="T19" fmla="*/ 34 h 253"/>
                  <a:gd name="T20" fmla="*/ 36 w 282"/>
                  <a:gd name="T21" fmla="*/ 36 h 253"/>
                  <a:gd name="T22" fmla="*/ 34 w 282"/>
                  <a:gd name="T23" fmla="*/ 37 h 253"/>
                  <a:gd name="T24" fmla="*/ 32 w 282"/>
                  <a:gd name="T25" fmla="*/ 39 h 253"/>
                  <a:gd name="T26" fmla="*/ 32 w 282"/>
                  <a:gd name="T27" fmla="*/ 40 h 253"/>
                  <a:gd name="T28" fmla="*/ 32 w 282"/>
                  <a:gd name="T29" fmla="*/ 40 h 253"/>
                  <a:gd name="T30" fmla="*/ 32 w 282"/>
                  <a:gd name="T31" fmla="*/ 41 h 253"/>
                  <a:gd name="T32" fmla="*/ 32 w 282"/>
                  <a:gd name="T33" fmla="*/ 41 h 253"/>
                  <a:gd name="T34" fmla="*/ 33 w 282"/>
                  <a:gd name="T35" fmla="*/ 42 h 253"/>
                  <a:gd name="T36" fmla="*/ 33 w 282"/>
                  <a:gd name="T37" fmla="*/ 42 h 253"/>
                  <a:gd name="T38" fmla="*/ 34 w 282"/>
                  <a:gd name="T39" fmla="*/ 42 h 253"/>
                  <a:gd name="T40" fmla="*/ 35 w 282"/>
                  <a:gd name="T41" fmla="*/ 41 h 253"/>
                  <a:gd name="T42" fmla="*/ 39 w 282"/>
                  <a:gd name="T43" fmla="*/ 39 h 253"/>
                  <a:gd name="T44" fmla="*/ 42 w 282"/>
                  <a:gd name="T45" fmla="*/ 36 h 253"/>
                  <a:gd name="T46" fmla="*/ 45 w 282"/>
                  <a:gd name="T47" fmla="*/ 32 h 253"/>
                  <a:gd name="T48" fmla="*/ 46 w 282"/>
                  <a:gd name="T49" fmla="*/ 28 h 253"/>
                  <a:gd name="T50" fmla="*/ 47 w 282"/>
                  <a:gd name="T51" fmla="*/ 23 h 253"/>
                  <a:gd name="T52" fmla="*/ 47 w 282"/>
                  <a:gd name="T53" fmla="*/ 19 h 253"/>
                  <a:gd name="T54" fmla="*/ 45 w 282"/>
                  <a:gd name="T55" fmla="*/ 15 h 253"/>
                  <a:gd name="T56" fmla="*/ 42 w 282"/>
                  <a:gd name="T57" fmla="*/ 12 h 253"/>
                  <a:gd name="T58" fmla="*/ 39 w 282"/>
                  <a:gd name="T59" fmla="*/ 10 h 253"/>
                  <a:gd name="T60" fmla="*/ 37 w 282"/>
                  <a:gd name="T61" fmla="*/ 8 h 253"/>
                  <a:gd name="T62" fmla="*/ 34 w 282"/>
                  <a:gd name="T63" fmla="*/ 6 h 253"/>
                  <a:gd name="T64" fmla="*/ 30 w 282"/>
                  <a:gd name="T65" fmla="*/ 5 h 253"/>
                  <a:gd name="T66" fmla="*/ 27 w 282"/>
                  <a:gd name="T67" fmla="*/ 4 h 253"/>
                  <a:gd name="T68" fmla="*/ 24 w 282"/>
                  <a:gd name="T69" fmla="*/ 3 h 253"/>
                  <a:gd name="T70" fmla="*/ 20 w 282"/>
                  <a:gd name="T71" fmla="*/ 2 h 253"/>
                  <a:gd name="T72" fmla="*/ 17 w 282"/>
                  <a:gd name="T73" fmla="*/ 1 h 253"/>
                  <a:gd name="T74" fmla="*/ 14 w 282"/>
                  <a:gd name="T75" fmla="*/ 1 h 253"/>
                  <a:gd name="T76" fmla="*/ 10 w 282"/>
                  <a:gd name="T77" fmla="*/ 0 h 253"/>
                  <a:gd name="T78" fmla="*/ 8 w 282"/>
                  <a:gd name="T79" fmla="*/ 0 h 253"/>
                  <a:gd name="T80" fmla="*/ 5 w 282"/>
                  <a:gd name="T81" fmla="*/ 0 h 253"/>
                  <a:gd name="T82" fmla="*/ 3 w 282"/>
                  <a:gd name="T83" fmla="*/ 0 h 253"/>
                  <a:gd name="T84" fmla="*/ 2 w 282"/>
                  <a:gd name="T85" fmla="*/ 0 h 253"/>
                  <a:gd name="T86" fmla="*/ 1 w 282"/>
                  <a:gd name="T87" fmla="*/ 1 h 253"/>
                  <a:gd name="T88" fmla="*/ 0 w 282"/>
                  <a:gd name="T89" fmla="*/ 1 h 253"/>
                  <a:gd name="T90" fmla="*/ 2 w 282"/>
                  <a:gd name="T91" fmla="*/ 1 h 253"/>
                  <a:gd name="T92" fmla="*/ 4 w 282"/>
                  <a:gd name="T93" fmla="*/ 1 h 253"/>
                  <a:gd name="T94" fmla="*/ 6 w 282"/>
                  <a:gd name="T95" fmla="*/ 2 h 253"/>
                  <a:gd name="T96" fmla="*/ 9 w 282"/>
                  <a:gd name="T97" fmla="*/ 2 h 253"/>
                  <a:gd name="T98" fmla="*/ 11 w 282"/>
                  <a:gd name="T99" fmla="*/ 3 h 253"/>
                  <a:gd name="T100" fmla="*/ 14 w 282"/>
                  <a:gd name="T101" fmla="*/ 3 h 253"/>
                  <a:gd name="T102" fmla="*/ 16 w 282"/>
                  <a:gd name="T103" fmla="*/ 4 h 253"/>
                  <a:gd name="T104" fmla="*/ 19 w 282"/>
                  <a:gd name="T105" fmla="*/ 4 h 253"/>
                  <a:gd name="T106" fmla="*/ 22 w 282"/>
                  <a:gd name="T107" fmla="*/ 5 h 253"/>
                  <a:gd name="T108" fmla="*/ 24 w 282"/>
                  <a:gd name="T109" fmla="*/ 6 h 253"/>
                  <a:gd name="T110" fmla="*/ 27 w 282"/>
                  <a:gd name="T111" fmla="*/ 7 h 253"/>
                  <a:gd name="T112" fmla="*/ 29 w 282"/>
                  <a:gd name="T113" fmla="*/ 8 h 253"/>
                  <a:gd name="T114" fmla="*/ 32 w 282"/>
                  <a:gd name="T115" fmla="*/ 9 h 253"/>
                  <a:gd name="T116" fmla="*/ 35 w 282"/>
                  <a:gd name="T117" fmla="*/ 10 h 253"/>
                  <a:gd name="T118" fmla="*/ 37 w 282"/>
                  <a:gd name="T119" fmla="*/ 11 h 253"/>
                  <a:gd name="T120" fmla="*/ 39 w 282"/>
                  <a:gd name="T121" fmla="*/ 13 h 25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2"/>
                  <a:gd name="T184" fmla="*/ 0 h 253"/>
                  <a:gd name="T185" fmla="*/ 282 w 282"/>
                  <a:gd name="T186" fmla="*/ 253 h 25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3" name="Freeform 554"/>
              <p:cNvSpPr>
                <a:spLocks/>
              </p:cNvSpPr>
              <p:nvPr/>
            </p:nvSpPr>
            <p:spPr bwMode="auto">
              <a:xfrm>
                <a:off x="2556" y="2718"/>
                <a:ext cx="19" cy="39"/>
              </a:xfrm>
              <a:custGeom>
                <a:avLst/>
                <a:gdLst>
                  <a:gd name="T0" fmla="*/ 0 w 115"/>
                  <a:gd name="T1" fmla="*/ 21 h 236"/>
                  <a:gd name="T2" fmla="*/ 0 w 115"/>
                  <a:gd name="T3" fmla="*/ 24 h 236"/>
                  <a:gd name="T4" fmla="*/ 1 w 115"/>
                  <a:gd name="T5" fmla="*/ 27 h 236"/>
                  <a:gd name="T6" fmla="*/ 2 w 115"/>
                  <a:gd name="T7" fmla="*/ 30 h 236"/>
                  <a:gd name="T8" fmla="*/ 4 w 115"/>
                  <a:gd name="T9" fmla="*/ 33 h 236"/>
                  <a:gd name="T10" fmla="*/ 6 w 115"/>
                  <a:gd name="T11" fmla="*/ 35 h 236"/>
                  <a:gd name="T12" fmla="*/ 9 w 115"/>
                  <a:gd name="T13" fmla="*/ 37 h 236"/>
                  <a:gd name="T14" fmla="*/ 12 w 115"/>
                  <a:gd name="T15" fmla="*/ 38 h 236"/>
                  <a:gd name="T16" fmla="*/ 15 w 115"/>
                  <a:gd name="T17" fmla="*/ 39 h 236"/>
                  <a:gd name="T18" fmla="*/ 16 w 115"/>
                  <a:gd name="T19" fmla="*/ 39 h 236"/>
                  <a:gd name="T20" fmla="*/ 17 w 115"/>
                  <a:gd name="T21" fmla="*/ 39 h 236"/>
                  <a:gd name="T22" fmla="*/ 18 w 115"/>
                  <a:gd name="T23" fmla="*/ 38 h 236"/>
                  <a:gd name="T24" fmla="*/ 18 w 115"/>
                  <a:gd name="T25" fmla="*/ 37 h 236"/>
                  <a:gd name="T26" fmla="*/ 18 w 115"/>
                  <a:gd name="T27" fmla="*/ 36 h 236"/>
                  <a:gd name="T28" fmla="*/ 18 w 115"/>
                  <a:gd name="T29" fmla="*/ 36 h 236"/>
                  <a:gd name="T30" fmla="*/ 18 w 115"/>
                  <a:gd name="T31" fmla="*/ 35 h 236"/>
                  <a:gd name="T32" fmla="*/ 17 w 115"/>
                  <a:gd name="T33" fmla="*/ 34 h 236"/>
                  <a:gd name="T34" fmla="*/ 14 w 115"/>
                  <a:gd name="T35" fmla="*/ 33 h 236"/>
                  <a:gd name="T36" fmla="*/ 11 w 115"/>
                  <a:gd name="T37" fmla="*/ 32 h 236"/>
                  <a:gd name="T38" fmla="*/ 8 w 115"/>
                  <a:gd name="T39" fmla="*/ 30 h 236"/>
                  <a:gd name="T40" fmla="*/ 7 w 115"/>
                  <a:gd name="T41" fmla="*/ 27 h 236"/>
                  <a:gd name="T42" fmla="*/ 5 w 115"/>
                  <a:gd name="T43" fmla="*/ 24 h 236"/>
                  <a:gd name="T44" fmla="*/ 5 w 115"/>
                  <a:gd name="T45" fmla="*/ 21 h 236"/>
                  <a:gd name="T46" fmla="*/ 5 w 115"/>
                  <a:gd name="T47" fmla="*/ 18 h 236"/>
                  <a:gd name="T48" fmla="*/ 6 w 115"/>
                  <a:gd name="T49" fmla="*/ 15 h 236"/>
                  <a:gd name="T50" fmla="*/ 7 w 115"/>
                  <a:gd name="T51" fmla="*/ 12 h 236"/>
                  <a:gd name="T52" fmla="*/ 9 w 115"/>
                  <a:gd name="T53" fmla="*/ 10 h 236"/>
                  <a:gd name="T54" fmla="*/ 12 w 115"/>
                  <a:gd name="T55" fmla="*/ 8 h 236"/>
                  <a:gd name="T56" fmla="*/ 14 w 115"/>
                  <a:gd name="T57" fmla="*/ 5 h 236"/>
                  <a:gd name="T58" fmla="*/ 16 w 115"/>
                  <a:gd name="T59" fmla="*/ 4 h 236"/>
                  <a:gd name="T60" fmla="*/ 18 w 115"/>
                  <a:gd name="T61" fmla="*/ 2 h 236"/>
                  <a:gd name="T62" fmla="*/ 19 w 115"/>
                  <a:gd name="T63" fmla="*/ 1 h 236"/>
                  <a:gd name="T64" fmla="*/ 19 w 115"/>
                  <a:gd name="T65" fmla="*/ 0 h 236"/>
                  <a:gd name="T66" fmla="*/ 17 w 115"/>
                  <a:gd name="T67" fmla="*/ 1 h 236"/>
                  <a:gd name="T68" fmla="*/ 14 w 115"/>
                  <a:gd name="T69" fmla="*/ 2 h 236"/>
                  <a:gd name="T70" fmla="*/ 11 w 115"/>
                  <a:gd name="T71" fmla="*/ 4 h 236"/>
                  <a:gd name="T72" fmla="*/ 8 w 115"/>
                  <a:gd name="T73" fmla="*/ 7 h 236"/>
                  <a:gd name="T74" fmla="*/ 5 w 115"/>
                  <a:gd name="T75" fmla="*/ 10 h 236"/>
                  <a:gd name="T76" fmla="*/ 3 w 115"/>
                  <a:gd name="T77" fmla="*/ 14 h 236"/>
                  <a:gd name="T78" fmla="*/ 1 w 115"/>
                  <a:gd name="T79" fmla="*/ 17 h 236"/>
                  <a:gd name="T80" fmla="*/ 0 w 115"/>
                  <a:gd name="T81" fmla="*/ 21 h 2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5"/>
                  <a:gd name="T124" fmla="*/ 0 h 236"/>
                  <a:gd name="T125" fmla="*/ 115 w 115"/>
                  <a:gd name="T126" fmla="*/ 236 h 2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4" name="Freeform 555"/>
              <p:cNvSpPr>
                <a:spLocks/>
              </p:cNvSpPr>
              <p:nvPr/>
            </p:nvSpPr>
            <p:spPr bwMode="auto">
              <a:xfrm>
                <a:off x="2689" y="2692"/>
                <a:ext cx="41" cy="52"/>
              </a:xfrm>
              <a:custGeom>
                <a:avLst/>
                <a:gdLst>
                  <a:gd name="T0" fmla="*/ 35 w 245"/>
                  <a:gd name="T1" fmla="*/ 21 h 310"/>
                  <a:gd name="T2" fmla="*/ 37 w 245"/>
                  <a:gd name="T3" fmla="*/ 24 h 310"/>
                  <a:gd name="T4" fmla="*/ 38 w 245"/>
                  <a:gd name="T5" fmla="*/ 28 h 310"/>
                  <a:gd name="T6" fmla="*/ 37 w 245"/>
                  <a:gd name="T7" fmla="*/ 31 h 310"/>
                  <a:gd name="T8" fmla="*/ 35 w 245"/>
                  <a:gd name="T9" fmla="*/ 35 h 310"/>
                  <a:gd name="T10" fmla="*/ 31 w 245"/>
                  <a:gd name="T11" fmla="*/ 38 h 310"/>
                  <a:gd name="T12" fmla="*/ 28 w 245"/>
                  <a:gd name="T13" fmla="*/ 41 h 310"/>
                  <a:gd name="T14" fmla="*/ 24 w 245"/>
                  <a:gd name="T15" fmla="*/ 44 h 310"/>
                  <a:gd name="T16" fmla="*/ 21 w 245"/>
                  <a:gd name="T17" fmla="*/ 47 h 310"/>
                  <a:gd name="T18" fmla="*/ 21 w 245"/>
                  <a:gd name="T19" fmla="*/ 48 h 310"/>
                  <a:gd name="T20" fmla="*/ 20 w 245"/>
                  <a:gd name="T21" fmla="*/ 50 h 310"/>
                  <a:gd name="T22" fmla="*/ 20 w 245"/>
                  <a:gd name="T23" fmla="*/ 51 h 310"/>
                  <a:gd name="T24" fmla="*/ 22 w 245"/>
                  <a:gd name="T25" fmla="*/ 52 h 310"/>
                  <a:gd name="T26" fmla="*/ 23 w 245"/>
                  <a:gd name="T27" fmla="*/ 52 h 310"/>
                  <a:gd name="T28" fmla="*/ 26 w 245"/>
                  <a:gd name="T29" fmla="*/ 49 h 310"/>
                  <a:gd name="T30" fmla="*/ 30 w 245"/>
                  <a:gd name="T31" fmla="*/ 45 h 310"/>
                  <a:gd name="T32" fmla="*/ 35 w 245"/>
                  <a:gd name="T33" fmla="*/ 41 h 310"/>
                  <a:gd name="T34" fmla="*/ 38 w 245"/>
                  <a:gd name="T35" fmla="*/ 37 h 310"/>
                  <a:gd name="T36" fmla="*/ 41 w 245"/>
                  <a:gd name="T37" fmla="*/ 31 h 310"/>
                  <a:gd name="T38" fmla="*/ 41 w 245"/>
                  <a:gd name="T39" fmla="*/ 25 h 310"/>
                  <a:gd name="T40" fmla="*/ 38 w 245"/>
                  <a:gd name="T41" fmla="*/ 20 h 310"/>
                  <a:gd name="T42" fmla="*/ 34 w 245"/>
                  <a:gd name="T43" fmla="*/ 16 h 310"/>
                  <a:gd name="T44" fmla="*/ 29 w 245"/>
                  <a:gd name="T45" fmla="*/ 13 h 310"/>
                  <a:gd name="T46" fmla="*/ 25 w 245"/>
                  <a:gd name="T47" fmla="*/ 10 h 310"/>
                  <a:gd name="T48" fmla="*/ 20 w 245"/>
                  <a:gd name="T49" fmla="*/ 8 h 310"/>
                  <a:gd name="T50" fmla="*/ 16 w 245"/>
                  <a:gd name="T51" fmla="*/ 5 h 310"/>
                  <a:gd name="T52" fmla="*/ 11 w 245"/>
                  <a:gd name="T53" fmla="*/ 3 h 310"/>
                  <a:gd name="T54" fmla="*/ 7 w 245"/>
                  <a:gd name="T55" fmla="*/ 1 h 310"/>
                  <a:gd name="T56" fmla="*/ 3 w 245"/>
                  <a:gd name="T57" fmla="*/ 0 h 310"/>
                  <a:gd name="T58" fmla="*/ 1 w 245"/>
                  <a:gd name="T59" fmla="*/ 0 h 310"/>
                  <a:gd name="T60" fmla="*/ 2 w 245"/>
                  <a:gd name="T61" fmla="*/ 1 h 310"/>
                  <a:gd name="T62" fmla="*/ 6 w 245"/>
                  <a:gd name="T63" fmla="*/ 3 h 310"/>
                  <a:gd name="T64" fmla="*/ 10 w 245"/>
                  <a:gd name="T65" fmla="*/ 5 h 310"/>
                  <a:gd name="T66" fmla="*/ 14 w 245"/>
                  <a:gd name="T67" fmla="*/ 7 h 310"/>
                  <a:gd name="T68" fmla="*/ 19 w 245"/>
                  <a:gd name="T69" fmla="*/ 10 h 310"/>
                  <a:gd name="T70" fmla="*/ 23 w 245"/>
                  <a:gd name="T71" fmla="*/ 12 h 310"/>
                  <a:gd name="T72" fmla="*/ 28 w 245"/>
                  <a:gd name="T73" fmla="*/ 15 h 310"/>
                  <a:gd name="T74" fmla="*/ 31 w 245"/>
                  <a:gd name="T75" fmla="*/ 18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5"/>
                  <a:gd name="T115" fmla="*/ 0 h 310"/>
                  <a:gd name="T116" fmla="*/ 245 w 245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81" name="Line 556"/>
            <p:cNvSpPr>
              <a:spLocks noChangeShapeType="1"/>
            </p:cNvSpPr>
            <p:nvPr/>
          </p:nvSpPr>
          <p:spPr bwMode="auto">
            <a:xfrm>
              <a:off x="4097" y="3373"/>
              <a:ext cx="317" cy="1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2" name="Line 557"/>
            <p:cNvSpPr>
              <a:spLocks noChangeShapeType="1"/>
            </p:cNvSpPr>
            <p:nvPr/>
          </p:nvSpPr>
          <p:spPr bwMode="auto">
            <a:xfrm>
              <a:off x="3750" y="3332"/>
              <a:ext cx="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83" name="Group 558"/>
            <p:cNvGrpSpPr>
              <a:grpSpLocks/>
            </p:cNvGrpSpPr>
            <p:nvPr/>
          </p:nvGrpSpPr>
          <p:grpSpPr bwMode="auto">
            <a:xfrm>
              <a:off x="4995" y="3370"/>
              <a:ext cx="131" cy="258"/>
              <a:chOff x="4180" y="783"/>
              <a:chExt cx="150" cy="307"/>
            </a:xfrm>
          </p:grpSpPr>
          <p:sp>
            <p:nvSpPr>
              <p:cNvPr id="1200" name="AutoShape 559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1" name="Rectangle 560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2" name="Rectangle 561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3" name="AutoShape 562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4" name="Line 563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5" name="Line 564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6" name="Rectangle 565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07" name="Rectangle 566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84" name="Line 567"/>
            <p:cNvSpPr>
              <a:spLocks noChangeShapeType="1"/>
            </p:cNvSpPr>
            <p:nvPr/>
          </p:nvSpPr>
          <p:spPr bwMode="auto">
            <a:xfrm flipH="1">
              <a:off x="3806" y="2401"/>
              <a:ext cx="2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5" name="Line 568"/>
            <p:cNvSpPr>
              <a:spLocks noChangeShapeType="1"/>
            </p:cNvSpPr>
            <p:nvPr/>
          </p:nvSpPr>
          <p:spPr bwMode="auto">
            <a:xfrm flipV="1">
              <a:off x="4623" y="1760"/>
              <a:ext cx="78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6" name="Line 569"/>
            <p:cNvSpPr>
              <a:spLocks noChangeShapeType="1"/>
            </p:cNvSpPr>
            <p:nvPr/>
          </p:nvSpPr>
          <p:spPr bwMode="auto">
            <a:xfrm>
              <a:off x="4514" y="1869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7" name="Line 570"/>
            <p:cNvSpPr>
              <a:spLocks noChangeShapeType="1"/>
            </p:cNvSpPr>
            <p:nvPr/>
          </p:nvSpPr>
          <p:spPr bwMode="auto">
            <a:xfrm flipV="1">
              <a:off x="4630" y="1804"/>
              <a:ext cx="16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8" name="Line 571"/>
            <p:cNvSpPr>
              <a:spLocks noChangeShapeType="1"/>
            </p:cNvSpPr>
            <p:nvPr/>
          </p:nvSpPr>
          <p:spPr bwMode="auto">
            <a:xfrm>
              <a:off x="4852" y="1803"/>
              <a:ext cx="0" cy="1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9" name="Line 572"/>
            <p:cNvSpPr>
              <a:spLocks noChangeShapeType="1"/>
            </p:cNvSpPr>
            <p:nvPr/>
          </p:nvSpPr>
          <p:spPr bwMode="auto">
            <a:xfrm>
              <a:off x="4634" y="1996"/>
              <a:ext cx="1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0" name="Line 573"/>
            <p:cNvSpPr>
              <a:spLocks noChangeShapeType="1"/>
            </p:cNvSpPr>
            <p:nvPr/>
          </p:nvSpPr>
          <p:spPr bwMode="auto">
            <a:xfrm flipV="1">
              <a:off x="3560" y="2542"/>
              <a:ext cx="10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1" name="Line 574"/>
            <p:cNvSpPr>
              <a:spLocks noChangeShapeType="1"/>
            </p:cNvSpPr>
            <p:nvPr/>
          </p:nvSpPr>
          <p:spPr bwMode="auto">
            <a:xfrm flipV="1">
              <a:off x="4895" y="1614"/>
              <a:ext cx="150" cy="1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2" name="Line 575"/>
            <p:cNvSpPr>
              <a:spLocks noChangeShapeType="1"/>
            </p:cNvSpPr>
            <p:nvPr/>
          </p:nvSpPr>
          <p:spPr bwMode="auto">
            <a:xfrm>
              <a:off x="4983" y="1990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3" name="Line 576"/>
            <p:cNvSpPr>
              <a:spLocks noChangeShapeType="1"/>
            </p:cNvSpPr>
            <p:nvPr/>
          </p:nvSpPr>
          <p:spPr bwMode="auto">
            <a:xfrm flipH="1">
              <a:off x="4445" y="2038"/>
              <a:ext cx="62" cy="4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4" name="Line 577"/>
            <p:cNvSpPr>
              <a:spLocks noChangeShapeType="1"/>
            </p:cNvSpPr>
            <p:nvPr/>
          </p:nvSpPr>
          <p:spPr bwMode="auto">
            <a:xfrm flipH="1">
              <a:off x="4817" y="2038"/>
              <a:ext cx="70" cy="4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5" name="Text Box 578"/>
            <p:cNvSpPr txBox="1">
              <a:spLocks noChangeArrowheads="1"/>
            </p:cNvSpPr>
            <p:nvPr/>
          </p:nvSpPr>
          <p:spPr bwMode="auto">
            <a:xfrm>
              <a:off x="3229" y="2006"/>
              <a:ext cx="108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Home network</a:t>
              </a:r>
            </a:p>
          </p:txBody>
        </p:sp>
        <p:sp>
          <p:nvSpPr>
            <p:cNvPr id="1196" name="Text Box 579"/>
            <p:cNvSpPr txBox="1">
              <a:spLocks noChangeArrowheads="1"/>
            </p:cNvSpPr>
            <p:nvPr/>
          </p:nvSpPr>
          <p:spPr bwMode="auto">
            <a:xfrm>
              <a:off x="3515" y="2852"/>
              <a:ext cx="155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Institutional network</a:t>
              </a:r>
            </a:p>
          </p:txBody>
        </p:sp>
        <p:sp>
          <p:nvSpPr>
            <p:cNvPr id="1197" name="Text Box 580"/>
            <p:cNvSpPr txBox="1">
              <a:spLocks noChangeArrowheads="1"/>
            </p:cNvSpPr>
            <p:nvPr/>
          </p:nvSpPr>
          <p:spPr bwMode="auto">
            <a:xfrm>
              <a:off x="3234" y="1065"/>
              <a:ext cx="114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latin typeface="Comic Sans MS" pitchFamily="66" charset="0"/>
                </a:rPr>
                <a:t>Mobile network</a:t>
              </a:r>
            </a:p>
          </p:txBody>
        </p:sp>
        <p:sp>
          <p:nvSpPr>
            <p:cNvPr id="1198" name="Text Box 581"/>
            <p:cNvSpPr txBox="1">
              <a:spLocks noChangeArrowheads="1"/>
            </p:cNvSpPr>
            <p:nvPr/>
          </p:nvSpPr>
          <p:spPr bwMode="auto">
            <a:xfrm>
              <a:off x="4369" y="1368"/>
              <a:ext cx="8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Global ISP</a:t>
              </a:r>
            </a:p>
          </p:txBody>
        </p:sp>
        <p:sp>
          <p:nvSpPr>
            <p:cNvPr id="1199" name="Text Box 582"/>
            <p:cNvSpPr txBox="1">
              <a:spLocks noChangeArrowheads="1"/>
            </p:cNvSpPr>
            <p:nvPr/>
          </p:nvSpPr>
          <p:spPr bwMode="auto">
            <a:xfrm>
              <a:off x="4240" y="2240"/>
              <a:ext cx="9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latin typeface="Comic Sans MS" pitchFamily="66" charset="0"/>
                </a:rPr>
                <a:t>Regional ISP</a:t>
              </a:r>
            </a:p>
          </p:txBody>
        </p:sp>
      </p:grpSp>
      <p:grpSp>
        <p:nvGrpSpPr>
          <p:cNvPr id="4745" name="Group 674"/>
          <p:cNvGrpSpPr>
            <a:grpSpLocks/>
          </p:cNvGrpSpPr>
          <p:nvPr/>
        </p:nvGrpSpPr>
        <p:grpSpPr bwMode="auto">
          <a:xfrm>
            <a:off x="465138" y="5464175"/>
            <a:ext cx="800100" cy="506413"/>
            <a:chOff x="293" y="3442"/>
            <a:chExt cx="504" cy="319"/>
          </a:xfrm>
        </p:grpSpPr>
        <p:grpSp>
          <p:nvGrpSpPr>
            <p:cNvPr id="1119" name="Group 585"/>
            <p:cNvGrpSpPr>
              <a:grpSpLocks/>
            </p:cNvGrpSpPr>
            <p:nvPr/>
          </p:nvGrpSpPr>
          <p:grpSpPr bwMode="auto">
            <a:xfrm>
              <a:off x="383" y="3442"/>
              <a:ext cx="228" cy="108"/>
              <a:chOff x="3600" y="219"/>
              <a:chExt cx="360" cy="175"/>
            </a:xfrm>
          </p:grpSpPr>
          <p:sp>
            <p:nvSpPr>
              <p:cNvPr id="1121" name="Oval 586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2" name="Line 587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3" name="Line 588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4" name="Rectangle 589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1125" name="Oval 590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126" name="Group 591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1131" name="Line 592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" name="Line 593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" name="Line 594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27" name="Group 595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1128" name="Line 596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" name="Line 597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" name="Line 598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20" name="Text Box 662"/>
            <p:cNvSpPr txBox="1">
              <a:spLocks noChangeArrowheads="1"/>
            </p:cNvSpPr>
            <p:nvPr/>
          </p:nvSpPr>
          <p:spPr bwMode="auto">
            <a:xfrm>
              <a:off x="293" y="3549"/>
              <a:ext cx="5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router</a:t>
              </a:r>
            </a:p>
          </p:txBody>
        </p:sp>
      </p:grpSp>
      <p:grpSp>
        <p:nvGrpSpPr>
          <p:cNvPr id="4749" name="Group 672"/>
          <p:cNvGrpSpPr>
            <a:grpSpLocks/>
          </p:cNvGrpSpPr>
          <p:nvPr/>
        </p:nvGrpSpPr>
        <p:grpSpPr bwMode="auto">
          <a:xfrm>
            <a:off x="146050" y="1325563"/>
            <a:ext cx="1458913" cy="1893887"/>
            <a:chOff x="92" y="835"/>
            <a:chExt cx="919" cy="1193"/>
          </a:xfrm>
        </p:grpSpPr>
        <p:grpSp>
          <p:nvGrpSpPr>
            <p:cNvPr id="1104" name="Group 599"/>
            <p:cNvGrpSpPr>
              <a:grpSpLocks/>
            </p:cNvGrpSpPr>
            <p:nvPr/>
          </p:nvGrpSpPr>
          <p:grpSpPr bwMode="auto">
            <a:xfrm>
              <a:off x="92" y="1416"/>
              <a:ext cx="220" cy="245"/>
              <a:chOff x="2870" y="1518"/>
              <a:chExt cx="292" cy="320"/>
            </a:xfrm>
          </p:grpSpPr>
          <p:graphicFrame>
            <p:nvGraphicFramePr>
              <p:cNvPr id="1027" name="Object 60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5" name="Clip" r:id="rId23" imgW="819000" imgH="847800" progId="">
                      <p:embed/>
                    </p:oleObj>
                  </mc:Choice>
                  <mc:Fallback>
                    <p:oleObj name="Clip" r:id="rId23" imgW="819000" imgH="847800" progId="">
                      <p:embed/>
                      <p:pic>
                        <p:nvPicPr>
                          <p:cNvPr id="0" name="Object 60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28" name="Object 60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36" name="Clip" r:id="rId24" imgW="1266840" imgH="1200240" progId="">
                      <p:embed/>
                    </p:oleObj>
                  </mc:Choice>
                  <mc:Fallback>
                    <p:oleObj name="Clip" r:id="rId24" imgW="1266840" imgH="1200240" progId="">
                      <p:embed/>
                      <p:pic>
                        <p:nvPicPr>
                          <p:cNvPr id="0" name="Object 60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026" name="Object 602"/>
            <p:cNvGraphicFramePr>
              <a:graphicFrameLocks noChangeAspect="1"/>
            </p:cNvGraphicFramePr>
            <p:nvPr/>
          </p:nvGraphicFramePr>
          <p:xfrm>
            <a:off x="131" y="843"/>
            <a:ext cx="207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7" name="Clip" r:id="rId25" imgW="1305000" imgH="1085760" progId="">
                    <p:embed/>
                  </p:oleObj>
                </mc:Choice>
                <mc:Fallback>
                  <p:oleObj name="Clip" r:id="rId25" imgW="1305000" imgH="1085760" progId="">
                    <p:embed/>
                    <p:pic>
                      <p:nvPicPr>
                        <p:cNvPr id="0" name="Object 6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" y="843"/>
                          <a:ext cx="207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105" name="Group 603"/>
            <p:cNvGrpSpPr>
              <a:grpSpLocks/>
            </p:cNvGrpSpPr>
            <p:nvPr/>
          </p:nvGrpSpPr>
          <p:grpSpPr bwMode="auto">
            <a:xfrm>
              <a:off x="171" y="1105"/>
              <a:ext cx="148" cy="241"/>
              <a:chOff x="4180" y="783"/>
              <a:chExt cx="150" cy="307"/>
            </a:xfrm>
          </p:grpSpPr>
          <p:sp>
            <p:nvSpPr>
              <p:cNvPr id="1111" name="AutoShape 604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2" name="Rectangle 605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3" name="Rectangle 606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4" name="AutoShape 607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5" name="Line 608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6" name="Line 609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7" name="Rectangle 610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8" name="Rectangle 611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1106" name="Picture 661" descr="imgyjavg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2" y="1763"/>
              <a:ext cx="232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07" name="Text Box 663"/>
            <p:cNvSpPr txBox="1">
              <a:spLocks noChangeArrowheads="1"/>
            </p:cNvSpPr>
            <p:nvPr/>
          </p:nvSpPr>
          <p:spPr bwMode="auto">
            <a:xfrm>
              <a:off x="348" y="835"/>
              <a:ext cx="26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PC</a:t>
              </a:r>
            </a:p>
          </p:txBody>
        </p:sp>
        <p:sp>
          <p:nvSpPr>
            <p:cNvPr id="1108" name="Text Box 664"/>
            <p:cNvSpPr txBox="1">
              <a:spLocks noChangeArrowheads="1"/>
            </p:cNvSpPr>
            <p:nvPr/>
          </p:nvSpPr>
          <p:spPr bwMode="auto">
            <a:xfrm>
              <a:off x="334" y="1107"/>
              <a:ext cx="50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server</a:t>
              </a:r>
            </a:p>
          </p:txBody>
        </p:sp>
        <p:sp>
          <p:nvSpPr>
            <p:cNvPr id="1109" name="Text Box 665"/>
            <p:cNvSpPr txBox="1">
              <a:spLocks noChangeArrowheads="1"/>
            </p:cNvSpPr>
            <p:nvPr/>
          </p:nvSpPr>
          <p:spPr bwMode="auto">
            <a:xfrm>
              <a:off x="345" y="1437"/>
              <a:ext cx="601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wireless</a:t>
              </a:r>
            </a:p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laptop</a:t>
              </a:r>
            </a:p>
          </p:txBody>
        </p:sp>
        <p:sp>
          <p:nvSpPr>
            <p:cNvPr id="1110" name="Text Box 667"/>
            <p:cNvSpPr txBox="1">
              <a:spLocks noChangeArrowheads="1"/>
            </p:cNvSpPr>
            <p:nvPr/>
          </p:nvSpPr>
          <p:spPr bwMode="auto">
            <a:xfrm>
              <a:off x="359" y="1738"/>
              <a:ext cx="652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cellular </a:t>
              </a:r>
            </a:p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handheld</a:t>
              </a:r>
            </a:p>
          </p:txBody>
        </p:sp>
      </p:grpSp>
      <p:grpSp>
        <p:nvGrpSpPr>
          <p:cNvPr id="4752" name="Group 673"/>
          <p:cNvGrpSpPr>
            <a:grpSpLocks/>
          </p:cNvGrpSpPr>
          <p:nvPr/>
        </p:nvGrpSpPr>
        <p:grpSpPr bwMode="auto">
          <a:xfrm>
            <a:off x="338138" y="3865563"/>
            <a:ext cx="1431925" cy="992187"/>
            <a:chOff x="213" y="2435"/>
            <a:chExt cx="902" cy="625"/>
          </a:xfrm>
        </p:grpSpPr>
        <p:grpSp>
          <p:nvGrpSpPr>
            <p:cNvPr id="1052" name="Group 612"/>
            <p:cNvGrpSpPr>
              <a:grpSpLocks/>
            </p:cNvGrpSpPr>
            <p:nvPr/>
          </p:nvGrpSpPr>
          <p:grpSpPr bwMode="auto">
            <a:xfrm>
              <a:off x="213" y="2446"/>
              <a:ext cx="149" cy="213"/>
              <a:chOff x="2556" y="2689"/>
              <a:chExt cx="183" cy="255"/>
            </a:xfrm>
          </p:grpSpPr>
          <p:pic>
            <p:nvPicPr>
              <p:cNvPr id="1087" name="Picture 613" descr="31u_bnrz[1]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2609" y="2770"/>
                <a:ext cx="121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88" name="Freeform 614"/>
              <p:cNvSpPr>
                <a:spLocks/>
              </p:cNvSpPr>
              <p:nvPr/>
            </p:nvSpPr>
            <p:spPr bwMode="auto">
              <a:xfrm>
                <a:off x="2605" y="2702"/>
                <a:ext cx="33" cy="39"/>
              </a:xfrm>
              <a:custGeom>
                <a:avLst/>
                <a:gdLst>
                  <a:gd name="T0" fmla="*/ 12 w 199"/>
                  <a:gd name="T1" fmla="*/ 5 h 232"/>
                  <a:gd name="T2" fmla="*/ 9 w 199"/>
                  <a:gd name="T3" fmla="*/ 7 h 232"/>
                  <a:gd name="T4" fmla="*/ 7 w 199"/>
                  <a:gd name="T5" fmla="*/ 8 h 232"/>
                  <a:gd name="T6" fmla="*/ 5 w 199"/>
                  <a:gd name="T7" fmla="*/ 11 h 232"/>
                  <a:gd name="T8" fmla="*/ 3 w 199"/>
                  <a:gd name="T9" fmla="*/ 13 h 232"/>
                  <a:gd name="T10" fmla="*/ 2 w 199"/>
                  <a:gd name="T11" fmla="*/ 15 h 232"/>
                  <a:gd name="T12" fmla="*/ 1 w 199"/>
                  <a:gd name="T13" fmla="*/ 18 h 232"/>
                  <a:gd name="T14" fmla="*/ 0 w 199"/>
                  <a:gd name="T15" fmla="*/ 21 h 232"/>
                  <a:gd name="T16" fmla="*/ 0 w 199"/>
                  <a:gd name="T17" fmla="*/ 24 h 232"/>
                  <a:gd name="T18" fmla="*/ 0 w 199"/>
                  <a:gd name="T19" fmla="*/ 28 h 232"/>
                  <a:gd name="T20" fmla="*/ 2 w 199"/>
                  <a:gd name="T21" fmla="*/ 31 h 232"/>
                  <a:gd name="T22" fmla="*/ 4 w 199"/>
                  <a:gd name="T23" fmla="*/ 34 h 232"/>
                  <a:gd name="T24" fmla="*/ 7 w 199"/>
                  <a:gd name="T25" fmla="*/ 36 h 232"/>
                  <a:gd name="T26" fmla="*/ 11 w 199"/>
                  <a:gd name="T27" fmla="*/ 38 h 232"/>
                  <a:gd name="T28" fmla="*/ 15 w 199"/>
                  <a:gd name="T29" fmla="*/ 39 h 232"/>
                  <a:gd name="T30" fmla="*/ 18 w 199"/>
                  <a:gd name="T31" fmla="*/ 39 h 232"/>
                  <a:gd name="T32" fmla="*/ 22 w 199"/>
                  <a:gd name="T33" fmla="*/ 38 h 232"/>
                  <a:gd name="T34" fmla="*/ 23 w 199"/>
                  <a:gd name="T35" fmla="*/ 38 h 232"/>
                  <a:gd name="T36" fmla="*/ 24 w 199"/>
                  <a:gd name="T37" fmla="*/ 38 h 232"/>
                  <a:gd name="T38" fmla="*/ 24 w 199"/>
                  <a:gd name="T39" fmla="*/ 37 h 232"/>
                  <a:gd name="T40" fmla="*/ 25 w 199"/>
                  <a:gd name="T41" fmla="*/ 37 h 232"/>
                  <a:gd name="T42" fmla="*/ 24 w 199"/>
                  <a:gd name="T43" fmla="*/ 36 h 232"/>
                  <a:gd name="T44" fmla="*/ 23 w 199"/>
                  <a:gd name="T45" fmla="*/ 35 h 232"/>
                  <a:gd name="T46" fmla="*/ 22 w 199"/>
                  <a:gd name="T47" fmla="*/ 34 h 232"/>
                  <a:gd name="T48" fmla="*/ 21 w 199"/>
                  <a:gd name="T49" fmla="*/ 34 h 232"/>
                  <a:gd name="T50" fmla="*/ 19 w 199"/>
                  <a:gd name="T51" fmla="*/ 33 h 232"/>
                  <a:gd name="T52" fmla="*/ 17 w 199"/>
                  <a:gd name="T53" fmla="*/ 33 h 232"/>
                  <a:gd name="T54" fmla="*/ 16 w 199"/>
                  <a:gd name="T55" fmla="*/ 32 h 232"/>
                  <a:gd name="T56" fmla="*/ 14 w 199"/>
                  <a:gd name="T57" fmla="*/ 32 h 232"/>
                  <a:gd name="T58" fmla="*/ 12 w 199"/>
                  <a:gd name="T59" fmla="*/ 31 h 232"/>
                  <a:gd name="T60" fmla="*/ 10 w 199"/>
                  <a:gd name="T61" fmla="*/ 31 h 232"/>
                  <a:gd name="T62" fmla="*/ 9 w 199"/>
                  <a:gd name="T63" fmla="*/ 30 h 232"/>
                  <a:gd name="T64" fmla="*/ 7 w 199"/>
                  <a:gd name="T65" fmla="*/ 28 h 232"/>
                  <a:gd name="T66" fmla="*/ 7 w 199"/>
                  <a:gd name="T67" fmla="*/ 22 h 232"/>
                  <a:gd name="T68" fmla="*/ 8 w 199"/>
                  <a:gd name="T69" fmla="*/ 16 h 232"/>
                  <a:gd name="T70" fmla="*/ 11 w 199"/>
                  <a:gd name="T71" fmla="*/ 12 h 232"/>
                  <a:gd name="T72" fmla="*/ 16 w 199"/>
                  <a:gd name="T73" fmla="*/ 8 h 232"/>
                  <a:gd name="T74" fmla="*/ 20 w 199"/>
                  <a:gd name="T75" fmla="*/ 6 h 232"/>
                  <a:gd name="T76" fmla="*/ 25 w 199"/>
                  <a:gd name="T77" fmla="*/ 4 h 232"/>
                  <a:gd name="T78" fmla="*/ 30 w 199"/>
                  <a:gd name="T79" fmla="*/ 2 h 232"/>
                  <a:gd name="T80" fmla="*/ 33 w 199"/>
                  <a:gd name="T81" fmla="*/ 1 h 232"/>
                  <a:gd name="T82" fmla="*/ 31 w 199"/>
                  <a:gd name="T83" fmla="*/ 0 h 232"/>
                  <a:gd name="T84" fmla="*/ 29 w 199"/>
                  <a:gd name="T85" fmla="*/ 0 h 232"/>
                  <a:gd name="T86" fmla="*/ 26 w 199"/>
                  <a:gd name="T87" fmla="*/ 0 h 232"/>
                  <a:gd name="T88" fmla="*/ 23 w 199"/>
                  <a:gd name="T89" fmla="*/ 1 h 232"/>
                  <a:gd name="T90" fmla="*/ 20 w 199"/>
                  <a:gd name="T91" fmla="*/ 2 h 232"/>
                  <a:gd name="T92" fmla="*/ 17 w 199"/>
                  <a:gd name="T93" fmla="*/ 3 h 232"/>
                  <a:gd name="T94" fmla="*/ 14 w 199"/>
                  <a:gd name="T95" fmla="*/ 4 h 232"/>
                  <a:gd name="T96" fmla="*/ 12 w 199"/>
                  <a:gd name="T97" fmla="*/ 5 h 2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99"/>
                  <a:gd name="T148" fmla="*/ 0 h 232"/>
                  <a:gd name="T149" fmla="*/ 199 w 199"/>
                  <a:gd name="T150" fmla="*/ 232 h 23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9" name="Freeform 615"/>
              <p:cNvSpPr>
                <a:spLocks/>
              </p:cNvSpPr>
              <p:nvPr/>
            </p:nvSpPr>
            <p:spPr bwMode="auto">
              <a:xfrm>
                <a:off x="2661" y="2701"/>
                <a:ext cx="22" cy="30"/>
              </a:xfrm>
              <a:custGeom>
                <a:avLst/>
                <a:gdLst>
                  <a:gd name="T0" fmla="*/ 19 w 128"/>
                  <a:gd name="T1" fmla="*/ 10 h 180"/>
                  <a:gd name="T2" fmla="*/ 19 w 128"/>
                  <a:gd name="T3" fmla="*/ 13 h 180"/>
                  <a:gd name="T4" fmla="*/ 19 w 128"/>
                  <a:gd name="T5" fmla="*/ 16 h 180"/>
                  <a:gd name="T6" fmla="*/ 18 w 128"/>
                  <a:gd name="T7" fmla="*/ 18 h 180"/>
                  <a:gd name="T8" fmla="*/ 16 w 128"/>
                  <a:gd name="T9" fmla="*/ 20 h 180"/>
                  <a:gd name="T10" fmla="*/ 13 w 128"/>
                  <a:gd name="T11" fmla="*/ 22 h 180"/>
                  <a:gd name="T12" fmla="*/ 10 w 128"/>
                  <a:gd name="T13" fmla="*/ 24 h 180"/>
                  <a:gd name="T14" fmla="*/ 8 w 128"/>
                  <a:gd name="T15" fmla="*/ 26 h 180"/>
                  <a:gd name="T16" fmla="*/ 5 w 128"/>
                  <a:gd name="T17" fmla="*/ 27 h 180"/>
                  <a:gd name="T18" fmla="*/ 5 w 128"/>
                  <a:gd name="T19" fmla="*/ 28 h 180"/>
                  <a:gd name="T20" fmla="*/ 5 w 128"/>
                  <a:gd name="T21" fmla="*/ 28 h 180"/>
                  <a:gd name="T22" fmla="*/ 5 w 128"/>
                  <a:gd name="T23" fmla="*/ 29 h 180"/>
                  <a:gd name="T24" fmla="*/ 5 w 128"/>
                  <a:gd name="T25" fmla="*/ 30 h 180"/>
                  <a:gd name="T26" fmla="*/ 6 w 128"/>
                  <a:gd name="T27" fmla="*/ 30 h 180"/>
                  <a:gd name="T28" fmla="*/ 6 w 128"/>
                  <a:gd name="T29" fmla="*/ 30 h 180"/>
                  <a:gd name="T30" fmla="*/ 6 w 128"/>
                  <a:gd name="T31" fmla="*/ 30 h 180"/>
                  <a:gd name="T32" fmla="*/ 7 w 128"/>
                  <a:gd name="T33" fmla="*/ 30 h 180"/>
                  <a:gd name="T34" fmla="*/ 10 w 128"/>
                  <a:gd name="T35" fmla="*/ 28 h 180"/>
                  <a:gd name="T36" fmla="*/ 13 w 128"/>
                  <a:gd name="T37" fmla="*/ 26 h 180"/>
                  <a:gd name="T38" fmla="*/ 16 w 128"/>
                  <a:gd name="T39" fmla="*/ 24 h 180"/>
                  <a:gd name="T40" fmla="*/ 19 w 128"/>
                  <a:gd name="T41" fmla="*/ 22 h 180"/>
                  <a:gd name="T42" fmla="*/ 21 w 128"/>
                  <a:gd name="T43" fmla="*/ 19 h 180"/>
                  <a:gd name="T44" fmla="*/ 22 w 128"/>
                  <a:gd name="T45" fmla="*/ 16 h 180"/>
                  <a:gd name="T46" fmla="*/ 22 w 128"/>
                  <a:gd name="T47" fmla="*/ 13 h 180"/>
                  <a:gd name="T48" fmla="*/ 21 w 128"/>
                  <a:gd name="T49" fmla="*/ 9 h 180"/>
                  <a:gd name="T50" fmla="*/ 19 w 128"/>
                  <a:gd name="T51" fmla="*/ 7 h 180"/>
                  <a:gd name="T52" fmla="*/ 17 w 128"/>
                  <a:gd name="T53" fmla="*/ 4 h 180"/>
                  <a:gd name="T54" fmla="*/ 14 w 128"/>
                  <a:gd name="T55" fmla="*/ 2 h 180"/>
                  <a:gd name="T56" fmla="*/ 10 w 128"/>
                  <a:gd name="T57" fmla="*/ 1 h 180"/>
                  <a:gd name="T58" fmla="*/ 6 w 128"/>
                  <a:gd name="T59" fmla="*/ 0 h 180"/>
                  <a:gd name="T60" fmla="*/ 3 w 128"/>
                  <a:gd name="T61" fmla="*/ 0 h 180"/>
                  <a:gd name="T62" fmla="*/ 1 w 128"/>
                  <a:gd name="T63" fmla="*/ 0 h 180"/>
                  <a:gd name="T64" fmla="*/ 0 w 128"/>
                  <a:gd name="T65" fmla="*/ 1 h 180"/>
                  <a:gd name="T66" fmla="*/ 2 w 128"/>
                  <a:gd name="T67" fmla="*/ 2 h 180"/>
                  <a:gd name="T68" fmla="*/ 5 w 128"/>
                  <a:gd name="T69" fmla="*/ 2 h 180"/>
                  <a:gd name="T70" fmla="*/ 8 w 128"/>
                  <a:gd name="T71" fmla="*/ 3 h 180"/>
                  <a:gd name="T72" fmla="*/ 10 w 128"/>
                  <a:gd name="T73" fmla="*/ 4 h 180"/>
                  <a:gd name="T74" fmla="*/ 13 w 128"/>
                  <a:gd name="T75" fmla="*/ 5 h 180"/>
                  <a:gd name="T76" fmla="*/ 15 w 128"/>
                  <a:gd name="T77" fmla="*/ 6 h 180"/>
                  <a:gd name="T78" fmla="*/ 17 w 128"/>
                  <a:gd name="T79" fmla="*/ 8 h 180"/>
                  <a:gd name="T80" fmla="*/ 19 w 128"/>
                  <a:gd name="T81" fmla="*/ 10 h 18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0"/>
                  <a:gd name="T125" fmla="*/ 128 w 128"/>
                  <a:gd name="T126" fmla="*/ 180 h 18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0" name="Freeform 616"/>
              <p:cNvSpPr>
                <a:spLocks/>
              </p:cNvSpPr>
              <p:nvPr/>
            </p:nvSpPr>
            <p:spPr bwMode="auto">
              <a:xfrm>
                <a:off x="2584" y="2694"/>
                <a:ext cx="54" cy="63"/>
              </a:xfrm>
              <a:custGeom>
                <a:avLst/>
                <a:gdLst>
                  <a:gd name="T0" fmla="*/ 17 w 322"/>
                  <a:gd name="T1" fmla="*/ 12 h 378"/>
                  <a:gd name="T2" fmla="*/ 9 w 322"/>
                  <a:gd name="T3" fmla="*/ 19 h 378"/>
                  <a:gd name="T4" fmla="*/ 3 w 322"/>
                  <a:gd name="T5" fmla="*/ 28 h 378"/>
                  <a:gd name="T6" fmla="*/ 0 w 322"/>
                  <a:gd name="T7" fmla="*/ 38 h 378"/>
                  <a:gd name="T8" fmla="*/ 1 w 322"/>
                  <a:gd name="T9" fmla="*/ 44 h 378"/>
                  <a:gd name="T10" fmla="*/ 2 w 322"/>
                  <a:gd name="T11" fmla="*/ 47 h 378"/>
                  <a:gd name="T12" fmla="*/ 3 w 322"/>
                  <a:gd name="T13" fmla="*/ 50 h 378"/>
                  <a:gd name="T14" fmla="*/ 5 w 322"/>
                  <a:gd name="T15" fmla="*/ 52 h 378"/>
                  <a:gd name="T16" fmla="*/ 9 w 322"/>
                  <a:gd name="T17" fmla="*/ 54 h 378"/>
                  <a:gd name="T18" fmla="*/ 14 w 322"/>
                  <a:gd name="T19" fmla="*/ 56 h 378"/>
                  <a:gd name="T20" fmla="*/ 20 w 322"/>
                  <a:gd name="T21" fmla="*/ 58 h 378"/>
                  <a:gd name="T22" fmla="*/ 25 w 322"/>
                  <a:gd name="T23" fmla="*/ 60 h 378"/>
                  <a:gd name="T24" fmla="*/ 31 w 322"/>
                  <a:gd name="T25" fmla="*/ 61 h 378"/>
                  <a:gd name="T26" fmla="*/ 37 w 322"/>
                  <a:gd name="T27" fmla="*/ 62 h 378"/>
                  <a:gd name="T28" fmla="*/ 43 w 322"/>
                  <a:gd name="T29" fmla="*/ 62 h 378"/>
                  <a:gd name="T30" fmla="*/ 48 w 322"/>
                  <a:gd name="T31" fmla="*/ 63 h 378"/>
                  <a:gd name="T32" fmla="*/ 52 w 322"/>
                  <a:gd name="T33" fmla="*/ 63 h 378"/>
                  <a:gd name="T34" fmla="*/ 54 w 322"/>
                  <a:gd name="T35" fmla="*/ 62 h 378"/>
                  <a:gd name="T36" fmla="*/ 54 w 322"/>
                  <a:gd name="T37" fmla="*/ 60 h 378"/>
                  <a:gd name="T38" fmla="*/ 53 w 322"/>
                  <a:gd name="T39" fmla="*/ 59 h 378"/>
                  <a:gd name="T40" fmla="*/ 49 w 322"/>
                  <a:gd name="T41" fmla="*/ 58 h 378"/>
                  <a:gd name="T42" fmla="*/ 44 w 322"/>
                  <a:gd name="T43" fmla="*/ 57 h 378"/>
                  <a:gd name="T44" fmla="*/ 39 w 322"/>
                  <a:gd name="T45" fmla="*/ 56 h 378"/>
                  <a:gd name="T46" fmla="*/ 34 w 322"/>
                  <a:gd name="T47" fmla="*/ 55 h 378"/>
                  <a:gd name="T48" fmla="*/ 29 w 322"/>
                  <a:gd name="T49" fmla="*/ 54 h 378"/>
                  <a:gd name="T50" fmla="*/ 23 w 322"/>
                  <a:gd name="T51" fmla="*/ 53 h 378"/>
                  <a:gd name="T52" fmla="*/ 18 w 322"/>
                  <a:gd name="T53" fmla="*/ 52 h 378"/>
                  <a:gd name="T54" fmla="*/ 13 w 322"/>
                  <a:gd name="T55" fmla="*/ 50 h 378"/>
                  <a:gd name="T56" fmla="*/ 9 w 322"/>
                  <a:gd name="T57" fmla="*/ 47 h 378"/>
                  <a:gd name="T58" fmla="*/ 6 w 322"/>
                  <a:gd name="T59" fmla="*/ 43 h 378"/>
                  <a:gd name="T60" fmla="*/ 6 w 322"/>
                  <a:gd name="T61" fmla="*/ 39 h 378"/>
                  <a:gd name="T62" fmla="*/ 6 w 322"/>
                  <a:gd name="T63" fmla="*/ 33 h 378"/>
                  <a:gd name="T64" fmla="*/ 9 w 322"/>
                  <a:gd name="T65" fmla="*/ 28 h 378"/>
                  <a:gd name="T66" fmla="*/ 12 w 322"/>
                  <a:gd name="T67" fmla="*/ 23 h 378"/>
                  <a:gd name="T68" fmla="*/ 16 w 322"/>
                  <a:gd name="T69" fmla="*/ 18 h 378"/>
                  <a:gd name="T70" fmla="*/ 21 w 322"/>
                  <a:gd name="T71" fmla="*/ 14 h 378"/>
                  <a:gd name="T72" fmla="*/ 26 w 322"/>
                  <a:gd name="T73" fmla="*/ 9 h 378"/>
                  <a:gd name="T74" fmla="*/ 33 w 322"/>
                  <a:gd name="T75" fmla="*/ 6 h 378"/>
                  <a:gd name="T76" fmla="*/ 40 w 322"/>
                  <a:gd name="T77" fmla="*/ 3 h 378"/>
                  <a:gd name="T78" fmla="*/ 44 w 322"/>
                  <a:gd name="T79" fmla="*/ 1 h 378"/>
                  <a:gd name="T80" fmla="*/ 43 w 322"/>
                  <a:gd name="T81" fmla="*/ 0 h 378"/>
                  <a:gd name="T82" fmla="*/ 37 w 322"/>
                  <a:gd name="T83" fmla="*/ 1 h 378"/>
                  <a:gd name="T84" fmla="*/ 30 w 322"/>
                  <a:gd name="T85" fmla="*/ 3 h 378"/>
                  <a:gd name="T86" fmla="*/ 24 w 322"/>
                  <a:gd name="T87" fmla="*/ 6 h 3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2"/>
                  <a:gd name="T133" fmla="*/ 0 h 378"/>
                  <a:gd name="T134" fmla="*/ 322 w 322"/>
                  <a:gd name="T135" fmla="*/ 378 h 3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1" name="Freeform 617"/>
              <p:cNvSpPr>
                <a:spLocks/>
              </p:cNvSpPr>
              <p:nvPr/>
            </p:nvSpPr>
            <p:spPr bwMode="auto">
              <a:xfrm>
                <a:off x="2660" y="2692"/>
                <a:ext cx="47" cy="42"/>
              </a:xfrm>
              <a:custGeom>
                <a:avLst/>
                <a:gdLst>
                  <a:gd name="T0" fmla="*/ 39 w 283"/>
                  <a:gd name="T1" fmla="*/ 13 h 252"/>
                  <a:gd name="T2" fmla="*/ 41 w 283"/>
                  <a:gd name="T3" fmla="*/ 15 h 252"/>
                  <a:gd name="T4" fmla="*/ 43 w 283"/>
                  <a:gd name="T5" fmla="*/ 18 h 252"/>
                  <a:gd name="T6" fmla="*/ 43 w 283"/>
                  <a:gd name="T7" fmla="*/ 21 h 252"/>
                  <a:gd name="T8" fmla="*/ 43 w 283"/>
                  <a:gd name="T9" fmla="*/ 24 h 252"/>
                  <a:gd name="T10" fmla="*/ 43 w 283"/>
                  <a:gd name="T11" fmla="*/ 26 h 252"/>
                  <a:gd name="T12" fmla="*/ 42 w 283"/>
                  <a:gd name="T13" fmla="*/ 28 h 252"/>
                  <a:gd name="T14" fmla="*/ 41 w 283"/>
                  <a:gd name="T15" fmla="*/ 31 h 252"/>
                  <a:gd name="T16" fmla="*/ 39 w 283"/>
                  <a:gd name="T17" fmla="*/ 32 h 252"/>
                  <a:gd name="T18" fmla="*/ 37 w 283"/>
                  <a:gd name="T19" fmla="*/ 34 h 252"/>
                  <a:gd name="T20" fmla="*/ 36 w 283"/>
                  <a:gd name="T21" fmla="*/ 36 h 252"/>
                  <a:gd name="T22" fmla="*/ 34 w 283"/>
                  <a:gd name="T23" fmla="*/ 37 h 252"/>
                  <a:gd name="T24" fmla="*/ 32 w 283"/>
                  <a:gd name="T25" fmla="*/ 39 h 252"/>
                  <a:gd name="T26" fmla="*/ 32 w 283"/>
                  <a:gd name="T27" fmla="*/ 40 h 252"/>
                  <a:gd name="T28" fmla="*/ 32 w 283"/>
                  <a:gd name="T29" fmla="*/ 40 h 252"/>
                  <a:gd name="T30" fmla="*/ 32 w 283"/>
                  <a:gd name="T31" fmla="*/ 41 h 252"/>
                  <a:gd name="T32" fmla="*/ 32 w 283"/>
                  <a:gd name="T33" fmla="*/ 41 h 252"/>
                  <a:gd name="T34" fmla="*/ 33 w 283"/>
                  <a:gd name="T35" fmla="*/ 42 h 252"/>
                  <a:gd name="T36" fmla="*/ 34 w 283"/>
                  <a:gd name="T37" fmla="*/ 42 h 252"/>
                  <a:gd name="T38" fmla="*/ 34 w 283"/>
                  <a:gd name="T39" fmla="*/ 42 h 252"/>
                  <a:gd name="T40" fmla="*/ 35 w 283"/>
                  <a:gd name="T41" fmla="*/ 41 h 252"/>
                  <a:gd name="T42" fmla="*/ 39 w 283"/>
                  <a:gd name="T43" fmla="*/ 39 h 252"/>
                  <a:gd name="T44" fmla="*/ 42 w 283"/>
                  <a:gd name="T45" fmla="*/ 36 h 252"/>
                  <a:gd name="T46" fmla="*/ 45 w 283"/>
                  <a:gd name="T47" fmla="*/ 32 h 252"/>
                  <a:gd name="T48" fmla="*/ 46 w 283"/>
                  <a:gd name="T49" fmla="*/ 28 h 252"/>
                  <a:gd name="T50" fmla="*/ 47 w 283"/>
                  <a:gd name="T51" fmla="*/ 24 h 252"/>
                  <a:gd name="T52" fmla="*/ 47 w 283"/>
                  <a:gd name="T53" fmla="*/ 19 h 252"/>
                  <a:gd name="T54" fmla="*/ 45 w 283"/>
                  <a:gd name="T55" fmla="*/ 15 h 252"/>
                  <a:gd name="T56" fmla="*/ 42 w 283"/>
                  <a:gd name="T57" fmla="*/ 12 h 252"/>
                  <a:gd name="T58" fmla="*/ 40 w 283"/>
                  <a:gd name="T59" fmla="*/ 10 h 252"/>
                  <a:gd name="T60" fmla="*/ 37 w 283"/>
                  <a:gd name="T61" fmla="*/ 8 h 252"/>
                  <a:gd name="T62" fmla="*/ 34 w 283"/>
                  <a:gd name="T63" fmla="*/ 7 h 252"/>
                  <a:gd name="T64" fmla="*/ 31 w 283"/>
                  <a:gd name="T65" fmla="*/ 5 h 252"/>
                  <a:gd name="T66" fmla="*/ 27 w 283"/>
                  <a:gd name="T67" fmla="*/ 4 h 252"/>
                  <a:gd name="T68" fmla="*/ 24 w 283"/>
                  <a:gd name="T69" fmla="*/ 3 h 252"/>
                  <a:gd name="T70" fmla="*/ 20 w 283"/>
                  <a:gd name="T71" fmla="*/ 2 h 252"/>
                  <a:gd name="T72" fmla="*/ 17 w 283"/>
                  <a:gd name="T73" fmla="*/ 1 h 252"/>
                  <a:gd name="T74" fmla="*/ 14 w 283"/>
                  <a:gd name="T75" fmla="*/ 1 h 252"/>
                  <a:gd name="T76" fmla="*/ 11 w 283"/>
                  <a:gd name="T77" fmla="*/ 0 h 252"/>
                  <a:gd name="T78" fmla="*/ 8 w 283"/>
                  <a:gd name="T79" fmla="*/ 0 h 252"/>
                  <a:gd name="T80" fmla="*/ 6 w 283"/>
                  <a:gd name="T81" fmla="*/ 0 h 252"/>
                  <a:gd name="T82" fmla="*/ 3 w 283"/>
                  <a:gd name="T83" fmla="*/ 0 h 252"/>
                  <a:gd name="T84" fmla="*/ 2 w 283"/>
                  <a:gd name="T85" fmla="*/ 0 h 252"/>
                  <a:gd name="T86" fmla="*/ 1 w 283"/>
                  <a:gd name="T87" fmla="*/ 0 h 252"/>
                  <a:gd name="T88" fmla="*/ 0 w 283"/>
                  <a:gd name="T89" fmla="*/ 1 h 252"/>
                  <a:gd name="T90" fmla="*/ 2 w 283"/>
                  <a:gd name="T91" fmla="*/ 1 h 252"/>
                  <a:gd name="T92" fmla="*/ 4 w 283"/>
                  <a:gd name="T93" fmla="*/ 1 h 252"/>
                  <a:gd name="T94" fmla="*/ 6 w 283"/>
                  <a:gd name="T95" fmla="*/ 2 h 252"/>
                  <a:gd name="T96" fmla="*/ 9 w 283"/>
                  <a:gd name="T97" fmla="*/ 2 h 252"/>
                  <a:gd name="T98" fmla="*/ 11 w 283"/>
                  <a:gd name="T99" fmla="*/ 3 h 252"/>
                  <a:gd name="T100" fmla="*/ 14 w 283"/>
                  <a:gd name="T101" fmla="*/ 3 h 252"/>
                  <a:gd name="T102" fmla="*/ 16 w 283"/>
                  <a:gd name="T103" fmla="*/ 4 h 252"/>
                  <a:gd name="T104" fmla="*/ 19 w 283"/>
                  <a:gd name="T105" fmla="*/ 4 h 252"/>
                  <a:gd name="T106" fmla="*/ 21 w 283"/>
                  <a:gd name="T107" fmla="*/ 5 h 252"/>
                  <a:gd name="T108" fmla="*/ 24 w 283"/>
                  <a:gd name="T109" fmla="*/ 6 h 252"/>
                  <a:gd name="T110" fmla="*/ 27 w 283"/>
                  <a:gd name="T111" fmla="*/ 7 h 252"/>
                  <a:gd name="T112" fmla="*/ 29 w 283"/>
                  <a:gd name="T113" fmla="*/ 8 h 252"/>
                  <a:gd name="T114" fmla="*/ 32 w 283"/>
                  <a:gd name="T115" fmla="*/ 9 h 252"/>
                  <a:gd name="T116" fmla="*/ 35 w 283"/>
                  <a:gd name="T117" fmla="*/ 10 h 252"/>
                  <a:gd name="T118" fmla="*/ 37 w 283"/>
                  <a:gd name="T119" fmla="*/ 11 h 252"/>
                  <a:gd name="T120" fmla="*/ 39 w 283"/>
                  <a:gd name="T121" fmla="*/ 13 h 25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3"/>
                  <a:gd name="T184" fmla="*/ 0 h 252"/>
                  <a:gd name="T185" fmla="*/ 283 w 283"/>
                  <a:gd name="T186" fmla="*/ 252 h 25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2" name="Freeform 618"/>
              <p:cNvSpPr>
                <a:spLocks/>
              </p:cNvSpPr>
              <p:nvPr/>
            </p:nvSpPr>
            <p:spPr bwMode="auto">
              <a:xfrm>
                <a:off x="2564" y="2712"/>
                <a:ext cx="19" cy="39"/>
              </a:xfrm>
              <a:custGeom>
                <a:avLst/>
                <a:gdLst>
                  <a:gd name="T0" fmla="*/ 0 w 114"/>
                  <a:gd name="T1" fmla="*/ 21 h 238"/>
                  <a:gd name="T2" fmla="*/ 0 w 114"/>
                  <a:gd name="T3" fmla="*/ 24 h 238"/>
                  <a:gd name="T4" fmla="*/ 1 w 114"/>
                  <a:gd name="T5" fmla="*/ 28 h 238"/>
                  <a:gd name="T6" fmla="*/ 2 w 114"/>
                  <a:gd name="T7" fmla="*/ 30 h 238"/>
                  <a:gd name="T8" fmla="*/ 4 w 114"/>
                  <a:gd name="T9" fmla="*/ 33 h 238"/>
                  <a:gd name="T10" fmla="*/ 6 w 114"/>
                  <a:gd name="T11" fmla="*/ 35 h 238"/>
                  <a:gd name="T12" fmla="*/ 9 w 114"/>
                  <a:gd name="T13" fmla="*/ 37 h 238"/>
                  <a:gd name="T14" fmla="*/ 12 w 114"/>
                  <a:gd name="T15" fmla="*/ 38 h 238"/>
                  <a:gd name="T16" fmla="*/ 15 w 114"/>
                  <a:gd name="T17" fmla="*/ 39 h 238"/>
                  <a:gd name="T18" fmla="*/ 16 w 114"/>
                  <a:gd name="T19" fmla="*/ 39 h 238"/>
                  <a:gd name="T20" fmla="*/ 17 w 114"/>
                  <a:gd name="T21" fmla="*/ 39 h 238"/>
                  <a:gd name="T22" fmla="*/ 18 w 114"/>
                  <a:gd name="T23" fmla="*/ 38 h 238"/>
                  <a:gd name="T24" fmla="*/ 19 w 114"/>
                  <a:gd name="T25" fmla="*/ 37 h 238"/>
                  <a:gd name="T26" fmla="*/ 19 w 114"/>
                  <a:gd name="T27" fmla="*/ 36 h 238"/>
                  <a:gd name="T28" fmla="*/ 18 w 114"/>
                  <a:gd name="T29" fmla="*/ 35 h 238"/>
                  <a:gd name="T30" fmla="*/ 18 w 114"/>
                  <a:gd name="T31" fmla="*/ 35 h 238"/>
                  <a:gd name="T32" fmla="*/ 17 w 114"/>
                  <a:gd name="T33" fmla="*/ 34 h 238"/>
                  <a:gd name="T34" fmla="*/ 14 w 114"/>
                  <a:gd name="T35" fmla="*/ 33 h 238"/>
                  <a:gd name="T36" fmla="*/ 11 w 114"/>
                  <a:gd name="T37" fmla="*/ 32 h 238"/>
                  <a:gd name="T38" fmla="*/ 8 w 114"/>
                  <a:gd name="T39" fmla="*/ 29 h 238"/>
                  <a:gd name="T40" fmla="*/ 7 w 114"/>
                  <a:gd name="T41" fmla="*/ 27 h 238"/>
                  <a:gd name="T42" fmla="*/ 5 w 114"/>
                  <a:gd name="T43" fmla="*/ 24 h 238"/>
                  <a:gd name="T44" fmla="*/ 5 w 114"/>
                  <a:gd name="T45" fmla="*/ 21 h 238"/>
                  <a:gd name="T46" fmla="*/ 5 w 114"/>
                  <a:gd name="T47" fmla="*/ 18 h 238"/>
                  <a:gd name="T48" fmla="*/ 6 w 114"/>
                  <a:gd name="T49" fmla="*/ 15 h 238"/>
                  <a:gd name="T50" fmla="*/ 7 w 114"/>
                  <a:gd name="T51" fmla="*/ 12 h 238"/>
                  <a:gd name="T52" fmla="*/ 9 w 114"/>
                  <a:gd name="T53" fmla="*/ 10 h 238"/>
                  <a:gd name="T54" fmla="*/ 10 w 114"/>
                  <a:gd name="T55" fmla="*/ 8 h 238"/>
                  <a:gd name="T56" fmla="*/ 12 w 114"/>
                  <a:gd name="T57" fmla="*/ 6 h 238"/>
                  <a:gd name="T58" fmla="*/ 14 w 114"/>
                  <a:gd name="T59" fmla="*/ 5 h 238"/>
                  <a:gd name="T60" fmla="*/ 16 w 114"/>
                  <a:gd name="T61" fmla="*/ 3 h 238"/>
                  <a:gd name="T62" fmla="*/ 18 w 114"/>
                  <a:gd name="T63" fmla="*/ 1 h 238"/>
                  <a:gd name="T64" fmla="*/ 19 w 114"/>
                  <a:gd name="T65" fmla="*/ 0 h 238"/>
                  <a:gd name="T66" fmla="*/ 18 w 114"/>
                  <a:gd name="T67" fmla="*/ 0 h 238"/>
                  <a:gd name="T68" fmla="*/ 16 w 114"/>
                  <a:gd name="T69" fmla="*/ 1 h 238"/>
                  <a:gd name="T70" fmla="*/ 13 w 114"/>
                  <a:gd name="T71" fmla="*/ 3 h 238"/>
                  <a:gd name="T72" fmla="*/ 9 w 114"/>
                  <a:gd name="T73" fmla="*/ 6 h 238"/>
                  <a:gd name="T74" fmla="*/ 6 w 114"/>
                  <a:gd name="T75" fmla="*/ 9 h 238"/>
                  <a:gd name="T76" fmla="*/ 3 w 114"/>
                  <a:gd name="T77" fmla="*/ 13 h 238"/>
                  <a:gd name="T78" fmla="*/ 1 w 114"/>
                  <a:gd name="T79" fmla="*/ 17 h 238"/>
                  <a:gd name="T80" fmla="*/ 0 w 114"/>
                  <a:gd name="T81" fmla="*/ 21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4"/>
                  <a:gd name="T124" fmla="*/ 0 h 238"/>
                  <a:gd name="T125" fmla="*/ 114 w 11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3" name="Freeform 619"/>
              <p:cNvSpPr>
                <a:spLocks/>
              </p:cNvSpPr>
              <p:nvPr/>
            </p:nvSpPr>
            <p:spPr bwMode="auto">
              <a:xfrm>
                <a:off x="2698" y="2689"/>
                <a:ext cx="41" cy="52"/>
              </a:xfrm>
              <a:custGeom>
                <a:avLst/>
                <a:gdLst>
                  <a:gd name="T0" fmla="*/ 35 w 246"/>
                  <a:gd name="T1" fmla="*/ 21 h 310"/>
                  <a:gd name="T2" fmla="*/ 37 w 246"/>
                  <a:gd name="T3" fmla="*/ 24 h 310"/>
                  <a:gd name="T4" fmla="*/ 38 w 246"/>
                  <a:gd name="T5" fmla="*/ 28 h 310"/>
                  <a:gd name="T6" fmla="*/ 37 w 246"/>
                  <a:gd name="T7" fmla="*/ 31 h 310"/>
                  <a:gd name="T8" fmla="*/ 35 w 246"/>
                  <a:gd name="T9" fmla="*/ 35 h 310"/>
                  <a:gd name="T10" fmla="*/ 31 w 246"/>
                  <a:gd name="T11" fmla="*/ 38 h 310"/>
                  <a:gd name="T12" fmla="*/ 28 w 246"/>
                  <a:gd name="T13" fmla="*/ 41 h 310"/>
                  <a:gd name="T14" fmla="*/ 24 w 246"/>
                  <a:gd name="T15" fmla="*/ 44 h 310"/>
                  <a:gd name="T16" fmla="*/ 22 w 246"/>
                  <a:gd name="T17" fmla="*/ 47 h 310"/>
                  <a:gd name="T18" fmla="*/ 21 w 246"/>
                  <a:gd name="T19" fmla="*/ 48 h 310"/>
                  <a:gd name="T20" fmla="*/ 20 w 246"/>
                  <a:gd name="T21" fmla="*/ 50 h 310"/>
                  <a:gd name="T22" fmla="*/ 20 w 246"/>
                  <a:gd name="T23" fmla="*/ 51 h 310"/>
                  <a:gd name="T24" fmla="*/ 22 w 246"/>
                  <a:gd name="T25" fmla="*/ 52 h 310"/>
                  <a:gd name="T26" fmla="*/ 23 w 246"/>
                  <a:gd name="T27" fmla="*/ 52 h 310"/>
                  <a:gd name="T28" fmla="*/ 26 w 246"/>
                  <a:gd name="T29" fmla="*/ 49 h 310"/>
                  <a:gd name="T30" fmla="*/ 30 w 246"/>
                  <a:gd name="T31" fmla="*/ 45 h 310"/>
                  <a:gd name="T32" fmla="*/ 35 w 246"/>
                  <a:gd name="T33" fmla="*/ 41 h 310"/>
                  <a:gd name="T34" fmla="*/ 39 w 246"/>
                  <a:gd name="T35" fmla="*/ 37 h 310"/>
                  <a:gd name="T36" fmla="*/ 41 w 246"/>
                  <a:gd name="T37" fmla="*/ 31 h 310"/>
                  <a:gd name="T38" fmla="*/ 40 w 246"/>
                  <a:gd name="T39" fmla="*/ 26 h 310"/>
                  <a:gd name="T40" fmla="*/ 38 w 246"/>
                  <a:gd name="T41" fmla="*/ 20 h 310"/>
                  <a:gd name="T42" fmla="*/ 34 w 246"/>
                  <a:gd name="T43" fmla="*/ 16 h 310"/>
                  <a:gd name="T44" fmla="*/ 30 w 246"/>
                  <a:gd name="T45" fmla="*/ 12 h 310"/>
                  <a:gd name="T46" fmla="*/ 25 w 246"/>
                  <a:gd name="T47" fmla="*/ 10 h 310"/>
                  <a:gd name="T48" fmla="*/ 21 w 246"/>
                  <a:gd name="T49" fmla="*/ 7 h 310"/>
                  <a:gd name="T50" fmla="*/ 16 w 246"/>
                  <a:gd name="T51" fmla="*/ 5 h 310"/>
                  <a:gd name="T52" fmla="*/ 12 w 246"/>
                  <a:gd name="T53" fmla="*/ 3 h 310"/>
                  <a:gd name="T54" fmla="*/ 8 w 246"/>
                  <a:gd name="T55" fmla="*/ 1 h 310"/>
                  <a:gd name="T56" fmla="*/ 4 w 246"/>
                  <a:gd name="T57" fmla="*/ 0 h 310"/>
                  <a:gd name="T58" fmla="*/ 1 w 246"/>
                  <a:gd name="T59" fmla="*/ 0 h 310"/>
                  <a:gd name="T60" fmla="*/ 1 w 246"/>
                  <a:gd name="T61" fmla="*/ 1 h 310"/>
                  <a:gd name="T62" fmla="*/ 5 w 246"/>
                  <a:gd name="T63" fmla="*/ 2 h 310"/>
                  <a:gd name="T64" fmla="*/ 9 w 246"/>
                  <a:gd name="T65" fmla="*/ 4 h 310"/>
                  <a:gd name="T66" fmla="*/ 13 w 246"/>
                  <a:gd name="T67" fmla="*/ 6 h 310"/>
                  <a:gd name="T68" fmla="*/ 18 w 246"/>
                  <a:gd name="T69" fmla="*/ 9 h 310"/>
                  <a:gd name="T70" fmla="*/ 22 w 246"/>
                  <a:gd name="T71" fmla="*/ 12 h 310"/>
                  <a:gd name="T72" fmla="*/ 27 w 246"/>
                  <a:gd name="T73" fmla="*/ 15 h 310"/>
                  <a:gd name="T74" fmla="*/ 31 w 246"/>
                  <a:gd name="T75" fmla="*/ 18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6"/>
                  <a:gd name="T115" fmla="*/ 0 h 310"/>
                  <a:gd name="T116" fmla="*/ 246 w 246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4" name="Freeform 620"/>
              <p:cNvSpPr>
                <a:spLocks/>
              </p:cNvSpPr>
              <p:nvPr/>
            </p:nvSpPr>
            <p:spPr bwMode="auto">
              <a:xfrm>
                <a:off x="2653" y="2750"/>
                <a:ext cx="14" cy="31"/>
              </a:xfrm>
              <a:custGeom>
                <a:avLst/>
                <a:gdLst>
                  <a:gd name="T0" fmla="*/ 5 w 83"/>
                  <a:gd name="T1" fmla="*/ 2 h 187"/>
                  <a:gd name="T2" fmla="*/ 5 w 83"/>
                  <a:gd name="T3" fmla="*/ 1 h 187"/>
                  <a:gd name="T4" fmla="*/ 4 w 83"/>
                  <a:gd name="T5" fmla="*/ 0 h 187"/>
                  <a:gd name="T6" fmla="*/ 3 w 83"/>
                  <a:gd name="T7" fmla="*/ 0 h 187"/>
                  <a:gd name="T8" fmla="*/ 2 w 83"/>
                  <a:gd name="T9" fmla="*/ 0 h 187"/>
                  <a:gd name="T10" fmla="*/ 1 w 83"/>
                  <a:gd name="T11" fmla="*/ 0 h 187"/>
                  <a:gd name="T12" fmla="*/ 1 w 83"/>
                  <a:gd name="T13" fmla="*/ 1 h 187"/>
                  <a:gd name="T14" fmla="*/ 0 w 83"/>
                  <a:gd name="T15" fmla="*/ 2 h 187"/>
                  <a:gd name="T16" fmla="*/ 0 w 83"/>
                  <a:gd name="T17" fmla="*/ 3 h 187"/>
                  <a:gd name="T18" fmla="*/ 1 w 83"/>
                  <a:gd name="T19" fmla="*/ 7 h 187"/>
                  <a:gd name="T20" fmla="*/ 3 w 83"/>
                  <a:gd name="T21" fmla="*/ 12 h 187"/>
                  <a:gd name="T22" fmla="*/ 5 w 83"/>
                  <a:gd name="T23" fmla="*/ 17 h 187"/>
                  <a:gd name="T24" fmla="*/ 7 w 83"/>
                  <a:gd name="T25" fmla="*/ 21 h 187"/>
                  <a:gd name="T26" fmla="*/ 9 w 83"/>
                  <a:gd name="T27" fmla="*/ 25 h 187"/>
                  <a:gd name="T28" fmla="*/ 11 w 83"/>
                  <a:gd name="T29" fmla="*/ 28 h 187"/>
                  <a:gd name="T30" fmla="*/ 13 w 83"/>
                  <a:gd name="T31" fmla="*/ 31 h 187"/>
                  <a:gd name="T32" fmla="*/ 14 w 83"/>
                  <a:gd name="T33" fmla="*/ 31 h 187"/>
                  <a:gd name="T34" fmla="*/ 13 w 83"/>
                  <a:gd name="T35" fmla="*/ 29 h 187"/>
                  <a:gd name="T36" fmla="*/ 13 w 83"/>
                  <a:gd name="T37" fmla="*/ 26 h 187"/>
                  <a:gd name="T38" fmla="*/ 11 w 83"/>
                  <a:gd name="T39" fmla="*/ 23 h 187"/>
                  <a:gd name="T40" fmla="*/ 10 w 83"/>
                  <a:gd name="T41" fmla="*/ 19 h 187"/>
                  <a:gd name="T42" fmla="*/ 9 w 83"/>
                  <a:gd name="T43" fmla="*/ 15 h 187"/>
                  <a:gd name="T44" fmla="*/ 7 w 83"/>
                  <a:gd name="T45" fmla="*/ 10 h 187"/>
                  <a:gd name="T46" fmla="*/ 6 w 83"/>
                  <a:gd name="T47" fmla="*/ 6 h 187"/>
                  <a:gd name="T48" fmla="*/ 5 w 83"/>
                  <a:gd name="T49" fmla="*/ 2 h 18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3"/>
                  <a:gd name="T76" fmla="*/ 0 h 187"/>
                  <a:gd name="T77" fmla="*/ 83 w 83"/>
                  <a:gd name="T78" fmla="*/ 187 h 18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3" h="187">
                    <a:moveTo>
                      <a:pt x="31" y="14"/>
                    </a:moveTo>
                    <a:lnTo>
                      <a:pt x="29" y="8"/>
                    </a:lnTo>
                    <a:lnTo>
                      <a:pt x="25" y="3"/>
                    </a:lnTo>
                    <a:lnTo>
                      <a:pt x="19" y="1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5" y="42"/>
                    </a:lnTo>
                    <a:lnTo>
                      <a:pt x="15" y="71"/>
                    </a:lnTo>
                    <a:lnTo>
                      <a:pt x="27" y="100"/>
                    </a:lnTo>
                    <a:lnTo>
                      <a:pt x="41" y="127"/>
                    </a:lnTo>
                    <a:lnTo>
                      <a:pt x="55" y="151"/>
                    </a:lnTo>
                    <a:lnTo>
                      <a:pt x="68" y="171"/>
                    </a:lnTo>
                    <a:lnTo>
                      <a:pt x="77" y="184"/>
                    </a:lnTo>
                    <a:lnTo>
                      <a:pt x="83" y="187"/>
                    </a:lnTo>
                    <a:lnTo>
                      <a:pt x="80" y="174"/>
                    </a:lnTo>
                    <a:lnTo>
                      <a:pt x="75" y="158"/>
                    </a:lnTo>
                    <a:lnTo>
                      <a:pt x="68" y="138"/>
                    </a:lnTo>
                    <a:lnTo>
                      <a:pt x="59" y="113"/>
                    </a:lnTo>
                    <a:lnTo>
                      <a:pt x="51" y="88"/>
                    </a:lnTo>
                    <a:lnTo>
                      <a:pt x="43" y="63"/>
                    </a:lnTo>
                    <a:lnTo>
                      <a:pt x="36" y="38"/>
                    </a:lnTo>
                    <a:lnTo>
                      <a:pt x="31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5" name="Freeform 621"/>
              <p:cNvSpPr>
                <a:spLocks/>
              </p:cNvSpPr>
              <p:nvPr/>
            </p:nvSpPr>
            <p:spPr bwMode="auto">
              <a:xfrm>
                <a:off x="2647" y="2733"/>
                <a:ext cx="7" cy="16"/>
              </a:xfrm>
              <a:custGeom>
                <a:avLst/>
                <a:gdLst>
                  <a:gd name="T0" fmla="*/ 4 w 44"/>
                  <a:gd name="T1" fmla="*/ 2 h 94"/>
                  <a:gd name="T2" fmla="*/ 3 w 44"/>
                  <a:gd name="T3" fmla="*/ 1 h 94"/>
                  <a:gd name="T4" fmla="*/ 3 w 44"/>
                  <a:gd name="T5" fmla="*/ 0 h 94"/>
                  <a:gd name="T6" fmla="*/ 2 w 44"/>
                  <a:gd name="T7" fmla="*/ 0 h 94"/>
                  <a:gd name="T8" fmla="*/ 2 w 44"/>
                  <a:gd name="T9" fmla="*/ 0 h 94"/>
                  <a:gd name="T10" fmla="*/ 1 w 44"/>
                  <a:gd name="T11" fmla="*/ 0 h 94"/>
                  <a:gd name="T12" fmla="*/ 0 w 44"/>
                  <a:gd name="T13" fmla="*/ 1 h 94"/>
                  <a:gd name="T14" fmla="*/ 0 w 44"/>
                  <a:gd name="T15" fmla="*/ 1 h 94"/>
                  <a:gd name="T16" fmla="*/ 0 w 44"/>
                  <a:gd name="T17" fmla="*/ 2 h 94"/>
                  <a:gd name="T18" fmla="*/ 0 w 44"/>
                  <a:gd name="T19" fmla="*/ 4 h 94"/>
                  <a:gd name="T20" fmla="*/ 1 w 44"/>
                  <a:gd name="T21" fmla="*/ 6 h 94"/>
                  <a:gd name="T22" fmla="*/ 1 w 44"/>
                  <a:gd name="T23" fmla="*/ 9 h 94"/>
                  <a:gd name="T24" fmla="*/ 2 w 44"/>
                  <a:gd name="T25" fmla="*/ 11 h 94"/>
                  <a:gd name="T26" fmla="*/ 3 w 44"/>
                  <a:gd name="T27" fmla="*/ 13 h 94"/>
                  <a:gd name="T28" fmla="*/ 4 w 44"/>
                  <a:gd name="T29" fmla="*/ 15 h 94"/>
                  <a:gd name="T30" fmla="*/ 6 w 44"/>
                  <a:gd name="T31" fmla="*/ 16 h 94"/>
                  <a:gd name="T32" fmla="*/ 7 w 44"/>
                  <a:gd name="T33" fmla="*/ 16 h 94"/>
                  <a:gd name="T34" fmla="*/ 7 w 44"/>
                  <a:gd name="T35" fmla="*/ 13 h 94"/>
                  <a:gd name="T36" fmla="*/ 6 w 44"/>
                  <a:gd name="T37" fmla="*/ 9 h 94"/>
                  <a:gd name="T38" fmla="*/ 5 w 44"/>
                  <a:gd name="T39" fmla="*/ 5 h 94"/>
                  <a:gd name="T40" fmla="*/ 4 w 44"/>
                  <a:gd name="T41" fmla="*/ 2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94"/>
                  <a:gd name="T65" fmla="*/ 44 w 44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94">
                    <a:moveTo>
                      <a:pt x="22" y="10"/>
                    </a:moveTo>
                    <a:lnTo>
                      <a:pt x="21" y="6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4"/>
                    </a:lnTo>
                    <a:lnTo>
                      <a:pt x="4" y="38"/>
                    </a:lnTo>
                    <a:lnTo>
                      <a:pt x="8" y="52"/>
                    </a:lnTo>
                    <a:lnTo>
                      <a:pt x="14" y="65"/>
                    </a:lnTo>
                    <a:lnTo>
                      <a:pt x="21" y="78"/>
                    </a:lnTo>
                    <a:lnTo>
                      <a:pt x="28" y="87"/>
                    </a:lnTo>
                    <a:lnTo>
                      <a:pt x="37" y="93"/>
                    </a:lnTo>
                    <a:lnTo>
                      <a:pt x="42" y="94"/>
                    </a:lnTo>
                    <a:lnTo>
                      <a:pt x="44" y="76"/>
                    </a:lnTo>
                    <a:lnTo>
                      <a:pt x="38" y="54"/>
                    </a:lnTo>
                    <a:lnTo>
                      <a:pt x="31" y="32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6" name="Freeform 622"/>
              <p:cNvSpPr>
                <a:spLocks/>
              </p:cNvSpPr>
              <p:nvPr/>
            </p:nvSpPr>
            <p:spPr bwMode="auto">
              <a:xfrm>
                <a:off x="2641" y="2722"/>
                <a:ext cx="6" cy="9"/>
              </a:xfrm>
              <a:custGeom>
                <a:avLst/>
                <a:gdLst>
                  <a:gd name="T0" fmla="*/ 3 w 38"/>
                  <a:gd name="T1" fmla="*/ 1 h 54"/>
                  <a:gd name="T2" fmla="*/ 3 w 38"/>
                  <a:gd name="T3" fmla="*/ 1 h 54"/>
                  <a:gd name="T4" fmla="*/ 3 w 38"/>
                  <a:gd name="T5" fmla="*/ 1 h 54"/>
                  <a:gd name="T6" fmla="*/ 3 w 38"/>
                  <a:gd name="T7" fmla="*/ 1 h 54"/>
                  <a:gd name="T8" fmla="*/ 3 w 38"/>
                  <a:gd name="T9" fmla="*/ 1 h 54"/>
                  <a:gd name="T10" fmla="*/ 3 w 38"/>
                  <a:gd name="T11" fmla="*/ 1 h 54"/>
                  <a:gd name="T12" fmla="*/ 2 w 38"/>
                  <a:gd name="T13" fmla="*/ 0 h 54"/>
                  <a:gd name="T14" fmla="*/ 2 w 38"/>
                  <a:gd name="T15" fmla="*/ 0 h 54"/>
                  <a:gd name="T16" fmla="*/ 1 w 38"/>
                  <a:gd name="T17" fmla="*/ 0 h 54"/>
                  <a:gd name="T18" fmla="*/ 1 w 38"/>
                  <a:gd name="T19" fmla="*/ 0 h 54"/>
                  <a:gd name="T20" fmla="*/ 0 w 38"/>
                  <a:gd name="T21" fmla="*/ 1 h 54"/>
                  <a:gd name="T22" fmla="*/ 0 w 38"/>
                  <a:gd name="T23" fmla="*/ 1 h 54"/>
                  <a:gd name="T24" fmla="*/ 0 w 38"/>
                  <a:gd name="T25" fmla="*/ 2 h 54"/>
                  <a:gd name="T26" fmla="*/ 0 w 38"/>
                  <a:gd name="T27" fmla="*/ 3 h 54"/>
                  <a:gd name="T28" fmla="*/ 1 w 38"/>
                  <a:gd name="T29" fmla="*/ 4 h 54"/>
                  <a:gd name="T30" fmla="*/ 1 w 38"/>
                  <a:gd name="T31" fmla="*/ 5 h 54"/>
                  <a:gd name="T32" fmla="*/ 2 w 38"/>
                  <a:gd name="T33" fmla="*/ 7 h 54"/>
                  <a:gd name="T34" fmla="*/ 3 w 38"/>
                  <a:gd name="T35" fmla="*/ 8 h 54"/>
                  <a:gd name="T36" fmla="*/ 4 w 38"/>
                  <a:gd name="T37" fmla="*/ 8 h 54"/>
                  <a:gd name="T38" fmla="*/ 5 w 38"/>
                  <a:gd name="T39" fmla="*/ 9 h 54"/>
                  <a:gd name="T40" fmla="*/ 6 w 38"/>
                  <a:gd name="T41" fmla="*/ 9 h 54"/>
                  <a:gd name="T42" fmla="*/ 6 w 38"/>
                  <a:gd name="T43" fmla="*/ 7 h 54"/>
                  <a:gd name="T44" fmla="*/ 5 w 38"/>
                  <a:gd name="T45" fmla="*/ 5 h 54"/>
                  <a:gd name="T46" fmla="*/ 4 w 38"/>
                  <a:gd name="T47" fmla="*/ 3 h 54"/>
                  <a:gd name="T48" fmla="*/ 3 w 38"/>
                  <a:gd name="T49" fmla="*/ 1 h 5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8"/>
                  <a:gd name="T76" fmla="*/ 0 h 54"/>
                  <a:gd name="T77" fmla="*/ 38 w 38"/>
                  <a:gd name="T78" fmla="*/ 54 h 5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8" h="54">
                    <a:moveTo>
                      <a:pt x="20" y="7"/>
                    </a:moveTo>
                    <a:lnTo>
                      <a:pt x="20" y="8"/>
                    </a:lnTo>
                    <a:lnTo>
                      <a:pt x="19" y="4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1" y="17"/>
                    </a:lnTo>
                    <a:lnTo>
                      <a:pt x="4" y="24"/>
                    </a:lnTo>
                    <a:lnTo>
                      <a:pt x="8" y="32"/>
                    </a:lnTo>
                    <a:lnTo>
                      <a:pt x="14" y="39"/>
                    </a:lnTo>
                    <a:lnTo>
                      <a:pt x="20" y="46"/>
                    </a:lnTo>
                    <a:lnTo>
                      <a:pt x="27" y="50"/>
                    </a:lnTo>
                    <a:lnTo>
                      <a:pt x="33" y="54"/>
                    </a:lnTo>
                    <a:lnTo>
                      <a:pt x="38" y="54"/>
                    </a:lnTo>
                    <a:lnTo>
                      <a:pt x="36" y="42"/>
                    </a:lnTo>
                    <a:lnTo>
                      <a:pt x="32" y="29"/>
                    </a:lnTo>
                    <a:lnTo>
                      <a:pt x="25" y="16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7" name="Freeform 623"/>
              <p:cNvSpPr>
                <a:spLocks/>
              </p:cNvSpPr>
              <p:nvPr/>
            </p:nvSpPr>
            <p:spPr bwMode="auto">
              <a:xfrm>
                <a:off x="2636" y="2714"/>
                <a:ext cx="8" cy="6"/>
              </a:xfrm>
              <a:custGeom>
                <a:avLst/>
                <a:gdLst>
                  <a:gd name="T0" fmla="*/ 6 w 52"/>
                  <a:gd name="T1" fmla="*/ 4 h 36"/>
                  <a:gd name="T2" fmla="*/ 7 w 52"/>
                  <a:gd name="T3" fmla="*/ 4 h 36"/>
                  <a:gd name="T4" fmla="*/ 8 w 52"/>
                  <a:gd name="T5" fmla="*/ 3 h 36"/>
                  <a:gd name="T6" fmla="*/ 8 w 52"/>
                  <a:gd name="T7" fmla="*/ 3 h 36"/>
                  <a:gd name="T8" fmla="*/ 8 w 52"/>
                  <a:gd name="T9" fmla="*/ 2 h 36"/>
                  <a:gd name="T10" fmla="*/ 8 w 52"/>
                  <a:gd name="T11" fmla="*/ 1 h 36"/>
                  <a:gd name="T12" fmla="*/ 7 w 52"/>
                  <a:gd name="T13" fmla="*/ 0 h 36"/>
                  <a:gd name="T14" fmla="*/ 6 w 52"/>
                  <a:gd name="T15" fmla="*/ 0 h 36"/>
                  <a:gd name="T16" fmla="*/ 6 w 52"/>
                  <a:gd name="T17" fmla="*/ 0 h 36"/>
                  <a:gd name="T18" fmla="*/ 5 w 52"/>
                  <a:gd name="T19" fmla="*/ 0 h 36"/>
                  <a:gd name="T20" fmla="*/ 4 w 52"/>
                  <a:gd name="T21" fmla="*/ 0 h 36"/>
                  <a:gd name="T22" fmla="*/ 3 w 52"/>
                  <a:gd name="T23" fmla="*/ 1 h 36"/>
                  <a:gd name="T24" fmla="*/ 2 w 52"/>
                  <a:gd name="T25" fmla="*/ 1 h 36"/>
                  <a:gd name="T26" fmla="*/ 1 w 52"/>
                  <a:gd name="T27" fmla="*/ 2 h 36"/>
                  <a:gd name="T28" fmla="*/ 0 w 52"/>
                  <a:gd name="T29" fmla="*/ 4 h 36"/>
                  <a:gd name="T30" fmla="*/ 0 w 52"/>
                  <a:gd name="T31" fmla="*/ 5 h 36"/>
                  <a:gd name="T32" fmla="*/ 0 w 52"/>
                  <a:gd name="T33" fmla="*/ 5 h 36"/>
                  <a:gd name="T34" fmla="*/ 1 w 52"/>
                  <a:gd name="T35" fmla="*/ 6 h 36"/>
                  <a:gd name="T36" fmla="*/ 1 w 52"/>
                  <a:gd name="T37" fmla="*/ 6 h 36"/>
                  <a:gd name="T38" fmla="*/ 2 w 52"/>
                  <a:gd name="T39" fmla="*/ 6 h 36"/>
                  <a:gd name="T40" fmla="*/ 3 w 52"/>
                  <a:gd name="T41" fmla="*/ 6 h 36"/>
                  <a:gd name="T42" fmla="*/ 4 w 52"/>
                  <a:gd name="T43" fmla="*/ 6 h 36"/>
                  <a:gd name="T44" fmla="*/ 5 w 52"/>
                  <a:gd name="T45" fmla="*/ 5 h 36"/>
                  <a:gd name="T46" fmla="*/ 6 w 52"/>
                  <a:gd name="T47" fmla="*/ 5 h 36"/>
                  <a:gd name="T48" fmla="*/ 6 w 52"/>
                  <a:gd name="T49" fmla="*/ 4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2"/>
                  <a:gd name="T76" fmla="*/ 0 h 36"/>
                  <a:gd name="T77" fmla="*/ 52 w 52"/>
                  <a:gd name="T78" fmla="*/ 36 h 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2" h="36">
                    <a:moveTo>
                      <a:pt x="41" y="27"/>
                    </a:moveTo>
                    <a:lnTo>
                      <a:pt x="46" y="24"/>
                    </a:lnTo>
                    <a:lnTo>
                      <a:pt x="51" y="21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9" y="1"/>
                    </a:lnTo>
                    <a:lnTo>
                      <a:pt x="21" y="4"/>
                    </a:lnTo>
                    <a:lnTo>
                      <a:pt x="13" y="8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4" y="33"/>
                    </a:lnTo>
                    <a:lnTo>
                      <a:pt x="9" y="36"/>
                    </a:lnTo>
                    <a:lnTo>
                      <a:pt x="13" y="36"/>
                    </a:lnTo>
                    <a:lnTo>
                      <a:pt x="18" y="36"/>
                    </a:lnTo>
                    <a:lnTo>
                      <a:pt x="24" y="33"/>
                    </a:lnTo>
                    <a:lnTo>
                      <a:pt x="30" y="32"/>
                    </a:lnTo>
                    <a:lnTo>
                      <a:pt x="36" y="30"/>
                    </a:lnTo>
                    <a:lnTo>
                      <a:pt x="41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8" name="Freeform 624"/>
              <p:cNvSpPr>
                <a:spLocks/>
              </p:cNvSpPr>
              <p:nvPr/>
            </p:nvSpPr>
            <p:spPr bwMode="auto">
              <a:xfrm>
                <a:off x="2596" y="2704"/>
                <a:ext cx="33" cy="39"/>
              </a:xfrm>
              <a:custGeom>
                <a:avLst/>
                <a:gdLst>
                  <a:gd name="T0" fmla="*/ 12 w 198"/>
                  <a:gd name="T1" fmla="*/ 6 h 236"/>
                  <a:gd name="T2" fmla="*/ 10 w 198"/>
                  <a:gd name="T3" fmla="*/ 8 h 236"/>
                  <a:gd name="T4" fmla="*/ 8 w 198"/>
                  <a:gd name="T5" fmla="*/ 10 h 236"/>
                  <a:gd name="T6" fmla="*/ 6 w 198"/>
                  <a:gd name="T7" fmla="*/ 12 h 236"/>
                  <a:gd name="T8" fmla="*/ 4 w 198"/>
                  <a:gd name="T9" fmla="*/ 14 h 236"/>
                  <a:gd name="T10" fmla="*/ 2 w 198"/>
                  <a:gd name="T11" fmla="*/ 17 h 236"/>
                  <a:gd name="T12" fmla="*/ 1 w 198"/>
                  <a:gd name="T13" fmla="*/ 19 h 236"/>
                  <a:gd name="T14" fmla="*/ 0 w 198"/>
                  <a:gd name="T15" fmla="*/ 21 h 236"/>
                  <a:gd name="T16" fmla="*/ 0 w 198"/>
                  <a:gd name="T17" fmla="*/ 24 h 236"/>
                  <a:gd name="T18" fmla="*/ 0 w 198"/>
                  <a:gd name="T19" fmla="*/ 28 h 236"/>
                  <a:gd name="T20" fmla="*/ 2 w 198"/>
                  <a:gd name="T21" fmla="*/ 31 h 236"/>
                  <a:gd name="T22" fmla="*/ 4 w 198"/>
                  <a:gd name="T23" fmla="*/ 34 h 236"/>
                  <a:gd name="T24" fmla="*/ 7 w 198"/>
                  <a:gd name="T25" fmla="*/ 36 h 236"/>
                  <a:gd name="T26" fmla="*/ 11 w 198"/>
                  <a:gd name="T27" fmla="*/ 38 h 236"/>
                  <a:gd name="T28" fmla="*/ 15 w 198"/>
                  <a:gd name="T29" fmla="*/ 39 h 236"/>
                  <a:gd name="T30" fmla="*/ 18 w 198"/>
                  <a:gd name="T31" fmla="*/ 39 h 236"/>
                  <a:gd name="T32" fmla="*/ 22 w 198"/>
                  <a:gd name="T33" fmla="*/ 38 h 236"/>
                  <a:gd name="T34" fmla="*/ 23 w 198"/>
                  <a:gd name="T35" fmla="*/ 38 h 236"/>
                  <a:gd name="T36" fmla="*/ 24 w 198"/>
                  <a:gd name="T37" fmla="*/ 38 h 236"/>
                  <a:gd name="T38" fmla="*/ 24 w 198"/>
                  <a:gd name="T39" fmla="*/ 37 h 236"/>
                  <a:gd name="T40" fmla="*/ 24 w 198"/>
                  <a:gd name="T41" fmla="*/ 37 h 236"/>
                  <a:gd name="T42" fmla="*/ 24 w 198"/>
                  <a:gd name="T43" fmla="*/ 36 h 236"/>
                  <a:gd name="T44" fmla="*/ 24 w 198"/>
                  <a:gd name="T45" fmla="*/ 36 h 236"/>
                  <a:gd name="T46" fmla="*/ 23 w 198"/>
                  <a:gd name="T47" fmla="*/ 36 h 236"/>
                  <a:gd name="T48" fmla="*/ 22 w 198"/>
                  <a:gd name="T49" fmla="*/ 36 h 236"/>
                  <a:gd name="T50" fmla="*/ 21 w 198"/>
                  <a:gd name="T51" fmla="*/ 36 h 236"/>
                  <a:gd name="T52" fmla="*/ 20 w 198"/>
                  <a:gd name="T53" fmla="*/ 36 h 236"/>
                  <a:gd name="T54" fmla="*/ 19 w 198"/>
                  <a:gd name="T55" fmla="*/ 36 h 236"/>
                  <a:gd name="T56" fmla="*/ 18 w 198"/>
                  <a:gd name="T57" fmla="*/ 36 h 236"/>
                  <a:gd name="T58" fmla="*/ 16 w 198"/>
                  <a:gd name="T59" fmla="*/ 36 h 236"/>
                  <a:gd name="T60" fmla="*/ 15 w 198"/>
                  <a:gd name="T61" fmla="*/ 36 h 236"/>
                  <a:gd name="T62" fmla="*/ 13 w 198"/>
                  <a:gd name="T63" fmla="*/ 35 h 236"/>
                  <a:gd name="T64" fmla="*/ 10 w 198"/>
                  <a:gd name="T65" fmla="*/ 35 h 236"/>
                  <a:gd name="T66" fmla="*/ 8 w 198"/>
                  <a:gd name="T67" fmla="*/ 34 h 236"/>
                  <a:gd name="T68" fmla="*/ 7 w 198"/>
                  <a:gd name="T69" fmla="*/ 33 h 236"/>
                  <a:gd name="T70" fmla="*/ 5 w 198"/>
                  <a:gd name="T71" fmla="*/ 31 h 236"/>
                  <a:gd name="T72" fmla="*/ 3 w 198"/>
                  <a:gd name="T73" fmla="*/ 29 h 236"/>
                  <a:gd name="T74" fmla="*/ 2 w 198"/>
                  <a:gd name="T75" fmla="*/ 26 h 236"/>
                  <a:gd name="T76" fmla="*/ 3 w 198"/>
                  <a:gd name="T77" fmla="*/ 23 h 236"/>
                  <a:gd name="T78" fmla="*/ 4 w 198"/>
                  <a:gd name="T79" fmla="*/ 20 h 236"/>
                  <a:gd name="T80" fmla="*/ 5 w 198"/>
                  <a:gd name="T81" fmla="*/ 18 h 236"/>
                  <a:gd name="T82" fmla="*/ 7 w 198"/>
                  <a:gd name="T83" fmla="*/ 16 h 236"/>
                  <a:gd name="T84" fmla="*/ 8 w 198"/>
                  <a:gd name="T85" fmla="*/ 14 h 236"/>
                  <a:gd name="T86" fmla="*/ 10 w 198"/>
                  <a:gd name="T87" fmla="*/ 12 h 236"/>
                  <a:gd name="T88" fmla="*/ 13 w 198"/>
                  <a:gd name="T89" fmla="*/ 10 h 236"/>
                  <a:gd name="T90" fmla="*/ 16 w 198"/>
                  <a:gd name="T91" fmla="*/ 8 h 236"/>
                  <a:gd name="T92" fmla="*/ 18 w 198"/>
                  <a:gd name="T93" fmla="*/ 6 h 236"/>
                  <a:gd name="T94" fmla="*/ 21 w 198"/>
                  <a:gd name="T95" fmla="*/ 5 h 236"/>
                  <a:gd name="T96" fmla="*/ 24 w 198"/>
                  <a:gd name="T97" fmla="*/ 4 h 236"/>
                  <a:gd name="T98" fmla="*/ 26 w 198"/>
                  <a:gd name="T99" fmla="*/ 3 h 236"/>
                  <a:gd name="T100" fmla="*/ 29 w 198"/>
                  <a:gd name="T101" fmla="*/ 2 h 236"/>
                  <a:gd name="T102" fmla="*/ 31 w 198"/>
                  <a:gd name="T103" fmla="*/ 2 h 236"/>
                  <a:gd name="T104" fmla="*/ 33 w 198"/>
                  <a:gd name="T105" fmla="*/ 1 h 236"/>
                  <a:gd name="T106" fmla="*/ 32 w 198"/>
                  <a:gd name="T107" fmla="*/ 0 h 236"/>
                  <a:gd name="T108" fmla="*/ 30 w 198"/>
                  <a:gd name="T109" fmla="*/ 0 h 236"/>
                  <a:gd name="T110" fmla="*/ 27 w 198"/>
                  <a:gd name="T111" fmla="*/ 0 h 236"/>
                  <a:gd name="T112" fmla="*/ 24 w 198"/>
                  <a:gd name="T113" fmla="*/ 1 h 236"/>
                  <a:gd name="T114" fmla="*/ 21 w 198"/>
                  <a:gd name="T115" fmla="*/ 2 h 236"/>
                  <a:gd name="T116" fmla="*/ 17 w 198"/>
                  <a:gd name="T117" fmla="*/ 3 h 236"/>
                  <a:gd name="T118" fmla="*/ 15 w 198"/>
                  <a:gd name="T119" fmla="*/ 5 h 236"/>
                  <a:gd name="T120" fmla="*/ 12 w 198"/>
                  <a:gd name="T121" fmla="*/ 6 h 2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8"/>
                  <a:gd name="T184" fmla="*/ 0 h 236"/>
                  <a:gd name="T185" fmla="*/ 198 w 198"/>
                  <a:gd name="T186" fmla="*/ 236 h 2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9" name="Freeform 625"/>
              <p:cNvSpPr>
                <a:spLocks/>
              </p:cNvSpPr>
              <p:nvPr/>
            </p:nvSpPr>
            <p:spPr bwMode="auto">
              <a:xfrm>
                <a:off x="2652" y="2704"/>
                <a:ext cx="22" cy="30"/>
              </a:xfrm>
              <a:custGeom>
                <a:avLst/>
                <a:gdLst>
                  <a:gd name="T0" fmla="*/ 19 w 128"/>
                  <a:gd name="T1" fmla="*/ 10 h 183"/>
                  <a:gd name="T2" fmla="*/ 19 w 128"/>
                  <a:gd name="T3" fmla="*/ 13 h 183"/>
                  <a:gd name="T4" fmla="*/ 19 w 128"/>
                  <a:gd name="T5" fmla="*/ 16 h 183"/>
                  <a:gd name="T6" fmla="*/ 17 w 128"/>
                  <a:gd name="T7" fmla="*/ 18 h 183"/>
                  <a:gd name="T8" fmla="*/ 15 w 128"/>
                  <a:gd name="T9" fmla="*/ 20 h 183"/>
                  <a:gd name="T10" fmla="*/ 13 w 128"/>
                  <a:gd name="T11" fmla="*/ 22 h 183"/>
                  <a:gd name="T12" fmla="*/ 10 w 128"/>
                  <a:gd name="T13" fmla="*/ 24 h 183"/>
                  <a:gd name="T14" fmla="*/ 7 w 128"/>
                  <a:gd name="T15" fmla="*/ 26 h 183"/>
                  <a:gd name="T16" fmla="*/ 5 w 128"/>
                  <a:gd name="T17" fmla="*/ 27 h 183"/>
                  <a:gd name="T18" fmla="*/ 5 w 128"/>
                  <a:gd name="T19" fmla="*/ 28 h 183"/>
                  <a:gd name="T20" fmla="*/ 4 w 128"/>
                  <a:gd name="T21" fmla="*/ 28 h 183"/>
                  <a:gd name="T22" fmla="*/ 4 w 128"/>
                  <a:gd name="T23" fmla="*/ 29 h 183"/>
                  <a:gd name="T24" fmla="*/ 5 w 128"/>
                  <a:gd name="T25" fmla="*/ 29 h 183"/>
                  <a:gd name="T26" fmla="*/ 5 w 128"/>
                  <a:gd name="T27" fmla="*/ 30 h 183"/>
                  <a:gd name="T28" fmla="*/ 6 w 128"/>
                  <a:gd name="T29" fmla="*/ 30 h 183"/>
                  <a:gd name="T30" fmla="*/ 6 w 128"/>
                  <a:gd name="T31" fmla="*/ 30 h 183"/>
                  <a:gd name="T32" fmla="*/ 7 w 128"/>
                  <a:gd name="T33" fmla="*/ 30 h 183"/>
                  <a:gd name="T34" fmla="*/ 10 w 128"/>
                  <a:gd name="T35" fmla="*/ 28 h 183"/>
                  <a:gd name="T36" fmla="*/ 13 w 128"/>
                  <a:gd name="T37" fmla="*/ 26 h 183"/>
                  <a:gd name="T38" fmla="*/ 16 w 128"/>
                  <a:gd name="T39" fmla="*/ 24 h 183"/>
                  <a:gd name="T40" fmla="*/ 19 w 128"/>
                  <a:gd name="T41" fmla="*/ 22 h 183"/>
                  <a:gd name="T42" fmla="*/ 20 w 128"/>
                  <a:gd name="T43" fmla="*/ 19 h 183"/>
                  <a:gd name="T44" fmla="*/ 21 w 128"/>
                  <a:gd name="T45" fmla="*/ 16 h 183"/>
                  <a:gd name="T46" fmla="*/ 22 w 128"/>
                  <a:gd name="T47" fmla="*/ 13 h 183"/>
                  <a:gd name="T48" fmla="*/ 21 w 128"/>
                  <a:gd name="T49" fmla="*/ 10 h 183"/>
                  <a:gd name="T50" fmla="*/ 19 w 128"/>
                  <a:gd name="T51" fmla="*/ 7 h 183"/>
                  <a:gd name="T52" fmla="*/ 17 w 128"/>
                  <a:gd name="T53" fmla="*/ 5 h 183"/>
                  <a:gd name="T54" fmla="*/ 14 w 128"/>
                  <a:gd name="T55" fmla="*/ 3 h 183"/>
                  <a:gd name="T56" fmla="*/ 10 w 128"/>
                  <a:gd name="T57" fmla="*/ 1 h 183"/>
                  <a:gd name="T58" fmla="*/ 7 w 128"/>
                  <a:gd name="T59" fmla="*/ 0 h 183"/>
                  <a:gd name="T60" fmla="*/ 4 w 128"/>
                  <a:gd name="T61" fmla="*/ 0 h 183"/>
                  <a:gd name="T62" fmla="*/ 2 w 128"/>
                  <a:gd name="T63" fmla="*/ 0 h 183"/>
                  <a:gd name="T64" fmla="*/ 0 w 128"/>
                  <a:gd name="T65" fmla="*/ 1 h 183"/>
                  <a:gd name="T66" fmla="*/ 3 w 128"/>
                  <a:gd name="T67" fmla="*/ 2 h 183"/>
                  <a:gd name="T68" fmla="*/ 6 w 128"/>
                  <a:gd name="T69" fmla="*/ 2 h 183"/>
                  <a:gd name="T70" fmla="*/ 8 w 128"/>
                  <a:gd name="T71" fmla="*/ 3 h 183"/>
                  <a:gd name="T72" fmla="*/ 11 w 128"/>
                  <a:gd name="T73" fmla="*/ 4 h 183"/>
                  <a:gd name="T74" fmla="*/ 13 w 128"/>
                  <a:gd name="T75" fmla="*/ 5 h 183"/>
                  <a:gd name="T76" fmla="*/ 15 w 128"/>
                  <a:gd name="T77" fmla="*/ 6 h 183"/>
                  <a:gd name="T78" fmla="*/ 17 w 128"/>
                  <a:gd name="T79" fmla="*/ 8 h 183"/>
                  <a:gd name="T80" fmla="*/ 19 w 128"/>
                  <a:gd name="T81" fmla="*/ 10 h 18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3"/>
                  <a:gd name="T125" fmla="*/ 128 w 128"/>
                  <a:gd name="T126" fmla="*/ 183 h 18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0" name="Freeform 626"/>
              <p:cNvSpPr>
                <a:spLocks/>
              </p:cNvSpPr>
              <p:nvPr/>
            </p:nvSpPr>
            <p:spPr bwMode="auto">
              <a:xfrm>
                <a:off x="2575" y="2697"/>
                <a:ext cx="53" cy="63"/>
              </a:xfrm>
              <a:custGeom>
                <a:avLst/>
                <a:gdLst>
                  <a:gd name="T0" fmla="*/ 17 w 323"/>
                  <a:gd name="T1" fmla="*/ 12 h 379"/>
                  <a:gd name="T2" fmla="*/ 9 w 323"/>
                  <a:gd name="T3" fmla="*/ 19 h 379"/>
                  <a:gd name="T4" fmla="*/ 3 w 323"/>
                  <a:gd name="T5" fmla="*/ 28 h 379"/>
                  <a:gd name="T6" fmla="*/ 0 w 323"/>
                  <a:gd name="T7" fmla="*/ 38 h 379"/>
                  <a:gd name="T8" fmla="*/ 1 w 323"/>
                  <a:gd name="T9" fmla="*/ 44 h 379"/>
                  <a:gd name="T10" fmla="*/ 2 w 323"/>
                  <a:gd name="T11" fmla="*/ 47 h 379"/>
                  <a:gd name="T12" fmla="*/ 3 w 323"/>
                  <a:gd name="T13" fmla="*/ 50 h 379"/>
                  <a:gd name="T14" fmla="*/ 6 w 323"/>
                  <a:gd name="T15" fmla="*/ 52 h 379"/>
                  <a:gd name="T16" fmla="*/ 9 w 323"/>
                  <a:gd name="T17" fmla="*/ 54 h 379"/>
                  <a:gd name="T18" fmla="*/ 14 w 323"/>
                  <a:gd name="T19" fmla="*/ 57 h 379"/>
                  <a:gd name="T20" fmla="*/ 20 w 323"/>
                  <a:gd name="T21" fmla="*/ 58 h 379"/>
                  <a:gd name="T22" fmla="*/ 25 w 323"/>
                  <a:gd name="T23" fmla="*/ 60 h 379"/>
                  <a:gd name="T24" fmla="*/ 31 w 323"/>
                  <a:gd name="T25" fmla="*/ 61 h 379"/>
                  <a:gd name="T26" fmla="*/ 36 w 323"/>
                  <a:gd name="T27" fmla="*/ 62 h 379"/>
                  <a:gd name="T28" fmla="*/ 42 w 323"/>
                  <a:gd name="T29" fmla="*/ 62 h 379"/>
                  <a:gd name="T30" fmla="*/ 48 w 323"/>
                  <a:gd name="T31" fmla="*/ 63 h 379"/>
                  <a:gd name="T32" fmla="*/ 51 w 323"/>
                  <a:gd name="T33" fmla="*/ 63 h 379"/>
                  <a:gd name="T34" fmla="*/ 53 w 323"/>
                  <a:gd name="T35" fmla="*/ 62 h 379"/>
                  <a:gd name="T36" fmla="*/ 53 w 323"/>
                  <a:gd name="T37" fmla="*/ 60 h 379"/>
                  <a:gd name="T38" fmla="*/ 52 w 323"/>
                  <a:gd name="T39" fmla="*/ 59 h 379"/>
                  <a:gd name="T40" fmla="*/ 48 w 323"/>
                  <a:gd name="T41" fmla="*/ 58 h 379"/>
                  <a:gd name="T42" fmla="*/ 43 w 323"/>
                  <a:gd name="T43" fmla="*/ 58 h 379"/>
                  <a:gd name="T44" fmla="*/ 38 w 323"/>
                  <a:gd name="T45" fmla="*/ 58 h 379"/>
                  <a:gd name="T46" fmla="*/ 33 w 323"/>
                  <a:gd name="T47" fmla="*/ 57 h 379"/>
                  <a:gd name="T48" fmla="*/ 28 w 323"/>
                  <a:gd name="T49" fmla="*/ 56 h 379"/>
                  <a:gd name="T50" fmla="*/ 22 w 323"/>
                  <a:gd name="T51" fmla="*/ 55 h 379"/>
                  <a:gd name="T52" fmla="*/ 17 w 323"/>
                  <a:gd name="T53" fmla="*/ 53 h 379"/>
                  <a:gd name="T54" fmla="*/ 12 w 323"/>
                  <a:gd name="T55" fmla="*/ 51 h 379"/>
                  <a:gd name="T56" fmla="*/ 8 w 323"/>
                  <a:gd name="T57" fmla="*/ 48 h 379"/>
                  <a:gd name="T58" fmla="*/ 6 w 323"/>
                  <a:gd name="T59" fmla="*/ 45 h 379"/>
                  <a:gd name="T60" fmla="*/ 5 w 323"/>
                  <a:gd name="T61" fmla="*/ 40 h 379"/>
                  <a:gd name="T62" fmla="*/ 6 w 323"/>
                  <a:gd name="T63" fmla="*/ 33 h 379"/>
                  <a:gd name="T64" fmla="*/ 8 w 323"/>
                  <a:gd name="T65" fmla="*/ 27 h 379"/>
                  <a:gd name="T66" fmla="*/ 11 w 323"/>
                  <a:gd name="T67" fmla="*/ 23 h 379"/>
                  <a:gd name="T68" fmla="*/ 15 w 323"/>
                  <a:gd name="T69" fmla="*/ 18 h 379"/>
                  <a:gd name="T70" fmla="*/ 19 w 323"/>
                  <a:gd name="T71" fmla="*/ 15 h 379"/>
                  <a:gd name="T72" fmla="*/ 24 w 323"/>
                  <a:gd name="T73" fmla="*/ 11 h 379"/>
                  <a:gd name="T74" fmla="*/ 30 w 323"/>
                  <a:gd name="T75" fmla="*/ 7 h 379"/>
                  <a:gd name="T76" fmla="*/ 36 w 323"/>
                  <a:gd name="T77" fmla="*/ 4 h 379"/>
                  <a:gd name="T78" fmla="*/ 42 w 323"/>
                  <a:gd name="T79" fmla="*/ 1 h 379"/>
                  <a:gd name="T80" fmla="*/ 42 w 323"/>
                  <a:gd name="T81" fmla="*/ 0 h 379"/>
                  <a:gd name="T82" fmla="*/ 36 w 323"/>
                  <a:gd name="T83" fmla="*/ 1 h 379"/>
                  <a:gd name="T84" fmla="*/ 30 w 323"/>
                  <a:gd name="T85" fmla="*/ 3 h 379"/>
                  <a:gd name="T86" fmla="*/ 23 w 323"/>
                  <a:gd name="T87" fmla="*/ 6 h 37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3"/>
                  <a:gd name="T133" fmla="*/ 0 h 379"/>
                  <a:gd name="T134" fmla="*/ 323 w 323"/>
                  <a:gd name="T135" fmla="*/ 379 h 37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1" name="Freeform 627"/>
              <p:cNvSpPr>
                <a:spLocks/>
              </p:cNvSpPr>
              <p:nvPr/>
            </p:nvSpPr>
            <p:spPr bwMode="auto">
              <a:xfrm>
                <a:off x="2650" y="2695"/>
                <a:ext cx="47" cy="42"/>
              </a:xfrm>
              <a:custGeom>
                <a:avLst/>
                <a:gdLst>
                  <a:gd name="T0" fmla="*/ 39 w 282"/>
                  <a:gd name="T1" fmla="*/ 13 h 253"/>
                  <a:gd name="T2" fmla="*/ 41 w 282"/>
                  <a:gd name="T3" fmla="*/ 15 h 253"/>
                  <a:gd name="T4" fmla="*/ 42 w 282"/>
                  <a:gd name="T5" fmla="*/ 18 h 253"/>
                  <a:gd name="T6" fmla="*/ 43 w 282"/>
                  <a:gd name="T7" fmla="*/ 21 h 253"/>
                  <a:gd name="T8" fmla="*/ 43 w 282"/>
                  <a:gd name="T9" fmla="*/ 24 h 253"/>
                  <a:gd name="T10" fmla="*/ 43 w 282"/>
                  <a:gd name="T11" fmla="*/ 26 h 253"/>
                  <a:gd name="T12" fmla="*/ 42 w 282"/>
                  <a:gd name="T13" fmla="*/ 28 h 253"/>
                  <a:gd name="T14" fmla="*/ 41 w 282"/>
                  <a:gd name="T15" fmla="*/ 31 h 253"/>
                  <a:gd name="T16" fmla="*/ 39 w 282"/>
                  <a:gd name="T17" fmla="*/ 32 h 253"/>
                  <a:gd name="T18" fmla="*/ 37 w 282"/>
                  <a:gd name="T19" fmla="*/ 34 h 253"/>
                  <a:gd name="T20" fmla="*/ 36 w 282"/>
                  <a:gd name="T21" fmla="*/ 36 h 253"/>
                  <a:gd name="T22" fmla="*/ 34 w 282"/>
                  <a:gd name="T23" fmla="*/ 37 h 253"/>
                  <a:gd name="T24" fmla="*/ 32 w 282"/>
                  <a:gd name="T25" fmla="*/ 39 h 253"/>
                  <a:gd name="T26" fmla="*/ 32 w 282"/>
                  <a:gd name="T27" fmla="*/ 40 h 253"/>
                  <a:gd name="T28" fmla="*/ 32 w 282"/>
                  <a:gd name="T29" fmla="*/ 40 h 253"/>
                  <a:gd name="T30" fmla="*/ 32 w 282"/>
                  <a:gd name="T31" fmla="*/ 41 h 253"/>
                  <a:gd name="T32" fmla="*/ 32 w 282"/>
                  <a:gd name="T33" fmla="*/ 41 h 253"/>
                  <a:gd name="T34" fmla="*/ 33 w 282"/>
                  <a:gd name="T35" fmla="*/ 42 h 253"/>
                  <a:gd name="T36" fmla="*/ 33 w 282"/>
                  <a:gd name="T37" fmla="*/ 42 h 253"/>
                  <a:gd name="T38" fmla="*/ 34 w 282"/>
                  <a:gd name="T39" fmla="*/ 42 h 253"/>
                  <a:gd name="T40" fmla="*/ 35 w 282"/>
                  <a:gd name="T41" fmla="*/ 41 h 253"/>
                  <a:gd name="T42" fmla="*/ 39 w 282"/>
                  <a:gd name="T43" fmla="*/ 39 h 253"/>
                  <a:gd name="T44" fmla="*/ 42 w 282"/>
                  <a:gd name="T45" fmla="*/ 36 h 253"/>
                  <a:gd name="T46" fmla="*/ 45 w 282"/>
                  <a:gd name="T47" fmla="*/ 32 h 253"/>
                  <a:gd name="T48" fmla="*/ 46 w 282"/>
                  <a:gd name="T49" fmla="*/ 28 h 253"/>
                  <a:gd name="T50" fmla="*/ 47 w 282"/>
                  <a:gd name="T51" fmla="*/ 23 h 253"/>
                  <a:gd name="T52" fmla="*/ 47 w 282"/>
                  <a:gd name="T53" fmla="*/ 19 h 253"/>
                  <a:gd name="T54" fmla="*/ 45 w 282"/>
                  <a:gd name="T55" fmla="*/ 15 h 253"/>
                  <a:gd name="T56" fmla="*/ 42 w 282"/>
                  <a:gd name="T57" fmla="*/ 12 h 253"/>
                  <a:gd name="T58" fmla="*/ 39 w 282"/>
                  <a:gd name="T59" fmla="*/ 10 h 253"/>
                  <a:gd name="T60" fmla="*/ 37 w 282"/>
                  <a:gd name="T61" fmla="*/ 8 h 253"/>
                  <a:gd name="T62" fmla="*/ 34 w 282"/>
                  <a:gd name="T63" fmla="*/ 6 h 253"/>
                  <a:gd name="T64" fmla="*/ 30 w 282"/>
                  <a:gd name="T65" fmla="*/ 5 h 253"/>
                  <a:gd name="T66" fmla="*/ 27 w 282"/>
                  <a:gd name="T67" fmla="*/ 4 h 253"/>
                  <a:gd name="T68" fmla="*/ 24 w 282"/>
                  <a:gd name="T69" fmla="*/ 3 h 253"/>
                  <a:gd name="T70" fmla="*/ 20 w 282"/>
                  <a:gd name="T71" fmla="*/ 2 h 253"/>
                  <a:gd name="T72" fmla="*/ 17 w 282"/>
                  <a:gd name="T73" fmla="*/ 1 h 253"/>
                  <a:gd name="T74" fmla="*/ 14 w 282"/>
                  <a:gd name="T75" fmla="*/ 1 h 253"/>
                  <a:gd name="T76" fmla="*/ 10 w 282"/>
                  <a:gd name="T77" fmla="*/ 0 h 253"/>
                  <a:gd name="T78" fmla="*/ 8 w 282"/>
                  <a:gd name="T79" fmla="*/ 0 h 253"/>
                  <a:gd name="T80" fmla="*/ 5 w 282"/>
                  <a:gd name="T81" fmla="*/ 0 h 253"/>
                  <a:gd name="T82" fmla="*/ 3 w 282"/>
                  <a:gd name="T83" fmla="*/ 0 h 253"/>
                  <a:gd name="T84" fmla="*/ 2 w 282"/>
                  <a:gd name="T85" fmla="*/ 0 h 253"/>
                  <a:gd name="T86" fmla="*/ 1 w 282"/>
                  <a:gd name="T87" fmla="*/ 1 h 253"/>
                  <a:gd name="T88" fmla="*/ 0 w 282"/>
                  <a:gd name="T89" fmla="*/ 1 h 253"/>
                  <a:gd name="T90" fmla="*/ 2 w 282"/>
                  <a:gd name="T91" fmla="*/ 1 h 253"/>
                  <a:gd name="T92" fmla="*/ 4 w 282"/>
                  <a:gd name="T93" fmla="*/ 1 h 253"/>
                  <a:gd name="T94" fmla="*/ 6 w 282"/>
                  <a:gd name="T95" fmla="*/ 2 h 253"/>
                  <a:gd name="T96" fmla="*/ 9 w 282"/>
                  <a:gd name="T97" fmla="*/ 2 h 253"/>
                  <a:gd name="T98" fmla="*/ 11 w 282"/>
                  <a:gd name="T99" fmla="*/ 3 h 253"/>
                  <a:gd name="T100" fmla="*/ 14 w 282"/>
                  <a:gd name="T101" fmla="*/ 3 h 253"/>
                  <a:gd name="T102" fmla="*/ 16 w 282"/>
                  <a:gd name="T103" fmla="*/ 4 h 253"/>
                  <a:gd name="T104" fmla="*/ 19 w 282"/>
                  <a:gd name="T105" fmla="*/ 4 h 253"/>
                  <a:gd name="T106" fmla="*/ 22 w 282"/>
                  <a:gd name="T107" fmla="*/ 5 h 253"/>
                  <a:gd name="T108" fmla="*/ 24 w 282"/>
                  <a:gd name="T109" fmla="*/ 6 h 253"/>
                  <a:gd name="T110" fmla="*/ 27 w 282"/>
                  <a:gd name="T111" fmla="*/ 7 h 253"/>
                  <a:gd name="T112" fmla="*/ 29 w 282"/>
                  <a:gd name="T113" fmla="*/ 8 h 253"/>
                  <a:gd name="T114" fmla="*/ 32 w 282"/>
                  <a:gd name="T115" fmla="*/ 9 h 253"/>
                  <a:gd name="T116" fmla="*/ 35 w 282"/>
                  <a:gd name="T117" fmla="*/ 10 h 253"/>
                  <a:gd name="T118" fmla="*/ 37 w 282"/>
                  <a:gd name="T119" fmla="*/ 11 h 253"/>
                  <a:gd name="T120" fmla="*/ 39 w 282"/>
                  <a:gd name="T121" fmla="*/ 13 h 25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2"/>
                  <a:gd name="T184" fmla="*/ 0 h 253"/>
                  <a:gd name="T185" fmla="*/ 282 w 282"/>
                  <a:gd name="T186" fmla="*/ 253 h 25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2" name="Freeform 628"/>
              <p:cNvSpPr>
                <a:spLocks/>
              </p:cNvSpPr>
              <p:nvPr/>
            </p:nvSpPr>
            <p:spPr bwMode="auto">
              <a:xfrm>
                <a:off x="2556" y="2718"/>
                <a:ext cx="19" cy="39"/>
              </a:xfrm>
              <a:custGeom>
                <a:avLst/>
                <a:gdLst>
                  <a:gd name="T0" fmla="*/ 0 w 115"/>
                  <a:gd name="T1" fmla="*/ 21 h 236"/>
                  <a:gd name="T2" fmla="*/ 0 w 115"/>
                  <a:gd name="T3" fmla="*/ 24 h 236"/>
                  <a:gd name="T4" fmla="*/ 1 w 115"/>
                  <a:gd name="T5" fmla="*/ 27 h 236"/>
                  <a:gd name="T6" fmla="*/ 2 w 115"/>
                  <a:gd name="T7" fmla="*/ 30 h 236"/>
                  <a:gd name="T8" fmla="*/ 4 w 115"/>
                  <a:gd name="T9" fmla="*/ 33 h 236"/>
                  <a:gd name="T10" fmla="*/ 6 w 115"/>
                  <a:gd name="T11" fmla="*/ 35 h 236"/>
                  <a:gd name="T12" fmla="*/ 9 w 115"/>
                  <a:gd name="T13" fmla="*/ 37 h 236"/>
                  <a:gd name="T14" fmla="*/ 12 w 115"/>
                  <a:gd name="T15" fmla="*/ 38 h 236"/>
                  <a:gd name="T16" fmla="*/ 15 w 115"/>
                  <a:gd name="T17" fmla="*/ 39 h 236"/>
                  <a:gd name="T18" fmla="*/ 16 w 115"/>
                  <a:gd name="T19" fmla="*/ 39 h 236"/>
                  <a:gd name="T20" fmla="*/ 17 w 115"/>
                  <a:gd name="T21" fmla="*/ 39 h 236"/>
                  <a:gd name="T22" fmla="*/ 18 w 115"/>
                  <a:gd name="T23" fmla="*/ 38 h 236"/>
                  <a:gd name="T24" fmla="*/ 18 w 115"/>
                  <a:gd name="T25" fmla="*/ 37 h 236"/>
                  <a:gd name="T26" fmla="*/ 18 w 115"/>
                  <a:gd name="T27" fmla="*/ 36 h 236"/>
                  <a:gd name="T28" fmla="*/ 18 w 115"/>
                  <a:gd name="T29" fmla="*/ 36 h 236"/>
                  <a:gd name="T30" fmla="*/ 18 w 115"/>
                  <a:gd name="T31" fmla="*/ 35 h 236"/>
                  <a:gd name="T32" fmla="*/ 17 w 115"/>
                  <a:gd name="T33" fmla="*/ 34 h 236"/>
                  <a:gd name="T34" fmla="*/ 14 w 115"/>
                  <a:gd name="T35" fmla="*/ 33 h 236"/>
                  <a:gd name="T36" fmla="*/ 11 w 115"/>
                  <a:gd name="T37" fmla="*/ 32 h 236"/>
                  <a:gd name="T38" fmla="*/ 8 w 115"/>
                  <a:gd name="T39" fmla="*/ 30 h 236"/>
                  <a:gd name="T40" fmla="*/ 7 w 115"/>
                  <a:gd name="T41" fmla="*/ 27 h 236"/>
                  <a:gd name="T42" fmla="*/ 5 w 115"/>
                  <a:gd name="T43" fmla="*/ 24 h 236"/>
                  <a:gd name="T44" fmla="*/ 5 w 115"/>
                  <a:gd name="T45" fmla="*/ 21 h 236"/>
                  <a:gd name="T46" fmla="*/ 5 w 115"/>
                  <a:gd name="T47" fmla="*/ 18 h 236"/>
                  <a:gd name="T48" fmla="*/ 6 w 115"/>
                  <a:gd name="T49" fmla="*/ 15 h 236"/>
                  <a:gd name="T50" fmla="*/ 7 w 115"/>
                  <a:gd name="T51" fmla="*/ 12 h 236"/>
                  <a:gd name="T52" fmla="*/ 9 w 115"/>
                  <a:gd name="T53" fmla="*/ 10 h 236"/>
                  <a:gd name="T54" fmla="*/ 12 w 115"/>
                  <a:gd name="T55" fmla="*/ 8 h 236"/>
                  <a:gd name="T56" fmla="*/ 14 w 115"/>
                  <a:gd name="T57" fmla="*/ 5 h 236"/>
                  <a:gd name="T58" fmla="*/ 16 w 115"/>
                  <a:gd name="T59" fmla="*/ 4 h 236"/>
                  <a:gd name="T60" fmla="*/ 18 w 115"/>
                  <a:gd name="T61" fmla="*/ 2 h 236"/>
                  <a:gd name="T62" fmla="*/ 19 w 115"/>
                  <a:gd name="T63" fmla="*/ 1 h 236"/>
                  <a:gd name="T64" fmla="*/ 19 w 115"/>
                  <a:gd name="T65" fmla="*/ 0 h 236"/>
                  <a:gd name="T66" fmla="*/ 17 w 115"/>
                  <a:gd name="T67" fmla="*/ 1 h 236"/>
                  <a:gd name="T68" fmla="*/ 14 w 115"/>
                  <a:gd name="T69" fmla="*/ 2 h 236"/>
                  <a:gd name="T70" fmla="*/ 11 w 115"/>
                  <a:gd name="T71" fmla="*/ 4 h 236"/>
                  <a:gd name="T72" fmla="*/ 8 w 115"/>
                  <a:gd name="T73" fmla="*/ 7 h 236"/>
                  <a:gd name="T74" fmla="*/ 5 w 115"/>
                  <a:gd name="T75" fmla="*/ 10 h 236"/>
                  <a:gd name="T76" fmla="*/ 3 w 115"/>
                  <a:gd name="T77" fmla="*/ 14 h 236"/>
                  <a:gd name="T78" fmla="*/ 1 w 115"/>
                  <a:gd name="T79" fmla="*/ 17 h 236"/>
                  <a:gd name="T80" fmla="*/ 0 w 115"/>
                  <a:gd name="T81" fmla="*/ 21 h 2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5"/>
                  <a:gd name="T124" fmla="*/ 0 h 236"/>
                  <a:gd name="T125" fmla="*/ 115 w 115"/>
                  <a:gd name="T126" fmla="*/ 236 h 2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03" name="Freeform 629"/>
              <p:cNvSpPr>
                <a:spLocks/>
              </p:cNvSpPr>
              <p:nvPr/>
            </p:nvSpPr>
            <p:spPr bwMode="auto">
              <a:xfrm>
                <a:off x="2689" y="2692"/>
                <a:ext cx="41" cy="52"/>
              </a:xfrm>
              <a:custGeom>
                <a:avLst/>
                <a:gdLst>
                  <a:gd name="T0" fmla="*/ 35 w 245"/>
                  <a:gd name="T1" fmla="*/ 21 h 310"/>
                  <a:gd name="T2" fmla="*/ 37 w 245"/>
                  <a:gd name="T3" fmla="*/ 24 h 310"/>
                  <a:gd name="T4" fmla="*/ 38 w 245"/>
                  <a:gd name="T5" fmla="*/ 28 h 310"/>
                  <a:gd name="T6" fmla="*/ 37 w 245"/>
                  <a:gd name="T7" fmla="*/ 31 h 310"/>
                  <a:gd name="T8" fmla="*/ 35 w 245"/>
                  <a:gd name="T9" fmla="*/ 35 h 310"/>
                  <a:gd name="T10" fmla="*/ 31 w 245"/>
                  <a:gd name="T11" fmla="*/ 38 h 310"/>
                  <a:gd name="T12" fmla="*/ 28 w 245"/>
                  <a:gd name="T13" fmla="*/ 41 h 310"/>
                  <a:gd name="T14" fmla="*/ 24 w 245"/>
                  <a:gd name="T15" fmla="*/ 44 h 310"/>
                  <a:gd name="T16" fmla="*/ 21 w 245"/>
                  <a:gd name="T17" fmla="*/ 47 h 310"/>
                  <a:gd name="T18" fmla="*/ 21 w 245"/>
                  <a:gd name="T19" fmla="*/ 48 h 310"/>
                  <a:gd name="T20" fmla="*/ 20 w 245"/>
                  <a:gd name="T21" fmla="*/ 50 h 310"/>
                  <a:gd name="T22" fmla="*/ 20 w 245"/>
                  <a:gd name="T23" fmla="*/ 51 h 310"/>
                  <a:gd name="T24" fmla="*/ 22 w 245"/>
                  <a:gd name="T25" fmla="*/ 52 h 310"/>
                  <a:gd name="T26" fmla="*/ 23 w 245"/>
                  <a:gd name="T27" fmla="*/ 52 h 310"/>
                  <a:gd name="T28" fmla="*/ 26 w 245"/>
                  <a:gd name="T29" fmla="*/ 49 h 310"/>
                  <a:gd name="T30" fmla="*/ 30 w 245"/>
                  <a:gd name="T31" fmla="*/ 45 h 310"/>
                  <a:gd name="T32" fmla="*/ 35 w 245"/>
                  <a:gd name="T33" fmla="*/ 41 h 310"/>
                  <a:gd name="T34" fmla="*/ 38 w 245"/>
                  <a:gd name="T35" fmla="*/ 37 h 310"/>
                  <a:gd name="T36" fmla="*/ 41 w 245"/>
                  <a:gd name="T37" fmla="*/ 31 h 310"/>
                  <a:gd name="T38" fmla="*/ 41 w 245"/>
                  <a:gd name="T39" fmla="*/ 25 h 310"/>
                  <a:gd name="T40" fmla="*/ 38 w 245"/>
                  <a:gd name="T41" fmla="*/ 20 h 310"/>
                  <a:gd name="T42" fmla="*/ 34 w 245"/>
                  <a:gd name="T43" fmla="*/ 16 h 310"/>
                  <a:gd name="T44" fmla="*/ 29 w 245"/>
                  <a:gd name="T45" fmla="*/ 13 h 310"/>
                  <a:gd name="T46" fmla="*/ 25 w 245"/>
                  <a:gd name="T47" fmla="*/ 10 h 310"/>
                  <a:gd name="T48" fmla="*/ 20 w 245"/>
                  <a:gd name="T49" fmla="*/ 8 h 310"/>
                  <a:gd name="T50" fmla="*/ 16 w 245"/>
                  <a:gd name="T51" fmla="*/ 5 h 310"/>
                  <a:gd name="T52" fmla="*/ 11 w 245"/>
                  <a:gd name="T53" fmla="*/ 3 h 310"/>
                  <a:gd name="T54" fmla="*/ 7 w 245"/>
                  <a:gd name="T55" fmla="*/ 1 h 310"/>
                  <a:gd name="T56" fmla="*/ 3 w 245"/>
                  <a:gd name="T57" fmla="*/ 0 h 310"/>
                  <a:gd name="T58" fmla="*/ 1 w 245"/>
                  <a:gd name="T59" fmla="*/ 0 h 310"/>
                  <a:gd name="T60" fmla="*/ 2 w 245"/>
                  <a:gd name="T61" fmla="*/ 1 h 310"/>
                  <a:gd name="T62" fmla="*/ 6 w 245"/>
                  <a:gd name="T63" fmla="*/ 3 h 310"/>
                  <a:gd name="T64" fmla="*/ 10 w 245"/>
                  <a:gd name="T65" fmla="*/ 5 h 310"/>
                  <a:gd name="T66" fmla="*/ 14 w 245"/>
                  <a:gd name="T67" fmla="*/ 7 h 310"/>
                  <a:gd name="T68" fmla="*/ 19 w 245"/>
                  <a:gd name="T69" fmla="*/ 10 h 310"/>
                  <a:gd name="T70" fmla="*/ 23 w 245"/>
                  <a:gd name="T71" fmla="*/ 12 h 310"/>
                  <a:gd name="T72" fmla="*/ 28 w 245"/>
                  <a:gd name="T73" fmla="*/ 15 h 310"/>
                  <a:gd name="T74" fmla="*/ 31 w 245"/>
                  <a:gd name="T75" fmla="*/ 18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5"/>
                  <a:gd name="T115" fmla="*/ 0 h 310"/>
                  <a:gd name="T116" fmla="*/ 245 w 245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53" name="Group 630"/>
            <p:cNvGrpSpPr>
              <a:grpSpLocks/>
            </p:cNvGrpSpPr>
            <p:nvPr/>
          </p:nvGrpSpPr>
          <p:grpSpPr bwMode="auto">
            <a:xfrm>
              <a:off x="382" y="2435"/>
              <a:ext cx="139" cy="238"/>
              <a:chOff x="3796" y="1043"/>
              <a:chExt cx="865" cy="1237"/>
            </a:xfrm>
          </p:grpSpPr>
          <p:sp>
            <p:nvSpPr>
              <p:cNvPr id="1057" name="Line 631"/>
              <p:cNvSpPr>
                <a:spLocks noChangeShapeType="1"/>
              </p:cNvSpPr>
              <p:nvPr/>
            </p:nvSpPr>
            <p:spPr bwMode="auto">
              <a:xfrm flipH="1">
                <a:off x="3992" y="1481"/>
                <a:ext cx="235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58" name="Line 632"/>
              <p:cNvSpPr>
                <a:spLocks noChangeShapeType="1"/>
              </p:cNvSpPr>
              <p:nvPr/>
            </p:nvSpPr>
            <p:spPr bwMode="auto">
              <a:xfrm>
                <a:off x="4227" y="1481"/>
                <a:ext cx="236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59" name="Line 633"/>
              <p:cNvSpPr>
                <a:spLocks noChangeShapeType="1"/>
              </p:cNvSpPr>
              <p:nvPr/>
            </p:nvSpPr>
            <p:spPr bwMode="auto">
              <a:xfrm>
                <a:off x="3992" y="2201"/>
                <a:ext cx="235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60" name="Line 634"/>
              <p:cNvSpPr>
                <a:spLocks noChangeShapeType="1"/>
              </p:cNvSpPr>
              <p:nvPr/>
            </p:nvSpPr>
            <p:spPr bwMode="auto">
              <a:xfrm flipH="1">
                <a:off x="4227" y="2201"/>
                <a:ext cx="236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61" name="Line 635"/>
              <p:cNvSpPr>
                <a:spLocks noChangeShapeType="1"/>
              </p:cNvSpPr>
              <p:nvPr/>
            </p:nvSpPr>
            <p:spPr bwMode="auto">
              <a:xfrm>
                <a:off x="4227" y="1497"/>
                <a:ext cx="0" cy="7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62" name="Line 636"/>
              <p:cNvSpPr>
                <a:spLocks noChangeShapeType="1"/>
              </p:cNvSpPr>
              <p:nvPr/>
            </p:nvSpPr>
            <p:spPr bwMode="auto">
              <a:xfrm flipV="1">
                <a:off x="3992" y="2127"/>
                <a:ext cx="235" cy="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63" name="Line 637"/>
              <p:cNvSpPr>
                <a:spLocks noChangeShapeType="1"/>
              </p:cNvSpPr>
              <p:nvPr/>
            </p:nvSpPr>
            <p:spPr bwMode="auto">
              <a:xfrm flipH="1" flipV="1">
                <a:off x="4227" y="2127"/>
                <a:ext cx="236" cy="7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64" name="Line 638"/>
              <p:cNvSpPr>
                <a:spLocks noChangeShapeType="1"/>
              </p:cNvSpPr>
              <p:nvPr/>
            </p:nvSpPr>
            <p:spPr bwMode="auto">
              <a:xfrm>
                <a:off x="4092" y="1890"/>
                <a:ext cx="135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65" name="Line 639"/>
              <p:cNvSpPr>
                <a:spLocks noChangeShapeType="1"/>
              </p:cNvSpPr>
              <p:nvPr/>
            </p:nvSpPr>
            <p:spPr bwMode="auto">
              <a:xfrm flipV="1">
                <a:off x="4227" y="1890"/>
                <a:ext cx="143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66" name="Line 640"/>
              <p:cNvSpPr>
                <a:spLocks noChangeShapeType="1"/>
              </p:cNvSpPr>
              <p:nvPr/>
            </p:nvSpPr>
            <p:spPr bwMode="auto">
              <a:xfrm>
                <a:off x="4047" y="1996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67" name="Line 641"/>
              <p:cNvSpPr>
                <a:spLocks noChangeShapeType="1"/>
              </p:cNvSpPr>
              <p:nvPr/>
            </p:nvSpPr>
            <p:spPr bwMode="auto">
              <a:xfrm flipV="1">
                <a:off x="4227" y="2012"/>
                <a:ext cx="176" cy="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68" name="Line 642"/>
              <p:cNvSpPr>
                <a:spLocks noChangeShapeType="1"/>
              </p:cNvSpPr>
              <p:nvPr/>
            </p:nvSpPr>
            <p:spPr bwMode="auto">
              <a:xfrm flipV="1">
                <a:off x="4227" y="1782"/>
                <a:ext cx="9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69" name="Line 643"/>
              <p:cNvSpPr>
                <a:spLocks noChangeShapeType="1"/>
              </p:cNvSpPr>
              <p:nvPr/>
            </p:nvSpPr>
            <p:spPr bwMode="auto">
              <a:xfrm flipV="1">
                <a:off x="4227" y="1632"/>
                <a:ext cx="57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70" name="Line 644"/>
              <p:cNvSpPr>
                <a:spLocks noChangeShapeType="1"/>
              </p:cNvSpPr>
              <p:nvPr/>
            </p:nvSpPr>
            <p:spPr bwMode="auto">
              <a:xfrm>
                <a:off x="4126" y="1772"/>
                <a:ext cx="109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071" name="Line 645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3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1072" name="Group 646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1083" name="Line 647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084" name="Line 64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085" name="Line 649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086" name="Line 65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73" name="Group 651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1079" name="Line 652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080" name="Line 653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081" name="Line 654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082" name="Line 655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1074" name="Group 656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1075" name="Line 657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076" name="Line 658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077" name="Line 659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078" name="Line 660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1054" name="Text Box 666"/>
            <p:cNvSpPr txBox="1">
              <a:spLocks noChangeArrowheads="1"/>
            </p:cNvSpPr>
            <p:nvPr/>
          </p:nvSpPr>
          <p:spPr bwMode="auto">
            <a:xfrm>
              <a:off x="564" y="2770"/>
              <a:ext cx="447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wired</a:t>
              </a:r>
            </a:p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links</a:t>
              </a:r>
            </a:p>
          </p:txBody>
        </p:sp>
        <p:sp>
          <p:nvSpPr>
            <p:cNvPr id="1055" name="Line 668"/>
            <p:cNvSpPr>
              <a:spLocks noChangeShapeType="1"/>
            </p:cNvSpPr>
            <p:nvPr/>
          </p:nvSpPr>
          <p:spPr bwMode="auto">
            <a:xfrm>
              <a:off x="243" y="2838"/>
              <a:ext cx="276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Text Box 669"/>
            <p:cNvSpPr txBox="1">
              <a:spLocks noChangeArrowheads="1"/>
            </p:cNvSpPr>
            <p:nvPr/>
          </p:nvSpPr>
          <p:spPr bwMode="auto">
            <a:xfrm>
              <a:off x="569" y="2465"/>
              <a:ext cx="546" cy="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access </a:t>
              </a:r>
            </a:p>
            <a:p>
              <a:pPr>
                <a:lnSpc>
                  <a:spcPct val="75000"/>
                </a:lnSpc>
              </a:pPr>
              <a:r>
                <a:rPr lang="en-US" sz="1600">
                  <a:latin typeface="Comic Sans MS" pitchFamily="66" charset="0"/>
                </a:rPr>
                <a:t>points</a:t>
              </a:r>
            </a:p>
          </p:txBody>
        </p:sp>
      </p:grpSp>
      <p:sp>
        <p:nvSpPr>
          <p:cNvPr id="4766" name="Rectangle 670"/>
          <p:cNvSpPr>
            <a:spLocks noChangeArrowheads="1"/>
          </p:cNvSpPr>
          <p:nvPr/>
        </p:nvSpPr>
        <p:spPr bwMode="auto">
          <a:xfrm>
            <a:off x="1381125" y="3289300"/>
            <a:ext cx="3368675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communication links</a:t>
            </a:r>
            <a:endParaRPr lang="en-US">
              <a:latin typeface="Comic Sans MS" pitchFamily="66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>
                <a:latin typeface="Comic Sans MS" pitchFamily="66" charset="0"/>
              </a:rPr>
              <a:t>fiber, copper, radio, satellite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>
                <a:latin typeface="Comic Sans MS" pitchFamily="66" charset="0"/>
              </a:rPr>
              <a:t>transmission rate = </a:t>
            </a: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bandwidth</a:t>
            </a:r>
            <a:endParaRPr lang="en-US">
              <a:latin typeface="Comic Sans MS" pitchFamily="66" charset="0"/>
            </a:endParaRPr>
          </a:p>
        </p:txBody>
      </p:sp>
      <p:sp>
        <p:nvSpPr>
          <p:cNvPr id="4767" name="Rectangle 671"/>
          <p:cNvSpPr>
            <a:spLocks noChangeArrowheads="1"/>
          </p:cNvSpPr>
          <p:nvPr/>
        </p:nvSpPr>
        <p:spPr bwMode="auto">
          <a:xfrm>
            <a:off x="1439863" y="5307013"/>
            <a:ext cx="3779837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routers:</a:t>
            </a:r>
            <a:r>
              <a:rPr lang="en-US">
                <a:latin typeface="Comic Sans MS" pitchFamily="66" charset="0"/>
              </a:rPr>
              <a:t> forward packets (chunks of data)</a:t>
            </a:r>
          </a:p>
        </p:txBody>
      </p:sp>
      <p:sp>
        <p:nvSpPr>
          <p:cNvPr id="417" name="TextBox 416"/>
          <p:cNvSpPr txBox="1"/>
          <p:nvPr/>
        </p:nvSpPr>
        <p:spPr>
          <a:xfrm>
            <a:off x="6024283" y="3832411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latin typeface="+mj-lt"/>
              </a:rPr>
              <a:t>TCP/IP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  <p:bldP spid="4766" grpId="0"/>
      <p:bldP spid="47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1143000"/>
          </a:xfrm>
        </p:spPr>
        <p:txBody>
          <a:bodyPr/>
          <a:lstStyle/>
          <a:p>
            <a:r>
              <a:rPr lang="en-US" sz="3200" smtClean="0"/>
              <a:t>What’s the Internet: a service view</a:t>
            </a:r>
            <a:endParaRPr lang="en-US" smtClean="0"/>
          </a:p>
        </p:txBody>
      </p:sp>
      <p:sp>
        <p:nvSpPr>
          <p:cNvPr id="309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2425" y="1233488"/>
            <a:ext cx="4640263" cy="5145087"/>
          </a:xfrm>
        </p:spPr>
        <p:txBody>
          <a:bodyPr/>
          <a:lstStyle/>
          <a:p>
            <a:r>
              <a:rPr lang="en-US" sz="2400" smtClean="0">
                <a:solidFill>
                  <a:srgbClr val="FF0000"/>
                </a:solidFill>
              </a:rPr>
              <a:t>communication </a:t>
            </a:r>
            <a:r>
              <a:rPr lang="en-US" sz="2400" i="1" smtClean="0">
                <a:solidFill>
                  <a:srgbClr val="FF0000"/>
                </a:solidFill>
              </a:rPr>
              <a:t>infrastructure </a:t>
            </a:r>
            <a:r>
              <a:rPr lang="en-US" sz="2400" smtClean="0"/>
              <a:t>enables distributed applications:</a:t>
            </a:r>
          </a:p>
          <a:p>
            <a:pPr lvl="1"/>
            <a:r>
              <a:rPr lang="en-US" smtClean="0"/>
              <a:t>Web, VoIP, email, games, e-commerce, file sharing</a:t>
            </a:r>
          </a:p>
          <a:p>
            <a:r>
              <a:rPr lang="en-US" sz="2400" smtClean="0">
                <a:solidFill>
                  <a:srgbClr val="FF0000"/>
                </a:solidFill>
              </a:rPr>
              <a:t>communication services provided to apps:</a:t>
            </a:r>
            <a:endParaRPr lang="en-US" sz="2400" smtClean="0"/>
          </a:p>
          <a:p>
            <a:pPr lvl="1"/>
            <a:r>
              <a:rPr lang="en-US" smtClean="0"/>
              <a:t>reliable data delivery from source to destination</a:t>
            </a:r>
          </a:p>
          <a:p>
            <a:pPr lvl="1"/>
            <a:r>
              <a:rPr lang="en-US" smtClean="0"/>
              <a:t>“best effort” (unreliable) data delivery</a:t>
            </a:r>
          </a:p>
        </p:txBody>
      </p:sp>
      <p:grpSp>
        <p:nvGrpSpPr>
          <p:cNvPr id="3091" name="Group 583"/>
          <p:cNvGrpSpPr>
            <a:grpSpLocks/>
          </p:cNvGrpSpPr>
          <p:nvPr/>
        </p:nvGrpSpPr>
        <p:grpSpPr bwMode="auto">
          <a:xfrm>
            <a:off x="4989513" y="1639888"/>
            <a:ext cx="3470275" cy="4168775"/>
            <a:chOff x="3143" y="1033"/>
            <a:chExt cx="2186" cy="2626"/>
          </a:xfrm>
        </p:grpSpPr>
        <p:sp>
          <p:nvSpPr>
            <p:cNvPr id="3092" name="Freeform 263"/>
            <p:cNvSpPr>
              <a:spLocks/>
            </p:cNvSpPr>
            <p:nvPr/>
          </p:nvSpPr>
          <p:spPr bwMode="auto">
            <a:xfrm>
              <a:off x="4227" y="2178"/>
              <a:ext cx="828" cy="425"/>
            </a:xfrm>
            <a:custGeom>
              <a:avLst/>
              <a:gdLst>
                <a:gd name="T0" fmla="*/ 382 w 828"/>
                <a:gd name="T1" fmla="*/ 30 h 425"/>
                <a:gd name="T2" fmla="*/ 370 w 828"/>
                <a:gd name="T3" fmla="*/ 30 h 425"/>
                <a:gd name="T4" fmla="*/ 126 w 828"/>
                <a:gd name="T5" fmla="*/ 32 h 425"/>
                <a:gd name="T6" fmla="*/ 6 w 828"/>
                <a:gd name="T7" fmla="*/ 126 h 425"/>
                <a:gd name="T8" fmla="*/ 92 w 828"/>
                <a:gd name="T9" fmla="*/ 274 h 425"/>
                <a:gd name="T10" fmla="*/ 292 w 828"/>
                <a:gd name="T11" fmla="*/ 384 h 425"/>
                <a:gd name="T12" fmla="*/ 540 w 828"/>
                <a:gd name="T13" fmla="*/ 416 h 425"/>
                <a:gd name="T14" fmla="*/ 698 w 828"/>
                <a:gd name="T15" fmla="*/ 330 h 425"/>
                <a:gd name="T16" fmla="*/ 776 w 828"/>
                <a:gd name="T17" fmla="*/ 170 h 425"/>
                <a:gd name="T18" fmla="*/ 792 w 828"/>
                <a:gd name="T19" fmla="*/ 22 h 425"/>
                <a:gd name="T20" fmla="*/ 560 w 828"/>
                <a:gd name="T21" fmla="*/ 38 h 425"/>
                <a:gd name="T22" fmla="*/ 382 w 828"/>
                <a:gd name="T23" fmla="*/ 30 h 42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28"/>
                <a:gd name="T37" fmla="*/ 0 h 425"/>
                <a:gd name="T38" fmla="*/ 828 w 828"/>
                <a:gd name="T39" fmla="*/ 425 h 42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28" h="425">
                  <a:moveTo>
                    <a:pt x="382" y="30"/>
                  </a:moveTo>
                  <a:cubicBezTo>
                    <a:pt x="350" y="29"/>
                    <a:pt x="413" y="30"/>
                    <a:pt x="370" y="30"/>
                  </a:cubicBezTo>
                  <a:cubicBezTo>
                    <a:pt x="327" y="30"/>
                    <a:pt x="187" y="16"/>
                    <a:pt x="126" y="32"/>
                  </a:cubicBezTo>
                  <a:cubicBezTo>
                    <a:pt x="65" y="48"/>
                    <a:pt x="12" y="86"/>
                    <a:pt x="6" y="126"/>
                  </a:cubicBezTo>
                  <a:cubicBezTo>
                    <a:pt x="0" y="166"/>
                    <a:pt x="44" y="231"/>
                    <a:pt x="92" y="274"/>
                  </a:cubicBezTo>
                  <a:cubicBezTo>
                    <a:pt x="140" y="317"/>
                    <a:pt x="217" y="360"/>
                    <a:pt x="292" y="384"/>
                  </a:cubicBezTo>
                  <a:cubicBezTo>
                    <a:pt x="367" y="408"/>
                    <a:pt x="472" y="425"/>
                    <a:pt x="540" y="416"/>
                  </a:cubicBezTo>
                  <a:cubicBezTo>
                    <a:pt x="608" y="407"/>
                    <a:pt x="659" y="371"/>
                    <a:pt x="698" y="330"/>
                  </a:cubicBezTo>
                  <a:cubicBezTo>
                    <a:pt x="737" y="289"/>
                    <a:pt x="760" y="221"/>
                    <a:pt x="776" y="170"/>
                  </a:cubicBezTo>
                  <a:cubicBezTo>
                    <a:pt x="792" y="119"/>
                    <a:pt x="828" y="44"/>
                    <a:pt x="792" y="22"/>
                  </a:cubicBezTo>
                  <a:cubicBezTo>
                    <a:pt x="756" y="0"/>
                    <a:pt x="630" y="37"/>
                    <a:pt x="560" y="38"/>
                  </a:cubicBezTo>
                  <a:cubicBezTo>
                    <a:pt x="490" y="39"/>
                    <a:pt x="414" y="31"/>
                    <a:pt x="382" y="30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3" name="Freeform 264"/>
            <p:cNvSpPr>
              <a:spLocks/>
            </p:cNvSpPr>
            <p:nvPr/>
          </p:nvSpPr>
          <p:spPr bwMode="auto">
            <a:xfrm>
              <a:off x="4239" y="1217"/>
              <a:ext cx="1090" cy="658"/>
            </a:xfrm>
            <a:custGeom>
              <a:avLst/>
              <a:gdLst>
                <a:gd name="T0" fmla="*/ 604 w 765"/>
                <a:gd name="T1" fmla="*/ 14 h 459"/>
                <a:gd name="T2" fmla="*/ 410 w 765"/>
                <a:gd name="T3" fmla="*/ 100 h 459"/>
                <a:gd name="T4" fmla="*/ 137 w 765"/>
                <a:gd name="T5" fmla="*/ 143 h 459"/>
                <a:gd name="T6" fmla="*/ 20 w 765"/>
                <a:gd name="T7" fmla="*/ 482 h 459"/>
                <a:gd name="T8" fmla="*/ 256 w 765"/>
                <a:gd name="T9" fmla="*/ 636 h 459"/>
                <a:gd name="T10" fmla="*/ 493 w 765"/>
                <a:gd name="T11" fmla="*/ 611 h 459"/>
                <a:gd name="T12" fmla="*/ 832 w 765"/>
                <a:gd name="T13" fmla="*/ 636 h 459"/>
                <a:gd name="T14" fmla="*/ 995 w 765"/>
                <a:gd name="T15" fmla="*/ 622 h 459"/>
                <a:gd name="T16" fmla="*/ 1071 w 765"/>
                <a:gd name="T17" fmla="*/ 533 h 459"/>
                <a:gd name="T18" fmla="*/ 1069 w 765"/>
                <a:gd name="T19" fmla="*/ 227 h 459"/>
                <a:gd name="T20" fmla="*/ 943 w 765"/>
                <a:gd name="T21" fmla="*/ 49 h 459"/>
                <a:gd name="T22" fmla="*/ 604 w 765"/>
                <a:gd name="T23" fmla="*/ 14 h 4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5"/>
                <a:gd name="T37" fmla="*/ 0 h 459"/>
                <a:gd name="T38" fmla="*/ 765 w 765"/>
                <a:gd name="T39" fmla="*/ 459 h 4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5" h="459">
                  <a:moveTo>
                    <a:pt x="424" y="10"/>
                  </a:moveTo>
                  <a:cubicBezTo>
                    <a:pt x="362" y="16"/>
                    <a:pt x="343" y="55"/>
                    <a:pt x="288" y="70"/>
                  </a:cubicBezTo>
                  <a:cubicBezTo>
                    <a:pt x="233" y="85"/>
                    <a:pt x="142" y="56"/>
                    <a:pt x="96" y="100"/>
                  </a:cubicBezTo>
                  <a:cubicBezTo>
                    <a:pt x="50" y="144"/>
                    <a:pt x="0" y="279"/>
                    <a:pt x="14" y="336"/>
                  </a:cubicBezTo>
                  <a:cubicBezTo>
                    <a:pt x="28" y="393"/>
                    <a:pt x="125" y="429"/>
                    <a:pt x="180" y="444"/>
                  </a:cubicBezTo>
                  <a:cubicBezTo>
                    <a:pt x="235" y="459"/>
                    <a:pt x="279" y="426"/>
                    <a:pt x="346" y="426"/>
                  </a:cubicBezTo>
                  <a:cubicBezTo>
                    <a:pt x="413" y="426"/>
                    <a:pt x="525" y="443"/>
                    <a:pt x="584" y="444"/>
                  </a:cubicBezTo>
                  <a:cubicBezTo>
                    <a:pt x="643" y="445"/>
                    <a:pt x="670" y="446"/>
                    <a:pt x="698" y="434"/>
                  </a:cubicBezTo>
                  <a:cubicBezTo>
                    <a:pt x="726" y="422"/>
                    <a:pt x="743" y="418"/>
                    <a:pt x="752" y="372"/>
                  </a:cubicBezTo>
                  <a:cubicBezTo>
                    <a:pt x="761" y="326"/>
                    <a:pt x="765" y="214"/>
                    <a:pt x="750" y="158"/>
                  </a:cubicBezTo>
                  <a:cubicBezTo>
                    <a:pt x="735" y="102"/>
                    <a:pt x="716" y="58"/>
                    <a:pt x="662" y="34"/>
                  </a:cubicBezTo>
                  <a:cubicBezTo>
                    <a:pt x="608" y="10"/>
                    <a:pt x="505" y="0"/>
                    <a:pt x="424" y="10"/>
                  </a:cubicBez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94" name="Freeform 265"/>
            <p:cNvSpPr>
              <a:spLocks/>
            </p:cNvSpPr>
            <p:nvPr/>
          </p:nvSpPr>
          <p:spPr bwMode="auto">
            <a:xfrm>
              <a:off x="3143" y="1033"/>
              <a:ext cx="1036" cy="675"/>
            </a:xfrm>
            <a:custGeom>
              <a:avLst/>
              <a:gdLst>
                <a:gd name="T0" fmla="*/ 648 w 1036"/>
                <a:gd name="T1" fmla="*/ 11 h 675"/>
                <a:gd name="T2" fmla="*/ 390 w 1036"/>
                <a:gd name="T3" fmla="*/ 53 h 675"/>
                <a:gd name="T4" fmla="*/ 206 w 1036"/>
                <a:gd name="T5" fmla="*/ 129 h 675"/>
                <a:gd name="T6" fmla="*/ 152 w 1036"/>
                <a:gd name="T7" fmla="*/ 229 h 675"/>
                <a:gd name="T8" fmla="*/ 22 w 1036"/>
                <a:gd name="T9" fmla="*/ 297 h 675"/>
                <a:gd name="T10" fmla="*/ 18 w 1036"/>
                <a:gd name="T11" fmla="*/ 459 h 675"/>
                <a:gd name="T12" fmla="*/ 132 w 1036"/>
                <a:gd name="T13" fmla="*/ 489 h 675"/>
                <a:gd name="T14" fmla="*/ 458 w 1036"/>
                <a:gd name="T15" fmla="*/ 489 h 675"/>
                <a:gd name="T16" fmla="*/ 598 w 1036"/>
                <a:gd name="T17" fmla="*/ 555 h 675"/>
                <a:gd name="T18" fmla="*/ 752 w 1036"/>
                <a:gd name="T19" fmla="*/ 657 h 675"/>
                <a:gd name="T20" fmla="*/ 870 w 1036"/>
                <a:gd name="T21" fmla="*/ 661 h 675"/>
                <a:gd name="T22" fmla="*/ 952 w 1036"/>
                <a:gd name="T23" fmla="*/ 603 h 675"/>
                <a:gd name="T24" fmla="*/ 992 w 1036"/>
                <a:gd name="T25" fmla="*/ 445 h 675"/>
                <a:gd name="T26" fmla="*/ 1018 w 1036"/>
                <a:gd name="T27" fmla="*/ 291 h 675"/>
                <a:gd name="T28" fmla="*/ 1022 w 1036"/>
                <a:gd name="T29" fmla="*/ 107 h 675"/>
                <a:gd name="T30" fmla="*/ 934 w 1036"/>
                <a:gd name="T31" fmla="*/ 17 h 675"/>
                <a:gd name="T32" fmla="*/ 776 w 1036"/>
                <a:gd name="T33" fmla="*/ 3 h 675"/>
                <a:gd name="T34" fmla="*/ 648 w 1036"/>
                <a:gd name="T35" fmla="*/ 11 h 6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36"/>
                <a:gd name="T55" fmla="*/ 0 h 675"/>
                <a:gd name="T56" fmla="*/ 1036 w 1036"/>
                <a:gd name="T57" fmla="*/ 675 h 6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36" h="675">
                  <a:moveTo>
                    <a:pt x="648" y="11"/>
                  </a:moveTo>
                  <a:cubicBezTo>
                    <a:pt x="584" y="19"/>
                    <a:pt x="464" y="33"/>
                    <a:pt x="390" y="53"/>
                  </a:cubicBezTo>
                  <a:cubicBezTo>
                    <a:pt x="316" y="73"/>
                    <a:pt x="246" y="100"/>
                    <a:pt x="206" y="129"/>
                  </a:cubicBezTo>
                  <a:cubicBezTo>
                    <a:pt x="166" y="158"/>
                    <a:pt x="183" y="201"/>
                    <a:pt x="152" y="229"/>
                  </a:cubicBezTo>
                  <a:cubicBezTo>
                    <a:pt x="121" y="257"/>
                    <a:pt x="44" y="259"/>
                    <a:pt x="22" y="297"/>
                  </a:cubicBezTo>
                  <a:cubicBezTo>
                    <a:pt x="0" y="335"/>
                    <a:pt x="0" y="427"/>
                    <a:pt x="18" y="459"/>
                  </a:cubicBezTo>
                  <a:cubicBezTo>
                    <a:pt x="36" y="491"/>
                    <a:pt x="59" y="484"/>
                    <a:pt x="132" y="489"/>
                  </a:cubicBezTo>
                  <a:cubicBezTo>
                    <a:pt x="205" y="494"/>
                    <a:pt x="380" y="478"/>
                    <a:pt x="458" y="489"/>
                  </a:cubicBezTo>
                  <a:cubicBezTo>
                    <a:pt x="536" y="500"/>
                    <a:pt x="549" y="527"/>
                    <a:pt x="598" y="555"/>
                  </a:cubicBezTo>
                  <a:cubicBezTo>
                    <a:pt x="647" y="583"/>
                    <a:pt x="707" y="639"/>
                    <a:pt x="752" y="657"/>
                  </a:cubicBezTo>
                  <a:cubicBezTo>
                    <a:pt x="797" y="675"/>
                    <a:pt x="837" y="670"/>
                    <a:pt x="870" y="661"/>
                  </a:cubicBezTo>
                  <a:cubicBezTo>
                    <a:pt x="903" y="652"/>
                    <a:pt x="932" y="639"/>
                    <a:pt x="952" y="603"/>
                  </a:cubicBezTo>
                  <a:cubicBezTo>
                    <a:pt x="972" y="567"/>
                    <a:pt x="981" y="497"/>
                    <a:pt x="992" y="445"/>
                  </a:cubicBezTo>
                  <a:cubicBezTo>
                    <a:pt x="1003" y="393"/>
                    <a:pt x="1013" y="347"/>
                    <a:pt x="1018" y="291"/>
                  </a:cubicBezTo>
                  <a:cubicBezTo>
                    <a:pt x="1023" y="235"/>
                    <a:pt x="1036" y="153"/>
                    <a:pt x="1022" y="107"/>
                  </a:cubicBezTo>
                  <a:cubicBezTo>
                    <a:pt x="1008" y="61"/>
                    <a:pt x="975" y="34"/>
                    <a:pt x="934" y="17"/>
                  </a:cubicBezTo>
                  <a:cubicBezTo>
                    <a:pt x="893" y="0"/>
                    <a:pt x="824" y="4"/>
                    <a:pt x="776" y="3"/>
                  </a:cubicBezTo>
                  <a:cubicBezTo>
                    <a:pt x="728" y="2"/>
                    <a:pt x="712" y="3"/>
                    <a:pt x="648" y="11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095" name="Group 266"/>
            <p:cNvGrpSpPr>
              <a:grpSpLocks/>
            </p:cNvGrpSpPr>
            <p:nvPr/>
          </p:nvGrpSpPr>
          <p:grpSpPr bwMode="auto">
            <a:xfrm>
              <a:off x="3198" y="1874"/>
              <a:ext cx="919" cy="588"/>
              <a:chOff x="2889" y="1631"/>
              <a:chExt cx="980" cy="743"/>
            </a:xfrm>
          </p:grpSpPr>
          <p:sp>
            <p:nvSpPr>
              <p:cNvPr id="3392" name="Rectangle 267"/>
              <p:cNvSpPr>
                <a:spLocks noChangeArrowheads="1"/>
              </p:cNvSpPr>
              <p:nvPr/>
            </p:nvSpPr>
            <p:spPr bwMode="auto">
              <a:xfrm>
                <a:off x="3046" y="1841"/>
                <a:ext cx="663" cy="533"/>
              </a:xfrm>
              <a:prstGeom prst="rect">
                <a:avLst/>
              </a:prstGeom>
              <a:solidFill>
                <a:srgbClr val="00CC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93" name="AutoShape 268"/>
              <p:cNvSpPr>
                <a:spLocks noChangeArrowheads="1"/>
              </p:cNvSpPr>
              <p:nvPr/>
            </p:nvSpPr>
            <p:spPr bwMode="auto">
              <a:xfrm>
                <a:off x="2889" y="1631"/>
                <a:ext cx="980" cy="253"/>
              </a:xfrm>
              <a:prstGeom prst="triangle">
                <a:avLst>
                  <a:gd name="adj" fmla="val 50000"/>
                </a:avLst>
              </a:prstGeom>
              <a:solidFill>
                <a:srgbClr val="00CC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00CCFF"/>
                  </a:solidFill>
                </a:endParaRPr>
              </a:p>
            </p:txBody>
          </p:sp>
        </p:grpSp>
        <p:grpSp>
          <p:nvGrpSpPr>
            <p:cNvPr id="3096" name="Group 269"/>
            <p:cNvGrpSpPr>
              <a:grpSpLocks/>
            </p:cNvGrpSpPr>
            <p:nvPr/>
          </p:nvGrpSpPr>
          <p:grpSpPr bwMode="auto">
            <a:xfrm>
              <a:off x="3640" y="1154"/>
              <a:ext cx="212" cy="335"/>
              <a:chOff x="3796" y="1043"/>
              <a:chExt cx="865" cy="1237"/>
            </a:xfrm>
          </p:grpSpPr>
          <p:sp>
            <p:nvSpPr>
              <p:cNvPr id="3362" name="Line 270"/>
              <p:cNvSpPr>
                <a:spLocks noChangeShapeType="1"/>
              </p:cNvSpPr>
              <p:nvPr/>
            </p:nvSpPr>
            <p:spPr bwMode="auto">
              <a:xfrm flipH="1">
                <a:off x="3992" y="1481"/>
                <a:ext cx="235" cy="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3" name="Line 271"/>
              <p:cNvSpPr>
                <a:spLocks noChangeShapeType="1"/>
              </p:cNvSpPr>
              <p:nvPr/>
            </p:nvSpPr>
            <p:spPr bwMode="auto">
              <a:xfrm>
                <a:off x="4227" y="1481"/>
                <a:ext cx="236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4" name="Line 272"/>
              <p:cNvSpPr>
                <a:spLocks noChangeShapeType="1"/>
              </p:cNvSpPr>
              <p:nvPr/>
            </p:nvSpPr>
            <p:spPr bwMode="auto">
              <a:xfrm>
                <a:off x="3992" y="2201"/>
                <a:ext cx="235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5" name="Line 273"/>
              <p:cNvSpPr>
                <a:spLocks noChangeShapeType="1"/>
              </p:cNvSpPr>
              <p:nvPr/>
            </p:nvSpPr>
            <p:spPr bwMode="auto">
              <a:xfrm flipH="1">
                <a:off x="4227" y="2201"/>
                <a:ext cx="236" cy="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6" name="Line 274"/>
              <p:cNvSpPr>
                <a:spLocks noChangeShapeType="1"/>
              </p:cNvSpPr>
              <p:nvPr/>
            </p:nvSpPr>
            <p:spPr bwMode="auto">
              <a:xfrm>
                <a:off x="4227" y="1497"/>
                <a:ext cx="0" cy="7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7" name="Line 275"/>
              <p:cNvSpPr>
                <a:spLocks noChangeShapeType="1"/>
              </p:cNvSpPr>
              <p:nvPr/>
            </p:nvSpPr>
            <p:spPr bwMode="auto">
              <a:xfrm flipV="1">
                <a:off x="3992" y="2127"/>
                <a:ext cx="235" cy="7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8" name="Line 276"/>
              <p:cNvSpPr>
                <a:spLocks noChangeShapeType="1"/>
              </p:cNvSpPr>
              <p:nvPr/>
            </p:nvSpPr>
            <p:spPr bwMode="auto">
              <a:xfrm flipH="1" flipV="1">
                <a:off x="4227" y="2127"/>
                <a:ext cx="236" cy="7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69" name="Line 277"/>
              <p:cNvSpPr>
                <a:spLocks noChangeShapeType="1"/>
              </p:cNvSpPr>
              <p:nvPr/>
            </p:nvSpPr>
            <p:spPr bwMode="auto">
              <a:xfrm>
                <a:off x="4092" y="1890"/>
                <a:ext cx="135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70" name="Line 278"/>
              <p:cNvSpPr>
                <a:spLocks noChangeShapeType="1"/>
              </p:cNvSpPr>
              <p:nvPr/>
            </p:nvSpPr>
            <p:spPr bwMode="auto">
              <a:xfrm flipV="1">
                <a:off x="4227" y="1890"/>
                <a:ext cx="143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71" name="Line 279"/>
              <p:cNvSpPr>
                <a:spLocks noChangeShapeType="1"/>
              </p:cNvSpPr>
              <p:nvPr/>
            </p:nvSpPr>
            <p:spPr bwMode="auto">
              <a:xfrm>
                <a:off x="4047" y="1996"/>
                <a:ext cx="175" cy="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72" name="Line 280"/>
              <p:cNvSpPr>
                <a:spLocks noChangeShapeType="1"/>
              </p:cNvSpPr>
              <p:nvPr/>
            </p:nvSpPr>
            <p:spPr bwMode="auto">
              <a:xfrm flipV="1">
                <a:off x="4227" y="2012"/>
                <a:ext cx="176" cy="7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73" name="Line 281"/>
              <p:cNvSpPr>
                <a:spLocks noChangeShapeType="1"/>
              </p:cNvSpPr>
              <p:nvPr/>
            </p:nvSpPr>
            <p:spPr bwMode="auto">
              <a:xfrm flipV="1">
                <a:off x="4227" y="1782"/>
                <a:ext cx="90" cy="2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74" name="Line 282"/>
              <p:cNvSpPr>
                <a:spLocks noChangeShapeType="1"/>
              </p:cNvSpPr>
              <p:nvPr/>
            </p:nvSpPr>
            <p:spPr bwMode="auto">
              <a:xfrm flipV="1">
                <a:off x="4227" y="1632"/>
                <a:ext cx="57" cy="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75" name="Line 283"/>
              <p:cNvSpPr>
                <a:spLocks noChangeShapeType="1"/>
              </p:cNvSpPr>
              <p:nvPr/>
            </p:nvSpPr>
            <p:spPr bwMode="auto">
              <a:xfrm>
                <a:off x="4126" y="1772"/>
                <a:ext cx="109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376" name="Line 284"/>
              <p:cNvSpPr>
                <a:spLocks noChangeShapeType="1"/>
              </p:cNvSpPr>
              <p:nvPr/>
            </p:nvSpPr>
            <p:spPr bwMode="auto">
              <a:xfrm>
                <a:off x="4175" y="1625"/>
                <a:ext cx="63" cy="3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grpSp>
            <p:nvGrpSpPr>
              <p:cNvPr id="3377" name="Group 285"/>
              <p:cNvGrpSpPr>
                <a:grpSpLocks/>
              </p:cNvGrpSpPr>
              <p:nvPr/>
            </p:nvGrpSpPr>
            <p:grpSpPr bwMode="auto">
              <a:xfrm>
                <a:off x="4269" y="1415"/>
                <a:ext cx="392" cy="137"/>
                <a:chOff x="4227" y="1360"/>
                <a:chExt cx="863" cy="270"/>
              </a:xfrm>
            </p:grpSpPr>
            <p:sp>
              <p:nvSpPr>
                <p:cNvPr id="3388" name="Line 286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89" name="Line 28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90" name="Line 288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91" name="Line 28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78" name="Group 290"/>
              <p:cNvGrpSpPr>
                <a:grpSpLocks/>
              </p:cNvGrpSpPr>
              <p:nvPr/>
            </p:nvGrpSpPr>
            <p:grpSpPr bwMode="auto">
              <a:xfrm rot="5700496">
                <a:off x="4053" y="1170"/>
                <a:ext cx="392" cy="137"/>
                <a:chOff x="4227" y="1360"/>
                <a:chExt cx="863" cy="270"/>
              </a:xfrm>
            </p:grpSpPr>
            <p:sp>
              <p:nvSpPr>
                <p:cNvPr id="3384" name="Line 291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85" name="Line 292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86" name="Line 293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87" name="Line 294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  <p:grpSp>
            <p:nvGrpSpPr>
              <p:cNvPr id="3379" name="Group 295"/>
              <p:cNvGrpSpPr>
                <a:grpSpLocks/>
              </p:cNvGrpSpPr>
              <p:nvPr/>
            </p:nvGrpSpPr>
            <p:grpSpPr bwMode="auto">
              <a:xfrm rot="10800000">
                <a:off x="3796" y="1402"/>
                <a:ext cx="392" cy="137"/>
                <a:chOff x="4227" y="1360"/>
                <a:chExt cx="863" cy="270"/>
              </a:xfrm>
            </p:grpSpPr>
            <p:sp>
              <p:nvSpPr>
                <p:cNvPr id="3380" name="Line 296"/>
                <p:cNvSpPr>
                  <a:spLocks noChangeShapeType="1"/>
                </p:cNvSpPr>
                <p:nvPr/>
              </p:nvSpPr>
              <p:spPr bwMode="auto">
                <a:xfrm>
                  <a:off x="4227" y="1604"/>
                  <a:ext cx="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81" name="Line 297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464" y="1205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82" name="Line 298"/>
                <p:cNvSpPr>
                  <a:spLocks noChangeShapeType="1"/>
                </p:cNvSpPr>
                <p:nvPr/>
              </p:nvSpPr>
              <p:spPr bwMode="auto">
                <a:xfrm rot="6361956">
                  <a:off x="4602" y="1393"/>
                  <a:ext cx="189" cy="203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3383" name="Line 299"/>
                <p:cNvSpPr>
                  <a:spLocks noChangeShapeType="1"/>
                </p:cNvSpPr>
                <p:nvPr/>
              </p:nvSpPr>
              <p:spPr bwMode="auto">
                <a:xfrm rot="6361956" flipH="1" flipV="1">
                  <a:off x="4745" y="1286"/>
                  <a:ext cx="189" cy="5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097" name="Group 300"/>
            <p:cNvGrpSpPr>
              <a:grpSpLocks/>
            </p:cNvGrpSpPr>
            <p:nvPr/>
          </p:nvGrpSpPr>
          <p:grpSpPr bwMode="auto">
            <a:xfrm>
              <a:off x="3189" y="1364"/>
              <a:ext cx="436" cy="114"/>
              <a:chOff x="3072" y="739"/>
              <a:chExt cx="652" cy="146"/>
            </a:xfrm>
          </p:grpSpPr>
          <p:pic>
            <p:nvPicPr>
              <p:cNvPr id="3359" name="Picture 301" descr="lgv_fqmg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360" name="Line 302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61" name="Line 303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3098" name="Picture 304" descr="imgyjavg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365" y="1183"/>
              <a:ext cx="232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099" name="Group 305"/>
            <p:cNvGrpSpPr>
              <a:grpSpLocks/>
            </p:cNvGrpSpPr>
            <p:nvPr/>
          </p:nvGrpSpPr>
          <p:grpSpPr bwMode="auto">
            <a:xfrm>
              <a:off x="3846" y="1069"/>
              <a:ext cx="256" cy="269"/>
              <a:chOff x="2870" y="1518"/>
              <a:chExt cx="292" cy="320"/>
            </a:xfrm>
          </p:grpSpPr>
          <p:graphicFrame>
            <p:nvGraphicFramePr>
              <p:cNvPr id="3085" name="Object 306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52" name="Clip" r:id="rId6" imgW="819000" imgH="847800" progId="">
                      <p:embed/>
                    </p:oleObj>
                  </mc:Choice>
                  <mc:Fallback>
                    <p:oleObj name="Clip" r:id="rId6" imgW="819000" imgH="847800" progId="">
                      <p:embed/>
                      <p:pic>
                        <p:nvPicPr>
                          <p:cNvPr id="0" name="Object 30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86" name="Object 307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53" name="Clip" r:id="rId8" imgW="1266840" imgH="1200240" progId="">
                      <p:embed/>
                    </p:oleObj>
                  </mc:Choice>
                  <mc:Fallback>
                    <p:oleObj name="Clip" r:id="rId8" imgW="1266840" imgH="1200240" progId="">
                      <p:embed/>
                      <p:pic>
                        <p:nvPicPr>
                          <p:cNvPr id="0" name="Object 30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100" name="Group 308"/>
            <p:cNvGrpSpPr>
              <a:grpSpLocks/>
            </p:cNvGrpSpPr>
            <p:nvPr/>
          </p:nvGrpSpPr>
          <p:grpSpPr bwMode="auto">
            <a:xfrm>
              <a:off x="4304" y="2253"/>
              <a:ext cx="228" cy="108"/>
              <a:chOff x="3600" y="219"/>
              <a:chExt cx="360" cy="175"/>
            </a:xfrm>
          </p:grpSpPr>
          <p:sp>
            <p:nvSpPr>
              <p:cNvPr id="3346" name="Oval 30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47" name="Line 31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48" name="Line 31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49" name="Rectangle 31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50" name="Oval 31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51" name="Group 31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56" name="Line 3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57" name="Line 3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58" name="Line 3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52" name="Group 31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53" name="Line 31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54" name="Line 32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55" name="Line 32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101" name="Group 322"/>
            <p:cNvGrpSpPr>
              <a:grpSpLocks/>
            </p:cNvGrpSpPr>
            <p:nvPr/>
          </p:nvGrpSpPr>
          <p:grpSpPr bwMode="auto">
            <a:xfrm>
              <a:off x="4528" y="2429"/>
              <a:ext cx="228" cy="108"/>
              <a:chOff x="3600" y="219"/>
              <a:chExt cx="360" cy="175"/>
            </a:xfrm>
          </p:grpSpPr>
          <p:sp>
            <p:nvSpPr>
              <p:cNvPr id="3333" name="Oval 32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34" name="Line 32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35" name="Line 32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36" name="Rectangle 32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37" name="Oval 32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38" name="Group 32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43" name="Line 32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44" name="Line 33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45" name="Line 33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39" name="Group 33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40" name="Line 33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41" name="Line 33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42" name="Line 33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102" name="Group 336"/>
            <p:cNvGrpSpPr>
              <a:grpSpLocks/>
            </p:cNvGrpSpPr>
            <p:nvPr/>
          </p:nvGrpSpPr>
          <p:grpSpPr bwMode="auto">
            <a:xfrm>
              <a:off x="4704" y="2261"/>
              <a:ext cx="228" cy="108"/>
              <a:chOff x="3600" y="219"/>
              <a:chExt cx="360" cy="175"/>
            </a:xfrm>
          </p:grpSpPr>
          <p:sp>
            <p:nvSpPr>
              <p:cNvPr id="3320" name="Oval 33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21" name="Line 33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22" name="Line 33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23" name="Rectangle 34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24" name="Oval 34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25" name="Group 34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30" name="Line 34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31" name="Line 34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32" name="Line 34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26" name="Group 34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27" name="Line 34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28" name="Line 34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29" name="Line 34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103" name="Group 350"/>
            <p:cNvGrpSpPr>
              <a:grpSpLocks/>
            </p:cNvGrpSpPr>
            <p:nvPr/>
          </p:nvGrpSpPr>
          <p:grpSpPr bwMode="auto">
            <a:xfrm>
              <a:off x="4367" y="1532"/>
              <a:ext cx="221" cy="101"/>
              <a:chOff x="3600" y="219"/>
              <a:chExt cx="360" cy="175"/>
            </a:xfrm>
          </p:grpSpPr>
          <p:sp>
            <p:nvSpPr>
              <p:cNvPr id="3307" name="Oval 35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8" name="Line 35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09" name="Line 35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10" name="Rectangle 35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311" name="Oval 35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312" name="Group 35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17" name="Line 35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18" name="Line 35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19" name="Line 35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13" name="Group 36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14" name="Line 36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15" name="Line 36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16" name="Line 36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104" name="Group 364"/>
            <p:cNvGrpSpPr>
              <a:grpSpLocks/>
            </p:cNvGrpSpPr>
            <p:nvPr/>
          </p:nvGrpSpPr>
          <p:grpSpPr bwMode="auto">
            <a:xfrm>
              <a:off x="4366" y="1693"/>
              <a:ext cx="228" cy="108"/>
              <a:chOff x="3600" y="219"/>
              <a:chExt cx="360" cy="175"/>
            </a:xfrm>
          </p:grpSpPr>
          <p:sp>
            <p:nvSpPr>
              <p:cNvPr id="3294" name="Oval 365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5" name="Line 36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6" name="Line 36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97" name="Rectangle 36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298" name="Oval 36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299" name="Group 37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304" name="Line 37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05" name="Line 37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06" name="Line 37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00" name="Group 37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301" name="Line 37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02" name="Line 37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03" name="Line 37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105" name="Group 378"/>
            <p:cNvGrpSpPr>
              <a:grpSpLocks/>
            </p:cNvGrpSpPr>
            <p:nvPr/>
          </p:nvGrpSpPr>
          <p:grpSpPr bwMode="auto">
            <a:xfrm>
              <a:off x="4666" y="1472"/>
              <a:ext cx="210" cy="97"/>
              <a:chOff x="3600" y="219"/>
              <a:chExt cx="360" cy="175"/>
            </a:xfrm>
          </p:grpSpPr>
          <p:sp>
            <p:nvSpPr>
              <p:cNvPr id="3281" name="Oval 379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2" name="Line 380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3" name="Line 381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84" name="Rectangle 382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285" name="Oval 383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286" name="Group 384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291" name="Line 38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2" name="Line 38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3" name="Line 38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87" name="Group 388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288" name="Line 38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9" name="Line 39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90" name="Line 39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106" name="Group 392"/>
            <p:cNvGrpSpPr>
              <a:grpSpLocks/>
            </p:cNvGrpSpPr>
            <p:nvPr/>
          </p:nvGrpSpPr>
          <p:grpSpPr bwMode="auto">
            <a:xfrm>
              <a:off x="4720" y="1693"/>
              <a:ext cx="228" cy="108"/>
              <a:chOff x="3600" y="219"/>
              <a:chExt cx="360" cy="175"/>
            </a:xfrm>
          </p:grpSpPr>
          <p:sp>
            <p:nvSpPr>
              <p:cNvPr id="3268" name="Oval 393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69" name="Line 394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0" name="Line 395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71" name="Rectangle 396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272" name="Oval 397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273" name="Group 398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278" name="Line 399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9" name="Line 400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80" name="Line 401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74" name="Group 402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275" name="Line 40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6" name="Line 40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77" name="Line 40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107" name="Group 406"/>
            <p:cNvGrpSpPr>
              <a:grpSpLocks/>
            </p:cNvGrpSpPr>
            <p:nvPr/>
          </p:nvGrpSpPr>
          <p:grpSpPr bwMode="auto">
            <a:xfrm>
              <a:off x="3832" y="1529"/>
              <a:ext cx="220" cy="100"/>
              <a:chOff x="3600" y="219"/>
              <a:chExt cx="360" cy="175"/>
            </a:xfrm>
          </p:grpSpPr>
          <p:sp>
            <p:nvSpPr>
              <p:cNvPr id="3255" name="Oval 40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56" name="Line 40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57" name="Line 40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58" name="Rectangle 41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259" name="Oval 41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260" name="Group 41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265" name="Line 41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66" name="Line 41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67" name="Line 41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61" name="Group 41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262" name="Line 41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63" name="Line 41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64" name="Line 41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108" name="Group 420"/>
            <p:cNvGrpSpPr>
              <a:grpSpLocks/>
            </p:cNvGrpSpPr>
            <p:nvPr/>
          </p:nvGrpSpPr>
          <p:grpSpPr bwMode="auto">
            <a:xfrm>
              <a:off x="3639" y="2253"/>
              <a:ext cx="220" cy="100"/>
              <a:chOff x="3600" y="219"/>
              <a:chExt cx="360" cy="175"/>
            </a:xfrm>
          </p:grpSpPr>
          <p:sp>
            <p:nvSpPr>
              <p:cNvPr id="3242" name="Oval 42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43" name="Line 42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44" name="Line 42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45" name="Rectangle 42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246" name="Oval 42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247" name="Group 42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252" name="Line 42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53" name="Line 42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54" name="Line 42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48" name="Group 43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249" name="Line 43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50" name="Line 43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51" name="Line 43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109" name="Line 434"/>
            <p:cNvSpPr>
              <a:spLocks noChangeShapeType="1"/>
            </p:cNvSpPr>
            <p:nvPr/>
          </p:nvSpPr>
          <p:spPr bwMode="auto">
            <a:xfrm flipV="1">
              <a:off x="4396" y="2523"/>
              <a:ext cx="143" cy="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0" name="Line 435"/>
            <p:cNvSpPr>
              <a:spLocks noChangeShapeType="1"/>
            </p:cNvSpPr>
            <p:nvPr/>
          </p:nvSpPr>
          <p:spPr bwMode="auto">
            <a:xfrm>
              <a:off x="4474" y="2358"/>
              <a:ext cx="103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1" name="Line 436"/>
            <p:cNvSpPr>
              <a:spLocks noChangeShapeType="1"/>
            </p:cNvSpPr>
            <p:nvPr/>
          </p:nvSpPr>
          <p:spPr bwMode="auto">
            <a:xfrm>
              <a:off x="4535" y="2308"/>
              <a:ext cx="1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2" name="Line 437"/>
            <p:cNvSpPr>
              <a:spLocks noChangeShapeType="1"/>
            </p:cNvSpPr>
            <p:nvPr/>
          </p:nvSpPr>
          <p:spPr bwMode="auto">
            <a:xfrm flipV="1">
              <a:off x="4684" y="2362"/>
              <a:ext cx="85" cy="6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3" name="Line 438"/>
            <p:cNvSpPr>
              <a:spLocks noChangeShapeType="1"/>
            </p:cNvSpPr>
            <p:nvPr/>
          </p:nvSpPr>
          <p:spPr bwMode="auto">
            <a:xfrm>
              <a:off x="3864" y="2312"/>
              <a:ext cx="4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114" name="Group 439"/>
            <p:cNvGrpSpPr>
              <a:grpSpLocks/>
            </p:cNvGrpSpPr>
            <p:nvPr/>
          </p:nvGrpSpPr>
          <p:grpSpPr bwMode="auto">
            <a:xfrm>
              <a:off x="3390" y="1979"/>
              <a:ext cx="209" cy="224"/>
              <a:chOff x="2870" y="1518"/>
              <a:chExt cx="292" cy="320"/>
            </a:xfrm>
          </p:grpSpPr>
          <p:graphicFrame>
            <p:nvGraphicFramePr>
              <p:cNvPr id="3083" name="Object 44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54" name="Clip" r:id="rId10" imgW="819000" imgH="847800" progId="">
                      <p:embed/>
                    </p:oleObj>
                  </mc:Choice>
                  <mc:Fallback>
                    <p:oleObj name="Clip" r:id="rId10" imgW="819000" imgH="847800" progId="">
                      <p:embed/>
                      <p:pic>
                        <p:nvPicPr>
                          <p:cNvPr id="0" name="Object 4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84" name="Object 44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55" name="Clip" r:id="rId11" imgW="1266840" imgH="1200240" progId="">
                      <p:embed/>
                    </p:oleObj>
                  </mc:Choice>
                  <mc:Fallback>
                    <p:oleObj name="Clip" r:id="rId11" imgW="1266840" imgH="1200240" progId="">
                      <p:embed/>
                      <p:pic>
                        <p:nvPicPr>
                          <p:cNvPr id="0" name="Object 4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115" name="Group 442"/>
            <p:cNvGrpSpPr>
              <a:grpSpLocks/>
            </p:cNvGrpSpPr>
            <p:nvPr/>
          </p:nvGrpSpPr>
          <p:grpSpPr bwMode="auto">
            <a:xfrm>
              <a:off x="3418" y="2211"/>
              <a:ext cx="139" cy="194"/>
              <a:chOff x="2556" y="2689"/>
              <a:chExt cx="183" cy="255"/>
            </a:xfrm>
          </p:grpSpPr>
          <p:pic>
            <p:nvPicPr>
              <p:cNvPr id="3225" name="Picture 443" descr="31u_bnrz[1]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2609" y="2770"/>
                <a:ext cx="121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226" name="Freeform 444"/>
              <p:cNvSpPr>
                <a:spLocks/>
              </p:cNvSpPr>
              <p:nvPr/>
            </p:nvSpPr>
            <p:spPr bwMode="auto">
              <a:xfrm>
                <a:off x="2605" y="2702"/>
                <a:ext cx="33" cy="39"/>
              </a:xfrm>
              <a:custGeom>
                <a:avLst/>
                <a:gdLst>
                  <a:gd name="T0" fmla="*/ 12 w 199"/>
                  <a:gd name="T1" fmla="*/ 5 h 232"/>
                  <a:gd name="T2" fmla="*/ 9 w 199"/>
                  <a:gd name="T3" fmla="*/ 7 h 232"/>
                  <a:gd name="T4" fmla="*/ 7 w 199"/>
                  <a:gd name="T5" fmla="*/ 8 h 232"/>
                  <a:gd name="T6" fmla="*/ 5 w 199"/>
                  <a:gd name="T7" fmla="*/ 11 h 232"/>
                  <a:gd name="T8" fmla="*/ 3 w 199"/>
                  <a:gd name="T9" fmla="*/ 13 h 232"/>
                  <a:gd name="T10" fmla="*/ 2 w 199"/>
                  <a:gd name="T11" fmla="*/ 15 h 232"/>
                  <a:gd name="T12" fmla="*/ 1 w 199"/>
                  <a:gd name="T13" fmla="*/ 18 h 232"/>
                  <a:gd name="T14" fmla="*/ 0 w 199"/>
                  <a:gd name="T15" fmla="*/ 21 h 232"/>
                  <a:gd name="T16" fmla="*/ 0 w 199"/>
                  <a:gd name="T17" fmla="*/ 24 h 232"/>
                  <a:gd name="T18" fmla="*/ 0 w 199"/>
                  <a:gd name="T19" fmla="*/ 28 h 232"/>
                  <a:gd name="T20" fmla="*/ 2 w 199"/>
                  <a:gd name="T21" fmla="*/ 31 h 232"/>
                  <a:gd name="T22" fmla="*/ 4 w 199"/>
                  <a:gd name="T23" fmla="*/ 34 h 232"/>
                  <a:gd name="T24" fmla="*/ 7 w 199"/>
                  <a:gd name="T25" fmla="*/ 36 h 232"/>
                  <a:gd name="T26" fmla="*/ 11 w 199"/>
                  <a:gd name="T27" fmla="*/ 38 h 232"/>
                  <a:gd name="T28" fmla="*/ 15 w 199"/>
                  <a:gd name="T29" fmla="*/ 39 h 232"/>
                  <a:gd name="T30" fmla="*/ 18 w 199"/>
                  <a:gd name="T31" fmla="*/ 39 h 232"/>
                  <a:gd name="T32" fmla="*/ 22 w 199"/>
                  <a:gd name="T33" fmla="*/ 38 h 232"/>
                  <a:gd name="T34" fmla="*/ 23 w 199"/>
                  <a:gd name="T35" fmla="*/ 38 h 232"/>
                  <a:gd name="T36" fmla="*/ 24 w 199"/>
                  <a:gd name="T37" fmla="*/ 38 h 232"/>
                  <a:gd name="T38" fmla="*/ 24 w 199"/>
                  <a:gd name="T39" fmla="*/ 37 h 232"/>
                  <a:gd name="T40" fmla="*/ 25 w 199"/>
                  <a:gd name="T41" fmla="*/ 37 h 232"/>
                  <a:gd name="T42" fmla="*/ 24 w 199"/>
                  <a:gd name="T43" fmla="*/ 36 h 232"/>
                  <a:gd name="T44" fmla="*/ 23 w 199"/>
                  <a:gd name="T45" fmla="*/ 35 h 232"/>
                  <a:gd name="T46" fmla="*/ 22 w 199"/>
                  <a:gd name="T47" fmla="*/ 34 h 232"/>
                  <a:gd name="T48" fmla="*/ 21 w 199"/>
                  <a:gd name="T49" fmla="*/ 34 h 232"/>
                  <a:gd name="T50" fmla="*/ 19 w 199"/>
                  <a:gd name="T51" fmla="*/ 33 h 232"/>
                  <a:gd name="T52" fmla="*/ 17 w 199"/>
                  <a:gd name="T53" fmla="*/ 33 h 232"/>
                  <a:gd name="T54" fmla="*/ 16 w 199"/>
                  <a:gd name="T55" fmla="*/ 32 h 232"/>
                  <a:gd name="T56" fmla="*/ 14 w 199"/>
                  <a:gd name="T57" fmla="*/ 32 h 232"/>
                  <a:gd name="T58" fmla="*/ 12 w 199"/>
                  <a:gd name="T59" fmla="*/ 31 h 232"/>
                  <a:gd name="T60" fmla="*/ 10 w 199"/>
                  <a:gd name="T61" fmla="*/ 31 h 232"/>
                  <a:gd name="T62" fmla="*/ 9 w 199"/>
                  <a:gd name="T63" fmla="*/ 30 h 232"/>
                  <a:gd name="T64" fmla="*/ 7 w 199"/>
                  <a:gd name="T65" fmla="*/ 28 h 232"/>
                  <a:gd name="T66" fmla="*/ 7 w 199"/>
                  <a:gd name="T67" fmla="*/ 22 h 232"/>
                  <a:gd name="T68" fmla="*/ 8 w 199"/>
                  <a:gd name="T69" fmla="*/ 16 h 232"/>
                  <a:gd name="T70" fmla="*/ 11 w 199"/>
                  <a:gd name="T71" fmla="*/ 12 h 232"/>
                  <a:gd name="T72" fmla="*/ 16 w 199"/>
                  <a:gd name="T73" fmla="*/ 8 h 232"/>
                  <a:gd name="T74" fmla="*/ 20 w 199"/>
                  <a:gd name="T75" fmla="*/ 6 h 232"/>
                  <a:gd name="T76" fmla="*/ 25 w 199"/>
                  <a:gd name="T77" fmla="*/ 4 h 232"/>
                  <a:gd name="T78" fmla="*/ 30 w 199"/>
                  <a:gd name="T79" fmla="*/ 2 h 232"/>
                  <a:gd name="T80" fmla="*/ 33 w 199"/>
                  <a:gd name="T81" fmla="*/ 1 h 232"/>
                  <a:gd name="T82" fmla="*/ 31 w 199"/>
                  <a:gd name="T83" fmla="*/ 0 h 232"/>
                  <a:gd name="T84" fmla="*/ 29 w 199"/>
                  <a:gd name="T85" fmla="*/ 0 h 232"/>
                  <a:gd name="T86" fmla="*/ 26 w 199"/>
                  <a:gd name="T87" fmla="*/ 0 h 232"/>
                  <a:gd name="T88" fmla="*/ 23 w 199"/>
                  <a:gd name="T89" fmla="*/ 1 h 232"/>
                  <a:gd name="T90" fmla="*/ 20 w 199"/>
                  <a:gd name="T91" fmla="*/ 2 h 232"/>
                  <a:gd name="T92" fmla="*/ 17 w 199"/>
                  <a:gd name="T93" fmla="*/ 3 h 232"/>
                  <a:gd name="T94" fmla="*/ 14 w 199"/>
                  <a:gd name="T95" fmla="*/ 4 h 232"/>
                  <a:gd name="T96" fmla="*/ 12 w 199"/>
                  <a:gd name="T97" fmla="*/ 5 h 2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99"/>
                  <a:gd name="T148" fmla="*/ 0 h 232"/>
                  <a:gd name="T149" fmla="*/ 199 w 199"/>
                  <a:gd name="T150" fmla="*/ 232 h 23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27" name="Freeform 445"/>
              <p:cNvSpPr>
                <a:spLocks/>
              </p:cNvSpPr>
              <p:nvPr/>
            </p:nvSpPr>
            <p:spPr bwMode="auto">
              <a:xfrm>
                <a:off x="2661" y="2701"/>
                <a:ext cx="22" cy="30"/>
              </a:xfrm>
              <a:custGeom>
                <a:avLst/>
                <a:gdLst>
                  <a:gd name="T0" fmla="*/ 19 w 128"/>
                  <a:gd name="T1" fmla="*/ 10 h 180"/>
                  <a:gd name="T2" fmla="*/ 19 w 128"/>
                  <a:gd name="T3" fmla="*/ 13 h 180"/>
                  <a:gd name="T4" fmla="*/ 19 w 128"/>
                  <a:gd name="T5" fmla="*/ 16 h 180"/>
                  <a:gd name="T6" fmla="*/ 18 w 128"/>
                  <a:gd name="T7" fmla="*/ 18 h 180"/>
                  <a:gd name="T8" fmla="*/ 16 w 128"/>
                  <a:gd name="T9" fmla="*/ 20 h 180"/>
                  <a:gd name="T10" fmla="*/ 13 w 128"/>
                  <a:gd name="T11" fmla="*/ 22 h 180"/>
                  <a:gd name="T12" fmla="*/ 10 w 128"/>
                  <a:gd name="T13" fmla="*/ 24 h 180"/>
                  <a:gd name="T14" fmla="*/ 8 w 128"/>
                  <a:gd name="T15" fmla="*/ 26 h 180"/>
                  <a:gd name="T16" fmla="*/ 5 w 128"/>
                  <a:gd name="T17" fmla="*/ 27 h 180"/>
                  <a:gd name="T18" fmla="*/ 5 w 128"/>
                  <a:gd name="T19" fmla="*/ 28 h 180"/>
                  <a:gd name="T20" fmla="*/ 5 w 128"/>
                  <a:gd name="T21" fmla="*/ 28 h 180"/>
                  <a:gd name="T22" fmla="*/ 5 w 128"/>
                  <a:gd name="T23" fmla="*/ 29 h 180"/>
                  <a:gd name="T24" fmla="*/ 5 w 128"/>
                  <a:gd name="T25" fmla="*/ 30 h 180"/>
                  <a:gd name="T26" fmla="*/ 6 w 128"/>
                  <a:gd name="T27" fmla="*/ 30 h 180"/>
                  <a:gd name="T28" fmla="*/ 6 w 128"/>
                  <a:gd name="T29" fmla="*/ 30 h 180"/>
                  <a:gd name="T30" fmla="*/ 6 w 128"/>
                  <a:gd name="T31" fmla="*/ 30 h 180"/>
                  <a:gd name="T32" fmla="*/ 7 w 128"/>
                  <a:gd name="T33" fmla="*/ 30 h 180"/>
                  <a:gd name="T34" fmla="*/ 10 w 128"/>
                  <a:gd name="T35" fmla="*/ 28 h 180"/>
                  <a:gd name="T36" fmla="*/ 13 w 128"/>
                  <a:gd name="T37" fmla="*/ 26 h 180"/>
                  <a:gd name="T38" fmla="*/ 16 w 128"/>
                  <a:gd name="T39" fmla="*/ 24 h 180"/>
                  <a:gd name="T40" fmla="*/ 19 w 128"/>
                  <a:gd name="T41" fmla="*/ 22 h 180"/>
                  <a:gd name="T42" fmla="*/ 21 w 128"/>
                  <a:gd name="T43" fmla="*/ 19 h 180"/>
                  <a:gd name="T44" fmla="*/ 22 w 128"/>
                  <a:gd name="T45" fmla="*/ 16 h 180"/>
                  <a:gd name="T46" fmla="*/ 22 w 128"/>
                  <a:gd name="T47" fmla="*/ 13 h 180"/>
                  <a:gd name="T48" fmla="*/ 21 w 128"/>
                  <a:gd name="T49" fmla="*/ 9 h 180"/>
                  <a:gd name="T50" fmla="*/ 19 w 128"/>
                  <a:gd name="T51" fmla="*/ 7 h 180"/>
                  <a:gd name="T52" fmla="*/ 17 w 128"/>
                  <a:gd name="T53" fmla="*/ 4 h 180"/>
                  <a:gd name="T54" fmla="*/ 14 w 128"/>
                  <a:gd name="T55" fmla="*/ 2 h 180"/>
                  <a:gd name="T56" fmla="*/ 10 w 128"/>
                  <a:gd name="T57" fmla="*/ 1 h 180"/>
                  <a:gd name="T58" fmla="*/ 6 w 128"/>
                  <a:gd name="T59" fmla="*/ 0 h 180"/>
                  <a:gd name="T60" fmla="*/ 3 w 128"/>
                  <a:gd name="T61" fmla="*/ 0 h 180"/>
                  <a:gd name="T62" fmla="*/ 1 w 128"/>
                  <a:gd name="T63" fmla="*/ 0 h 180"/>
                  <a:gd name="T64" fmla="*/ 0 w 128"/>
                  <a:gd name="T65" fmla="*/ 1 h 180"/>
                  <a:gd name="T66" fmla="*/ 2 w 128"/>
                  <a:gd name="T67" fmla="*/ 2 h 180"/>
                  <a:gd name="T68" fmla="*/ 5 w 128"/>
                  <a:gd name="T69" fmla="*/ 2 h 180"/>
                  <a:gd name="T70" fmla="*/ 8 w 128"/>
                  <a:gd name="T71" fmla="*/ 3 h 180"/>
                  <a:gd name="T72" fmla="*/ 10 w 128"/>
                  <a:gd name="T73" fmla="*/ 4 h 180"/>
                  <a:gd name="T74" fmla="*/ 13 w 128"/>
                  <a:gd name="T75" fmla="*/ 5 h 180"/>
                  <a:gd name="T76" fmla="*/ 15 w 128"/>
                  <a:gd name="T77" fmla="*/ 6 h 180"/>
                  <a:gd name="T78" fmla="*/ 17 w 128"/>
                  <a:gd name="T79" fmla="*/ 8 h 180"/>
                  <a:gd name="T80" fmla="*/ 19 w 128"/>
                  <a:gd name="T81" fmla="*/ 10 h 18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0"/>
                  <a:gd name="T125" fmla="*/ 128 w 128"/>
                  <a:gd name="T126" fmla="*/ 180 h 18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28" name="Freeform 446"/>
              <p:cNvSpPr>
                <a:spLocks/>
              </p:cNvSpPr>
              <p:nvPr/>
            </p:nvSpPr>
            <p:spPr bwMode="auto">
              <a:xfrm>
                <a:off x="2584" y="2694"/>
                <a:ext cx="54" cy="63"/>
              </a:xfrm>
              <a:custGeom>
                <a:avLst/>
                <a:gdLst>
                  <a:gd name="T0" fmla="*/ 17 w 322"/>
                  <a:gd name="T1" fmla="*/ 12 h 378"/>
                  <a:gd name="T2" fmla="*/ 9 w 322"/>
                  <a:gd name="T3" fmla="*/ 19 h 378"/>
                  <a:gd name="T4" fmla="*/ 3 w 322"/>
                  <a:gd name="T5" fmla="*/ 28 h 378"/>
                  <a:gd name="T6" fmla="*/ 0 w 322"/>
                  <a:gd name="T7" fmla="*/ 38 h 378"/>
                  <a:gd name="T8" fmla="*/ 1 w 322"/>
                  <a:gd name="T9" fmla="*/ 44 h 378"/>
                  <a:gd name="T10" fmla="*/ 2 w 322"/>
                  <a:gd name="T11" fmla="*/ 47 h 378"/>
                  <a:gd name="T12" fmla="*/ 3 w 322"/>
                  <a:gd name="T13" fmla="*/ 50 h 378"/>
                  <a:gd name="T14" fmla="*/ 5 w 322"/>
                  <a:gd name="T15" fmla="*/ 52 h 378"/>
                  <a:gd name="T16" fmla="*/ 9 w 322"/>
                  <a:gd name="T17" fmla="*/ 54 h 378"/>
                  <a:gd name="T18" fmla="*/ 14 w 322"/>
                  <a:gd name="T19" fmla="*/ 56 h 378"/>
                  <a:gd name="T20" fmla="*/ 20 w 322"/>
                  <a:gd name="T21" fmla="*/ 58 h 378"/>
                  <a:gd name="T22" fmla="*/ 25 w 322"/>
                  <a:gd name="T23" fmla="*/ 60 h 378"/>
                  <a:gd name="T24" fmla="*/ 31 w 322"/>
                  <a:gd name="T25" fmla="*/ 61 h 378"/>
                  <a:gd name="T26" fmla="*/ 37 w 322"/>
                  <a:gd name="T27" fmla="*/ 62 h 378"/>
                  <a:gd name="T28" fmla="*/ 43 w 322"/>
                  <a:gd name="T29" fmla="*/ 62 h 378"/>
                  <a:gd name="T30" fmla="*/ 48 w 322"/>
                  <a:gd name="T31" fmla="*/ 63 h 378"/>
                  <a:gd name="T32" fmla="*/ 52 w 322"/>
                  <a:gd name="T33" fmla="*/ 63 h 378"/>
                  <a:gd name="T34" fmla="*/ 54 w 322"/>
                  <a:gd name="T35" fmla="*/ 62 h 378"/>
                  <a:gd name="T36" fmla="*/ 54 w 322"/>
                  <a:gd name="T37" fmla="*/ 60 h 378"/>
                  <a:gd name="T38" fmla="*/ 53 w 322"/>
                  <a:gd name="T39" fmla="*/ 59 h 378"/>
                  <a:gd name="T40" fmla="*/ 49 w 322"/>
                  <a:gd name="T41" fmla="*/ 58 h 378"/>
                  <a:gd name="T42" fmla="*/ 44 w 322"/>
                  <a:gd name="T43" fmla="*/ 57 h 378"/>
                  <a:gd name="T44" fmla="*/ 39 w 322"/>
                  <a:gd name="T45" fmla="*/ 56 h 378"/>
                  <a:gd name="T46" fmla="*/ 34 w 322"/>
                  <a:gd name="T47" fmla="*/ 55 h 378"/>
                  <a:gd name="T48" fmla="*/ 29 w 322"/>
                  <a:gd name="T49" fmla="*/ 54 h 378"/>
                  <a:gd name="T50" fmla="*/ 23 w 322"/>
                  <a:gd name="T51" fmla="*/ 53 h 378"/>
                  <a:gd name="T52" fmla="*/ 18 w 322"/>
                  <a:gd name="T53" fmla="*/ 52 h 378"/>
                  <a:gd name="T54" fmla="*/ 13 w 322"/>
                  <a:gd name="T55" fmla="*/ 50 h 378"/>
                  <a:gd name="T56" fmla="*/ 9 w 322"/>
                  <a:gd name="T57" fmla="*/ 47 h 378"/>
                  <a:gd name="T58" fmla="*/ 6 w 322"/>
                  <a:gd name="T59" fmla="*/ 43 h 378"/>
                  <a:gd name="T60" fmla="*/ 6 w 322"/>
                  <a:gd name="T61" fmla="*/ 39 h 378"/>
                  <a:gd name="T62" fmla="*/ 6 w 322"/>
                  <a:gd name="T63" fmla="*/ 33 h 378"/>
                  <a:gd name="T64" fmla="*/ 9 w 322"/>
                  <a:gd name="T65" fmla="*/ 28 h 378"/>
                  <a:gd name="T66" fmla="*/ 12 w 322"/>
                  <a:gd name="T67" fmla="*/ 23 h 378"/>
                  <a:gd name="T68" fmla="*/ 16 w 322"/>
                  <a:gd name="T69" fmla="*/ 18 h 378"/>
                  <a:gd name="T70" fmla="*/ 21 w 322"/>
                  <a:gd name="T71" fmla="*/ 14 h 378"/>
                  <a:gd name="T72" fmla="*/ 26 w 322"/>
                  <a:gd name="T73" fmla="*/ 9 h 378"/>
                  <a:gd name="T74" fmla="*/ 33 w 322"/>
                  <a:gd name="T75" fmla="*/ 6 h 378"/>
                  <a:gd name="T76" fmla="*/ 40 w 322"/>
                  <a:gd name="T77" fmla="*/ 3 h 378"/>
                  <a:gd name="T78" fmla="*/ 44 w 322"/>
                  <a:gd name="T79" fmla="*/ 1 h 378"/>
                  <a:gd name="T80" fmla="*/ 43 w 322"/>
                  <a:gd name="T81" fmla="*/ 0 h 378"/>
                  <a:gd name="T82" fmla="*/ 37 w 322"/>
                  <a:gd name="T83" fmla="*/ 1 h 378"/>
                  <a:gd name="T84" fmla="*/ 30 w 322"/>
                  <a:gd name="T85" fmla="*/ 3 h 378"/>
                  <a:gd name="T86" fmla="*/ 24 w 322"/>
                  <a:gd name="T87" fmla="*/ 6 h 3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2"/>
                  <a:gd name="T133" fmla="*/ 0 h 378"/>
                  <a:gd name="T134" fmla="*/ 322 w 322"/>
                  <a:gd name="T135" fmla="*/ 378 h 3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29" name="Freeform 447"/>
              <p:cNvSpPr>
                <a:spLocks/>
              </p:cNvSpPr>
              <p:nvPr/>
            </p:nvSpPr>
            <p:spPr bwMode="auto">
              <a:xfrm>
                <a:off x="2660" y="2692"/>
                <a:ext cx="47" cy="42"/>
              </a:xfrm>
              <a:custGeom>
                <a:avLst/>
                <a:gdLst>
                  <a:gd name="T0" fmla="*/ 39 w 283"/>
                  <a:gd name="T1" fmla="*/ 13 h 252"/>
                  <a:gd name="T2" fmla="*/ 41 w 283"/>
                  <a:gd name="T3" fmla="*/ 15 h 252"/>
                  <a:gd name="T4" fmla="*/ 43 w 283"/>
                  <a:gd name="T5" fmla="*/ 18 h 252"/>
                  <a:gd name="T6" fmla="*/ 43 w 283"/>
                  <a:gd name="T7" fmla="*/ 21 h 252"/>
                  <a:gd name="T8" fmla="*/ 43 w 283"/>
                  <a:gd name="T9" fmla="*/ 24 h 252"/>
                  <a:gd name="T10" fmla="*/ 43 w 283"/>
                  <a:gd name="T11" fmla="*/ 26 h 252"/>
                  <a:gd name="T12" fmla="*/ 42 w 283"/>
                  <a:gd name="T13" fmla="*/ 28 h 252"/>
                  <a:gd name="T14" fmla="*/ 41 w 283"/>
                  <a:gd name="T15" fmla="*/ 31 h 252"/>
                  <a:gd name="T16" fmla="*/ 39 w 283"/>
                  <a:gd name="T17" fmla="*/ 32 h 252"/>
                  <a:gd name="T18" fmla="*/ 37 w 283"/>
                  <a:gd name="T19" fmla="*/ 34 h 252"/>
                  <a:gd name="T20" fmla="*/ 36 w 283"/>
                  <a:gd name="T21" fmla="*/ 36 h 252"/>
                  <a:gd name="T22" fmla="*/ 34 w 283"/>
                  <a:gd name="T23" fmla="*/ 37 h 252"/>
                  <a:gd name="T24" fmla="*/ 32 w 283"/>
                  <a:gd name="T25" fmla="*/ 39 h 252"/>
                  <a:gd name="T26" fmla="*/ 32 w 283"/>
                  <a:gd name="T27" fmla="*/ 40 h 252"/>
                  <a:gd name="T28" fmla="*/ 32 w 283"/>
                  <a:gd name="T29" fmla="*/ 40 h 252"/>
                  <a:gd name="T30" fmla="*/ 32 w 283"/>
                  <a:gd name="T31" fmla="*/ 41 h 252"/>
                  <a:gd name="T32" fmla="*/ 32 w 283"/>
                  <a:gd name="T33" fmla="*/ 41 h 252"/>
                  <a:gd name="T34" fmla="*/ 33 w 283"/>
                  <a:gd name="T35" fmla="*/ 42 h 252"/>
                  <a:gd name="T36" fmla="*/ 34 w 283"/>
                  <a:gd name="T37" fmla="*/ 42 h 252"/>
                  <a:gd name="T38" fmla="*/ 34 w 283"/>
                  <a:gd name="T39" fmla="*/ 42 h 252"/>
                  <a:gd name="T40" fmla="*/ 35 w 283"/>
                  <a:gd name="T41" fmla="*/ 41 h 252"/>
                  <a:gd name="T42" fmla="*/ 39 w 283"/>
                  <a:gd name="T43" fmla="*/ 39 h 252"/>
                  <a:gd name="T44" fmla="*/ 42 w 283"/>
                  <a:gd name="T45" fmla="*/ 36 h 252"/>
                  <a:gd name="T46" fmla="*/ 45 w 283"/>
                  <a:gd name="T47" fmla="*/ 32 h 252"/>
                  <a:gd name="T48" fmla="*/ 46 w 283"/>
                  <a:gd name="T49" fmla="*/ 28 h 252"/>
                  <a:gd name="T50" fmla="*/ 47 w 283"/>
                  <a:gd name="T51" fmla="*/ 24 h 252"/>
                  <a:gd name="T52" fmla="*/ 47 w 283"/>
                  <a:gd name="T53" fmla="*/ 19 h 252"/>
                  <a:gd name="T54" fmla="*/ 45 w 283"/>
                  <a:gd name="T55" fmla="*/ 15 h 252"/>
                  <a:gd name="T56" fmla="*/ 42 w 283"/>
                  <a:gd name="T57" fmla="*/ 12 h 252"/>
                  <a:gd name="T58" fmla="*/ 40 w 283"/>
                  <a:gd name="T59" fmla="*/ 10 h 252"/>
                  <a:gd name="T60" fmla="*/ 37 w 283"/>
                  <a:gd name="T61" fmla="*/ 8 h 252"/>
                  <a:gd name="T62" fmla="*/ 34 w 283"/>
                  <a:gd name="T63" fmla="*/ 7 h 252"/>
                  <a:gd name="T64" fmla="*/ 31 w 283"/>
                  <a:gd name="T65" fmla="*/ 5 h 252"/>
                  <a:gd name="T66" fmla="*/ 27 w 283"/>
                  <a:gd name="T67" fmla="*/ 4 h 252"/>
                  <a:gd name="T68" fmla="*/ 24 w 283"/>
                  <a:gd name="T69" fmla="*/ 3 h 252"/>
                  <a:gd name="T70" fmla="*/ 20 w 283"/>
                  <a:gd name="T71" fmla="*/ 2 h 252"/>
                  <a:gd name="T72" fmla="*/ 17 w 283"/>
                  <a:gd name="T73" fmla="*/ 1 h 252"/>
                  <a:gd name="T74" fmla="*/ 14 w 283"/>
                  <a:gd name="T75" fmla="*/ 1 h 252"/>
                  <a:gd name="T76" fmla="*/ 11 w 283"/>
                  <a:gd name="T77" fmla="*/ 0 h 252"/>
                  <a:gd name="T78" fmla="*/ 8 w 283"/>
                  <a:gd name="T79" fmla="*/ 0 h 252"/>
                  <a:gd name="T80" fmla="*/ 6 w 283"/>
                  <a:gd name="T81" fmla="*/ 0 h 252"/>
                  <a:gd name="T82" fmla="*/ 3 w 283"/>
                  <a:gd name="T83" fmla="*/ 0 h 252"/>
                  <a:gd name="T84" fmla="*/ 2 w 283"/>
                  <a:gd name="T85" fmla="*/ 0 h 252"/>
                  <a:gd name="T86" fmla="*/ 1 w 283"/>
                  <a:gd name="T87" fmla="*/ 0 h 252"/>
                  <a:gd name="T88" fmla="*/ 0 w 283"/>
                  <a:gd name="T89" fmla="*/ 1 h 252"/>
                  <a:gd name="T90" fmla="*/ 2 w 283"/>
                  <a:gd name="T91" fmla="*/ 1 h 252"/>
                  <a:gd name="T92" fmla="*/ 4 w 283"/>
                  <a:gd name="T93" fmla="*/ 1 h 252"/>
                  <a:gd name="T94" fmla="*/ 6 w 283"/>
                  <a:gd name="T95" fmla="*/ 2 h 252"/>
                  <a:gd name="T96" fmla="*/ 9 w 283"/>
                  <a:gd name="T97" fmla="*/ 2 h 252"/>
                  <a:gd name="T98" fmla="*/ 11 w 283"/>
                  <a:gd name="T99" fmla="*/ 3 h 252"/>
                  <a:gd name="T100" fmla="*/ 14 w 283"/>
                  <a:gd name="T101" fmla="*/ 3 h 252"/>
                  <a:gd name="T102" fmla="*/ 16 w 283"/>
                  <a:gd name="T103" fmla="*/ 4 h 252"/>
                  <a:gd name="T104" fmla="*/ 19 w 283"/>
                  <a:gd name="T105" fmla="*/ 4 h 252"/>
                  <a:gd name="T106" fmla="*/ 21 w 283"/>
                  <a:gd name="T107" fmla="*/ 5 h 252"/>
                  <a:gd name="T108" fmla="*/ 24 w 283"/>
                  <a:gd name="T109" fmla="*/ 6 h 252"/>
                  <a:gd name="T110" fmla="*/ 27 w 283"/>
                  <a:gd name="T111" fmla="*/ 7 h 252"/>
                  <a:gd name="T112" fmla="*/ 29 w 283"/>
                  <a:gd name="T113" fmla="*/ 8 h 252"/>
                  <a:gd name="T114" fmla="*/ 32 w 283"/>
                  <a:gd name="T115" fmla="*/ 9 h 252"/>
                  <a:gd name="T116" fmla="*/ 35 w 283"/>
                  <a:gd name="T117" fmla="*/ 10 h 252"/>
                  <a:gd name="T118" fmla="*/ 37 w 283"/>
                  <a:gd name="T119" fmla="*/ 11 h 252"/>
                  <a:gd name="T120" fmla="*/ 39 w 283"/>
                  <a:gd name="T121" fmla="*/ 13 h 25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3"/>
                  <a:gd name="T184" fmla="*/ 0 h 252"/>
                  <a:gd name="T185" fmla="*/ 283 w 283"/>
                  <a:gd name="T186" fmla="*/ 252 h 25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0" name="Freeform 448"/>
              <p:cNvSpPr>
                <a:spLocks/>
              </p:cNvSpPr>
              <p:nvPr/>
            </p:nvSpPr>
            <p:spPr bwMode="auto">
              <a:xfrm>
                <a:off x="2564" y="2712"/>
                <a:ext cx="19" cy="39"/>
              </a:xfrm>
              <a:custGeom>
                <a:avLst/>
                <a:gdLst>
                  <a:gd name="T0" fmla="*/ 0 w 114"/>
                  <a:gd name="T1" fmla="*/ 21 h 238"/>
                  <a:gd name="T2" fmla="*/ 0 w 114"/>
                  <a:gd name="T3" fmla="*/ 24 h 238"/>
                  <a:gd name="T4" fmla="*/ 1 w 114"/>
                  <a:gd name="T5" fmla="*/ 28 h 238"/>
                  <a:gd name="T6" fmla="*/ 2 w 114"/>
                  <a:gd name="T7" fmla="*/ 30 h 238"/>
                  <a:gd name="T8" fmla="*/ 4 w 114"/>
                  <a:gd name="T9" fmla="*/ 33 h 238"/>
                  <a:gd name="T10" fmla="*/ 6 w 114"/>
                  <a:gd name="T11" fmla="*/ 35 h 238"/>
                  <a:gd name="T12" fmla="*/ 9 w 114"/>
                  <a:gd name="T13" fmla="*/ 37 h 238"/>
                  <a:gd name="T14" fmla="*/ 12 w 114"/>
                  <a:gd name="T15" fmla="*/ 38 h 238"/>
                  <a:gd name="T16" fmla="*/ 15 w 114"/>
                  <a:gd name="T17" fmla="*/ 39 h 238"/>
                  <a:gd name="T18" fmla="*/ 16 w 114"/>
                  <a:gd name="T19" fmla="*/ 39 h 238"/>
                  <a:gd name="T20" fmla="*/ 17 w 114"/>
                  <a:gd name="T21" fmla="*/ 39 h 238"/>
                  <a:gd name="T22" fmla="*/ 18 w 114"/>
                  <a:gd name="T23" fmla="*/ 38 h 238"/>
                  <a:gd name="T24" fmla="*/ 19 w 114"/>
                  <a:gd name="T25" fmla="*/ 37 h 238"/>
                  <a:gd name="T26" fmla="*/ 19 w 114"/>
                  <a:gd name="T27" fmla="*/ 36 h 238"/>
                  <a:gd name="T28" fmla="*/ 18 w 114"/>
                  <a:gd name="T29" fmla="*/ 35 h 238"/>
                  <a:gd name="T30" fmla="*/ 18 w 114"/>
                  <a:gd name="T31" fmla="*/ 35 h 238"/>
                  <a:gd name="T32" fmla="*/ 17 w 114"/>
                  <a:gd name="T33" fmla="*/ 34 h 238"/>
                  <a:gd name="T34" fmla="*/ 14 w 114"/>
                  <a:gd name="T35" fmla="*/ 33 h 238"/>
                  <a:gd name="T36" fmla="*/ 11 w 114"/>
                  <a:gd name="T37" fmla="*/ 32 h 238"/>
                  <a:gd name="T38" fmla="*/ 8 w 114"/>
                  <a:gd name="T39" fmla="*/ 29 h 238"/>
                  <a:gd name="T40" fmla="*/ 7 w 114"/>
                  <a:gd name="T41" fmla="*/ 27 h 238"/>
                  <a:gd name="T42" fmla="*/ 5 w 114"/>
                  <a:gd name="T43" fmla="*/ 24 h 238"/>
                  <a:gd name="T44" fmla="*/ 5 w 114"/>
                  <a:gd name="T45" fmla="*/ 21 h 238"/>
                  <a:gd name="T46" fmla="*/ 5 w 114"/>
                  <a:gd name="T47" fmla="*/ 18 h 238"/>
                  <a:gd name="T48" fmla="*/ 6 w 114"/>
                  <a:gd name="T49" fmla="*/ 15 h 238"/>
                  <a:gd name="T50" fmla="*/ 7 w 114"/>
                  <a:gd name="T51" fmla="*/ 12 h 238"/>
                  <a:gd name="T52" fmla="*/ 9 w 114"/>
                  <a:gd name="T53" fmla="*/ 10 h 238"/>
                  <a:gd name="T54" fmla="*/ 10 w 114"/>
                  <a:gd name="T55" fmla="*/ 8 h 238"/>
                  <a:gd name="T56" fmla="*/ 12 w 114"/>
                  <a:gd name="T57" fmla="*/ 6 h 238"/>
                  <a:gd name="T58" fmla="*/ 14 w 114"/>
                  <a:gd name="T59" fmla="*/ 5 h 238"/>
                  <a:gd name="T60" fmla="*/ 16 w 114"/>
                  <a:gd name="T61" fmla="*/ 3 h 238"/>
                  <a:gd name="T62" fmla="*/ 18 w 114"/>
                  <a:gd name="T63" fmla="*/ 1 h 238"/>
                  <a:gd name="T64" fmla="*/ 19 w 114"/>
                  <a:gd name="T65" fmla="*/ 0 h 238"/>
                  <a:gd name="T66" fmla="*/ 18 w 114"/>
                  <a:gd name="T67" fmla="*/ 0 h 238"/>
                  <a:gd name="T68" fmla="*/ 16 w 114"/>
                  <a:gd name="T69" fmla="*/ 1 h 238"/>
                  <a:gd name="T70" fmla="*/ 13 w 114"/>
                  <a:gd name="T71" fmla="*/ 3 h 238"/>
                  <a:gd name="T72" fmla="*/ 9 w 114"/>
                  <a:gd name="T73" fmla="*/ 6 h 238"/>
                  <a:gd name="T74" fmla="*/ 6 w 114"/>
                  <a:gd name="T75" fmla="*/ 9 h 238"/>
                  <a:gd name="T76" fmla="*/ 3 w 114"/>
                  <a:gd name="T77" fmla="*/ 13 h 238"/>
                  <a:gd name="T78" fmla="*/ 1 w 114"/>
                  <a:gd name="T79" fmla="*/ 17 h 238"/>
                  <a:gd name="T80" fmla="*/ 0 w 114"/>
                  <a:gd name="T81" fmla="*/ 21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4"/>
                  <a:gd name="T124" fmla="*/ 0 h 238"/>
                  <a:gd name="T125" fmla="*/ 114 w 11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1" name="Freeform 449"/>
              <p:cNvSpPr>
                <a:spLocks/>
              </p:cNvSpPr>
              <p:nvPr/>
            </p:nvSpPr>
            <p:spPr bwMode="auto">
              <a:xfrm>
                <a:off x="2698" y="2689"/>
                <a:ext cx="41" cy="52"/>
              </a:xfrm>
              <a:custGeom>
                <a:avLst/>
                <a:gdLst>
                  <a:gd name="T0" fmla="*/ 35 w 246"/>
                  <a:gd name="T1" fmla="*/ 21 h 310"/>
                  <a:gd name="T2" fmla="*/ 37 w 246"/>
                  <a:gd name="T3" fmla="*/ 24 h 310"/>
                  <a:gd name="T4" fmla="*/ 38 w 246"/>
                  <a:gd name="T5" fmla="*/ 28 h 310"/>
                  <a:gd name="T6" fmla="*/ 37 w 246"/>
                  <a:gd name="T7" fmla="*/ 31 h 310"/>
                  <a:gd name="T8" fmla="*/ 35 w 246"/>
                  <a:gd name="T9" fmla="*/ 35 h 310"/>
                  <a:gd name="T10" fmla="*/ 31 w 246"/>
                  <a:gd name="T11" fmla="*/ 38 h 310"/>
                  <a:gd name="T12" fmla="*/ 28 w 246"/>
                  <a:gd name="T13" fmla="*/ 41 h 310"/>
                  <a:gd name="T14" fmla="*/ 24 w 246"/>
                  <a:gd name="T15" fmla="*/ 44 h 310"/>
                  <a:gd name="T16" fmla="*/ 22 w 246"/>
                  <a:gd name="T17" fmla="*/ 47 h 310"/>
                  <a:gd name="T18" fmla="*/ 21 w 246"/>
                  <a:gd name="T19" fmla="*/ 48 h 310"/>
                  <a:gd name="T20" fmla="*/ 20 w 246"/>
                  <a:gd name="T21" fmla="*/ 50 h 310"/>
                  <a:gd name="T22" fmla="*/ 20 w 246"/>
                  <a:gd name="T23" fmla="*/ 51 h 310"/>
                  <a:gd name="T24" fmla="*/ 22 w 246"/>
                  <a:gd name="T25" fmla="*/ 52 h 310"/>
                  <a:gd name="T26" fmla="*/ 23 w 246"/>
                  <a:gd name="T27" fmla="*/ 52 h 310"/>
                  <a:gd name="T28" fmla="*/ 26 w 246"/>
                  <a:gd name="T29" fmla="*/ 49 h 310"/>
                  <a:gd name="T30" fmla="*/ 30 w 246"/>
                  <a:gd name="T31" fmla="*/ 45 h 310"/>
                  <a:gd name="T32" fmla="*/ 35 w 246"/>
                  <a:gd name="T33" fmla="*/ 41 h 310"/>
                  <a:gd name="T34" fmla="*/ 39 w 246"/>
                  <a:gd name="T35" fmla="*/ 37 h 310"/>
                  <a:gd name="T36" fmla="*/ 41 w 246"/>
                  <a:gd name="T37" fmla="*/ 31 h 310"/>
                  <a:gd name="T38" fmla="*/ 40 w 246"/>
                  <a:gd name="T39" fmla="*/ 26 h 310"/>
                  <a:gd name="T40" fmla="*/ 38 w 246"/>
                  <a:gd name="T41" fmla="*/ 20 h 310"/>
                  <a:gd name="T42" fmla="*/ 34 w 246"/>
                  <a:gd name="T43" fmla="*/ 16 h 310"/>
                  <a:gd name="T44" fmla="*/ 30 w 246"/>
                  <a:gd name="T45" fmla="*/ 12 h 310"/>
                  <a:gd name="T46" fmla="*/ 25 w 246"/>
                  <a:gd name="T47" fmla="*/ 10 h 310"/>
                  <a:gd name="T48" fmla="*/ 21 w 246"/>
                  <a:gd name="T49" fmla="*/ 7 h 310"/>
                  <a:gd name="T50" fmla="*/ 16 w 246"/>
                  <a:gd name="T51" fmla="*/ 5 h 310"/>
                  <a:gd name="T52" fmla="*/ 12 w 246"/>
                  <a:gd name="T53" fmla="*/ 3 h 310"/>
                  <a:gd name="T54" fmla="*/ 8 w 246"/>
                  <a:gd name="T55" fmla="*/ 1 h 310"/>
                  <a:gd name="T56" fmla="*/ 4 w 246"/>
                  <a:gd name="T57" fmla="*/ 0 h 310"/>
                  <a:gd name="T58" fmla="*/ 1 w 246"/>
                  <a:gd name="T59" fmla="*/ 0 h 310"/>
                  <a:gd name="T60" fmla="*/ 1 w 246"/>
                  <a:gd name="T61" fmla="*/ 1 h 310"/>
                  <a:gd name="T62" fmla="*/ 5 w 246"/>
                  <a:gd name="T63" fmla="*/ 2 h 310"/>
                  <a:gd name="T64" fmla="*/ 9 w 246"/>
                  <a:gd name="T65" fmla="*/ 4 h 310"/>
                  <a:gd name="T66" fmla="*/ 13 w 246"/>
                  <a:gd name="T67" fmla="*/ 6 h 310"/>
                  <a:gd name="T68" fmla="*/ 18 w 246"/>
                  <a:gd name="T69" fmla="*/ 9 h 310"/>
                  <a:gd name="T70" fmla="*/ 22 w 246"/>
                  <a:gd name="T71" fmla="*/ 12 h 310"/>
                  <a:gd name="T72" fmla="*/ 27 w 246"/>
                  <a:gd name="T73" fmla="*/ 15 h 310"/>
                  <a:gd name="T74" fmla="*/ 31 w 246"/>
                  <a:gd name="T75" fmla="*/ 18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6"/>
                  <a:gd name="T115" fmla="*/ 0 h 310"/>
                  <a:gd name="T116" fmla="*/ 246 w 246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2" name="Freeform 450"/>
              <p:cNvSpPr>
                <a:spLocks/>
              </p:cNvSpPr>
              <p:nvPr/>
            </p:nvSpPr>
            <p:spPr bwMode="auto">
              <a:xfrm>
                <a:off x="2653" y="2750"/>
                <a:ext cx="14" cy="31"/>
              </a:xfrm>
              <a:custGeom>
                <a:avLst/>
                <a:gdLst>
                  <a:gd name="T0" fmla="*/ 5 w 83"/>
                  <a:gd name="T1" fmla="*/ 2 h 187"/>
                  <a:gd name="T2" fmla="*/ 5 w 83"/>
                  <a:gd name="T3" fmla="*/ 1 h 187"/>
                  <a:gd name="T4" fmla="*/ 4 w 83"/>
                  <a:gd name="T5" fmla="*/ 0 h 187"/>
                  <a:gd name="T6" fmla="*/ 3 w 83"/>
                  <a:gd name="T7" fmla="*/ 0 h 187"/>
                  <a:gd name="T8" fmla="*/ 2 w 83"/>
                  <a:gd name="T9" fmla="*/ 0 h 187"/>
                  <a:gd name="T10" fmla="*/ 1 w 83"/>
                  <a:gd name="T11" fmla="*/ 0 h 187"/>
                  <a:gd name="T12" fmla="*/ 1 w 83"/>
                  <a:gd name="T13" fmla="*/ 1 h 187"/>
                  <a:gd name="T14" fmla="*/ 0 w 83"/>
                  <a:gd name="T15" fmla="*/ 2 h 187"/>
                  <a:gd name="T16" fmla="*/ 0 w 83"/>
                  <a:gd name="T17" fmla="*/ 3 h 187"/>
                  <a:gd name="T18" fmla="*/ 1 w 83"/>
                  <a:gd name="T19" fmla="*/ 7 h 187"/>
                  <a:gd name="T20" fmla="*/ 3 w 83"/>
                  <a:gd name="T21" fmla="*/ 12 h 187"/>
                  <a:gd name="T22" fmla="*/ 5 w 83"/>
                  <a:gd name="T23" fmla="*/ 17 h 187"/>
                  <a:gd name="T24" fmla="*/ 7 w 83"/>
                  <a:gd name="T25" fmla="*/ 21 h 187"/>
                  <a:gd name="T26" fmla="*/ 9 w 83"/>
                  <a:gd name="T27" fmla="*/ 25 h 187"/>
                  <a:gd name="T28" fmla="*/ 11 w 83"/>
                  <a:gd name="T29" fmla="*/ 28 h 187"/>
                  <a:gd name="T30" fmla="*/ 13 w 83"/>
                  <a:gd name="T31" fmla="*/ 31 h 187"/>
                  <a:gd name="T32" fmla="*/ 14 w 83"/>
                  <a:gd name="T33" fmla="*/ 31 h 187"/>
                  <a:gd name="T34" fmla="*/ 13 w 83"/>
                  <a:gd name="T35" fmla="*/ 29 h 187"/>
                  <a:gd name="T36" fmla="*/ 13 w 83"/>
                  <a:gd name="T37" fmla="*/ 26 h 187"/>
                  <a:gd name="T38" fmla="*/ 11 w 83"/>
                  <a:gd name="T39" fmla="*/ 23 h 187"/>
                  <a:gd name="T40" fmla="*/ 10 w 83"/>
                  <a:gd name="T41" fmla="*/ 19 h 187"/>
                  <a:gd name="T42" fmla="*/ 9 w 83"/>
                  <a:gd name="T43" fmla="*/ 15 h 187"/>
                  <a:gd name="T44" fmla="*/ 7 w 83"/>
                  <a:gd name="T45" fmla="*/ 10 h 187"/>
                  <a:gd name="T46" fmla="*/ 6 w 83"/>
                  <a:gd name="T47" fmla="*/ 6 h 187"/>
                  <a:gd name="T48" fmla="*/ 5 w 83"/>
                  <a:gd name="T49" fmla="*/ 2 h 18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3"/>
                  <a:gd name="T76" fmla="*/ 0 h 187"/>
                  <a:gd name="T77" fmla="*/ 83 w 83"/>
                  <a:gd name="T78" fmla="*/ 187 h 18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3" h="187">
                    <a:moveTo>
                      <a:pt x="31" y="14"/>
                    </a:moveTo>
                    <a:lnTo>
                      <a:pt x="29" y="8"/>
                    </a:lnTo>
                    <a:lnTo>
                      <a:pt x="25" y="3"/>
                    </a:lnTo>
                    <a:lnTo>
                      <a:pt x="19" y="1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5" y="42"/>
                    </a:lnTo>
                    <a:lnTo>
                      <a:pt x="15" y="71"/>
                    </a:lnTo>
                    <a:lnTo>
                      <a:pt x="27" y="100"/>
                    </a:lnTo>
                    <a:lnTo>
                      <a:pt x="41" y="127"/>
                    </a:lnTo>
                    <a:lnTo>
                      <a:pt x="55" y="151"/>
                    </a:lnTo>
                    <a:lnTo>
                      <a:pt x="68" y="171"/>
                    </a:lnTo>
                    <a:lnTo>
                      <a:pt x="77" y="184"/>
                    </a:lnTo>
                    <a:lnTo>
                      <a:pt x="83" y="187"/>
                    </a:lnTo>
                    <a:lnTo>
                      <a:pt x="80" y="174"/>
                    </a:lnTo>
                    <a:lnTo>
                      <a:pt x="75" y="158"/>
                    </a:lnTo>
                    <a:lnTo>
                      <a:pt x="68" y="138"/>
                    </a:lnTo>
                    <a:lnTo>
                      <a:pt x="59" y="113"/>
                    </a:lnTo>
                    <a:lnTo>
                      <a:pt x="51" y="88"/>
                    </a:lnTo>
                    <a:lnTo>
                      <a:pt x="43" y="63"/>
                    </a:lnTo>
                    <a:lnTo>
                      <a:pt x="36" y="38"/>
                    </a:lnTo>
                    <a:lnTo>
                      <a:pt x="31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3" name="Freeform 451"/>
              <p:cNvSpPr>
                <a:spLocks/>
              </p:cNvSpPr>
              <p:nvPr/>
            </p:nvSpPr>
            <p:spPr bwMode="auto">
              <a:xfrm>
                <a:off x="2647" y="2733"/>
                <a:ext cx="7" cy="16"/>
              </a:xfrm>
              <a:custGeom>
                <a:avLst/>
                <a:gdLst>
                  <a:gd name="T0" fmla="*/ 4 w 44"/>
                  <a:gd name="T1" fmla="*/ 2 h 94"/>
                  <a:gd name="T2" fmla="*/ 3 w 44"/>
                  <a:gd name="T3" fmla="*/ 1 h 94"/>
                  <a:gd name="T4" fmla="*/ 3 w 44"/>
                  <a:gd name="T5" fmla="*/ 0 h 94"/>
                  <a:gd name="T6" fmla="*/ 2 w 44"/>
                  <a:gd name="T7" fmla="*/ 0 h 94"/>
                  <a:gd name="T8" fmla="*/ 2 w 44"/>
                  <a:gd name="T9" fmla="*/ 0 h 94"/>
                  <a:gd name="T10" fmla="*/ 1 w 44"/>
                  <a:gd name="T11" fmla="*/ 0 h 94"/>
                  <a:gd name="T12" fmla="*/ 0 w 44"/>
                  <a:gd name="T13" fmla="*/ 1 h 94"/>
                  <a:gd name="T14" fmla="*/ 0 w 44"/>
                  <a:gd name="T15" fmla="*/ 1 h 94"/>
                  <a:gd name="T16" fmla="*/ 0 w 44"/>
                  <a:gd name="T17" fmla="*/ 2 h 94"/>
                  <a:gd name="T18" fmla="*/ 0 w 44"/>
                  <a:gd name="T19" fmla="*/ 4 h 94"/>
                  <a:gd name="T20" fmla="*/ 1 w 44"/>
                  <a:gd name="T21" fmla="*/ 6 h 94"/>
                  <a:gd name="T22" fmla="*/ 1 w 44"/>
                  <a:gd name="T23" fmla="*/ 9 h 94"/>
                  <a:gd name="T24" fmla="*/ 2 w 44"/>
                  <a:gd name="T25" fmla="*/ 11 h 94"/>
                  <a:gd name="T26" fmla="*/ 3 w 44"/>
                  <a:gd name="T27" fmla="*/ 13 h 94"/>
                  <a:gd name="T28" fmla="*/ 4 w 44"/>
                  <a:gd name="T29" fmla="*/ 15 h 94"/>
                  <a:gd name="T30" fmla="*/ 6 w 44"/>
                  <a:gd name="T31" fmla="*/ 16 h 94"/>
                  <a:gd name="T32" fmla="*/ 7 w 44"/>
                  <a:gd name="T33" fmla="*/ 16 h 94"/>
                  <a:gd name="T34" fmla="*/ 7 w 44"/>
                  <a:gd name="T35" fmla="*/ 13 h 94"/>
                  <a:gd name="T36" fmla="*/ 6 w 44"/>
                  <a:gd name="T37" fmla="*/ 9 h 94"/>
                  <a:gd name="T38" fmla="*/ 5 w 44"/>
                  <a:gd name="T39" fmla="*/ 5 h 94"/>
                  <a:gd name="T40" fmla="*/ 4 w 44"/>
                  <a:gd name="T41" fmla="*/ 2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94"/>
                  <a:gd name="T65" fmla="*/ 44 w 44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94">
                    <a:moveTo>
                      <a:pt x="22" y="10"/>
                    </a:moveTo>
                    <a:lnTo>
                      <a:pt x="21" y="6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4"/>
                    </a:lnTo>
                    <a:lnTo>
                      <a:pt x="4" y="38"/>
                    </a:lnTo>
                    <a:lnTo>
                      <a:pt x="8" y="52"/>
                    </a:lnTo>
                    <a:lnTo>
                      <a:pt x="14" y="65"/>
                    </a:lnTo>
                    <a:lnTo>
                      <a:pt x="21" y="78"/>
                    </a:lnTo>
                    <a:lnTo>
                      <a:pt x="28" y="87"/>
                    </a:lnTo>
                    <a:lnTo>
                      <a:pt x="37" y="93"/>
                    </a:lnTo>
                    <a:lnTo>
                      <a:pt x="42" y="94"/>
                    </a:lnTo>
                    <a:lnTo>
                      <a:pt x="44" y="76"/>
                    </a:lnTo>
                    <a:lnTo>
                      <a:pt x="38" y="54"/>
                    </a:lnTo>
                    <a:lnTo>
                      <a:pt x="31" y="32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4" name="Freeform 452"/>
              <p:cNvSpPr>
                <a:spLocks/>
              </p:cNvSpPr>
              <p:nvPr/>
            </p:nvSpPr>
            <p:spPr bwMode="auto">
              <a:xfrm>
                <a:off x="2641" y="2722"/>
                <a:ext cx="6" cy="9"/>
              </a:xfrm>
              <a:custGeom>
                <a:avLst/>
                <a:gdLst>
                  <a:gd name="T0" fmla="*/ 3 w 38"/>
                  <a:gd name="T1" fmla="*/ 1 h 54"/>
                  <a:gd name="T2" fmla="*/ 3 w 38"/>
                  <a:gd name="T3" fmla="*/ 1 h 54"/>
                  <a:gd name="T4" fmla="*/ 3 w 38"/>
                  <a:gd name="T5" fmla="*/ 1 h 54"/>
                  <a:gd name="T6" fmla="*/ 3 w 38"/>
                  <a:gd name="T7" fmla="*/ 1 h 54"/>
                  <a:gd name="T8" fmla="*/ 3 w 38"/>
                  <a:gd name="T9" fmla="*/ 1 h 54"/>
                  <a:gd name="T10" fmla="*/ 3 w 38"/>
                  <a:gd name="T11" fmla="*/ 1 h 54"/>
                  <a:gd name="T12" fmla="*/ 2 w 38"/>
                  <a:gd name="T13" fmla="*/ 0 h 54"/>
                  <a:gd name="T14" fmla="*/ 2 w 38"/>
                  <a:gd name="T15" fmla="*/ 0 h 54"/>
                  <a:gd name="T16" fmla="*/ 1 w 38"/>
                  <a:gd name="T17" fmla="*/ 0 h 54"/>
                  <a:gd name="T18" fmla="*/ 1 w 38"/>
                  <a:gd name="T19" fmla="*/ 0 h 54"/>
                  <a:gd name="T20" fmla="*/ 0 w 38"/>
                  <a:gd name="T21" fmla="*/ 1 h 54"/>
                  <a:gd name="T22" fmla="*/ 0 w 38"/>
                  <a:gd name="T23" fmla="*/ 1 h 54"/>
                  <a:gd name="T24" fmla="*/ 0 w 38"/>
                  <a:gd name="T25" fmla="*/ 2 h 54"/>
                  <a:gd name="T26" fmla="*/ 0 w 38"/>
                  <a:gd name="T27" fmla="*/ 3 h 54"/>
                  <a:gd name="T28" fmla="*/ 1 w 38"/>
                  <a:gd name="T29" fmla="*/ 4 h 54"/>
                  <a:gd name="T30" fmla="*/ 1 w 38"/>
                  <a:gd name="T31" fmla="*/ 5 h 54"/>
                  <a:gd name="T32" fmla="*/ 2 w 38"/>
                  <a:gd name="T33" fmla="*/ 7 h 54"/>
                  <a:gd name="T34" fmla="*/ 3 w 38"/>
                  <a:gd name="T35" fmla="*/ 8 h 54"/>
                  <a:gd name="T36" fmla="*/ 4 w 38"/>
                  <a:gd name="T37" fmla="*/ 8 h 54"/>
                  <a:gd name="T38" fmla="*/ 5 w 38"/>
                  <a:gd name="T39" fmla="*/ 9 h 54"/>
                  <a:gd name="T40" fmla="*/ 6 w 38"/>
                  <a:gd name="T41" fmla="*/ 9 h 54"/>
                  <a:gd name="T42" fmla="*/ 6 w 38"/>
                  <a:gd name="T43" fmla="*/ 7 h 54"/>
                  <a:gd name="T44" fmla="*/ 5 w 38"/>
                  <a:gd name="T45" fmla="*/ 5 h 54"/>
                  <a:gd name="T46" fmla="*/ 4 w 38"/>
                  <a:gd name="T47" fmla="*/ 3 h 54"/>
                  <a:gd name="T48" fmla="*/ 3 w 38"/>
                  <a:gd name="T49" fmla="*/ 1 h 5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8"/>
                  <a:gd name="T76" fmla="*/ 0 h 54"/>
                  <a:gd name="T77" fmla="*/ 38 w 38"/>
                  <a:gd name="T78" fmla="*/ 54 h 5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8" h="54">
                    <a:moveTo>
                      <a:pt x="20" y="7"/>
                    </a:moveTo>
                    <a:lnTo>
                      <a:pt x="20" y="8"/>
                    </a:lnTo>
                    <a:lnTo>
                      <a:pt x="19" y="4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1" y="17"/>
                    </a:lnTo>
                    <a:lnTo>
                      <a:pt x="4" y="24"/>
                    </a:lnTo>
                    <a:lnTo>
                      <a:pt x="8" y="32"/>
                    </a:lnTo>
                    <a:lnTo>
                      <a:pt x="14" y="39"/>
                    </a:lnTo>
                    <a:lnTo>
                      <a:pt x="20" y="46"/>
                    </a:lnTo>
                    <a:lnTo>
                      <a:pt x="27" y="50"/>
                    </a:lnTo>
                    <a:lnTo>
                      <a:pt x="33" y="54"/>
                    </a:lnTo>
                    <a:lnTo>
                      <a:pt x="38" y="54"/>
                    </a:lnTo>
                    <a:lnTo>
                      <a:pt x="36" y="42"/>
                    </a:lnTo>
                    <a:lnTo>
                      <a:pt x="32" y="29"/>
                    </a:lnTo>
                    <a:lnTo>
                      <a:pt x="25" y="16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5" name="Freeform 453"/>
              <p:cNvSpPr>
                <a:spLocks/>
              </p:cNvSpPr>
              <p:nvPr/>
            </p:nvSpPr>
            <p:spPr bwMode="auto">
              <a:xfrm>
                <a:off x="2636" y="2714"/>
                <a:ext cx="8" cy="6"/>
              </a:xfrm>
              <a:custGeom>
                <a:avLst/>
                <a:gdLst>
                  <a:gd name="T0" fmla="*/ 6 w 52"/>
                  <a:gd name="T1" fmla="*/ 4 h 36"/>
                  <a:gd name="T2" fmla="*/ 7 w 52"/>
                  <a:gd name="T3" fmla="*/ 4 h 36"/>
                  <a:gd name="T4" fmla="*/ 8 w 52"/>
                  <a:gd name="T5" fmla="*/ 3 h 36"/>
                  <a:gd name="T6" fmla="*/ 8 w 52"/>
                  <a:gd name="T7" fmla="*/ 3 h 36"/>
                  <a:gd name="T8" fmla="*/ 8 w 52"/>
                  <a:gd name="T9" fmla="*/ 2 h 36"/>
                  <a:gd name="T10" fmla="*/ 8 w 52"/>
                  <a:gd name="T11" fmla="*/ 1 h 36"/>
                  <a:gd name="T12" fmla="*/ 7 w 52"/>
                  <a:gd name="T13" fmla="*/ 0 h 36"/>
                  <a:gd name="T14" fmla="*/ 6 w 52"/>
                  <a:gd name="T15" fmla="*/ 0 h 36"/>
                  <a:gd name="T16" fmla="*/ 6 w 52"/>
                  <a:gd name="T17" fmla="*/ 0 h 36"/>
                  <a:gd name="T18" fmla="*/ 5 w 52"/>
                  <a:gd name="T19" fmla="*/ 0 h 36"/>
                  <a:gd name="T20" fmla="*/ 4 w 52"/>
                  <a:gd name="T21" fmla="*/ 0 h 36"/>
                  <a:gd name="T22" fmla="*/ 3 w 52"/>
                  <a:gd name="T23" fmla="*/ 1 h 36"/>
                  <a:gd name="T24" fmla="*/ 2 w 52"/>
                  <a:gd name="T25" fmla="*/ 1 h 36"/>
                  <a:gd name="T26" fmla="*/ 1 w 52"/>
                  <a:gd name="T27" fmla="*/ 2 h 36"/>
                  <a:gd name="T28" fmla="*/ 0 w 52"/>
                  <a:gd name="T29" fmla="*/ 4 h 36"/>
                  <a:gd name="T30" fmla="*/ 0 w 52"/>
                  <a:gd name="T31" fmla="*/ 5 h 36"/>
                  <a:gd name="T32" fmla="*/ 0 w 52"/>
                  <a:gd name="T33" fmla="*/ 5 h 36"/>
                  <a:gd name="T34" fmla="*/ 1 w 52"/>
                  <a:gd name="T35" fmla="*/ 6 h 36"/>
                  <a:gd name="T36" fmla="*/ 1 w 52"/>
                  <a:gd name="T37" fmla="*/ 6 h 36"/>
                  <a:gd name="T38" fmla="*/ 2 w 52"/>
                  <a:gd name="T39" fmla="*/ 6 h 36"/>
                  <a:gd name="T40" fmla="*/ 3 w 52"/>
                  <a:gd name="T41" fmla="*/ 6 h 36"/>
                  <a:gd name="T42" fmla="*/ 4 w 52"/>
                  <a:gd name="T43" fmla="*/ 6 h 36"/>
                  <a:gd name="T44" fmla="*/ 5 w 52"/>
                  <a:gd name="T45" fmla="*/ 5 h 36"/>
                  <a:gd name="T46" fmla="*/ 6 w 52"/>
                  <a:gd name="T47" fmla="*/ 5 h 36"/>
                  <a:gd name="T48" fmla="*/ 6 w 52"/>
                  <a:gd name="T49" fmla="*/ 4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2"/>
                  <a:gd name="T76" fmla="*/ 0 h 36"/>
                  <a:gd name="T77" fmla="*/ 52 w 52"/>
                  <a:gd name="T78" fmla="*/ 36 h 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2" h="36">
                    <a:moveTo>
                      <a:pt x="41" y="27"/>
                    </a:moveTo>
                    <a:lnTo>
                      <a:pt x="46" y="24"/>
                    </a:lnTo>
                    <a:lnTo>
                      <a:pt x="51" y="21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9" y="1"/>
                    </a:lnTo>
                    <a:lnTo>
                      <a:pt x="21" y="4"/>
                    </a:lnTo>
                    <a:lnTo>
                      <a:pt x="13" y="8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4" y="33"/>
                    </a:lnTo>
                    <a:lnTo>
                      <a:pt x="9" y="36"/>
                    </a:lnTo>
                    <a:lnTo>
                      <a:pt x="13" y="36"/>
                    </a:lnTo>
                    <a:lnTo>
                      <a:pt x="18" y="36"/>
                    </a:lnTo>
                    <a:lnTo>
                      <a:pt x="24" y="33"/>
                    </a:lnTo>
                    <a:lnTo>
                      <a:pt x="30" y="32"/>
                    </a:lnTo>
                    <a:lnTo>
                      <a:pt x="36" y="30"/>
                    </a:lnTo>
                    <a:lnTo>
                      <a:pt x="41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6" name="Freeform 454"/>
              <p:cNvSpPr>
                <a:spLocks/>
              </p:cNvSpPr>
              <p:nvPr/>
            </p:nvSpPr>
            <p:spPr bwMode="auto">
              <a:xfrm>
                <a:off x="2596" y="2704"/>
                <a:ext cx="33" cy="39"/>
              </a:xfrm>
              <a:custGeom>
                <a:avLst/>
                <a:gdLst>
                  <a:gd name="T0" fmla="*/ 12 w 198"/>
                  <a:gd name="T1" fmla="*/ 6 h 236"/>
                  <a:gd name="T2" fmla="*/ 10 w 198"/>
                  <a:gd name="T3" fmla="*/ 8 h 236"/>
                  <a:gd name="T4" fmla="*/ 8 w 198"/>
                  <a:gd name="T5" fmla="*/ 10 h 236"/>
                  <a:gd name="T6" fmla="*/ 6 w 198"/>
                  <a:gd name="T7" fmla="*/ 12 h 236"/>
                  <a:gd name="T8" fmla="*/ 4 w 198"/>
                  <a:gd name="T9" fmla="*/ 14 h 236"/>
                  <a:gd name="T10" fmla="*/ 2 w 198"/>
                  <a:gd name="T11" fmla="*/ 17 h 236"/>
                  <a:gd name="T12" fmla="*/ 1 w 198"/>
                  <a:gd name="T13" fmla="*/ 19 h 236"/>
                  <a:gd name="T14" fmla="*/ 0 w 198"/>
                  <a:gd name="T15" fmla="*/ 21 h 236"/>
                  <a:gd name="T16" fmla="*/ 0 w 198"/>
                  <a:gd name="T17" fmla="*/ 24 h 236"/>
                  <a:gd name="T18" fmla="*/ 0 w 198"/>
                  <a:gd name="T19" fmla="*/ 28 h 236"/>
                  <a:gd name="T20" fmla="*/ 2 w 198"/>
                  <a:gd name="T21" fmla="*/ 31 h 236"/>
                  <a:gd name="T22" fmla="*/ 4 w 198"/>
                  <a:gd name="T23" fmla="*/ 34 h 236"/>
                  <a:gd name="T24" fmla="*/ 7 w 198"/>
                  <a:gd name="T25" fmla="*/ 36 h 236"/>
                  <a:gd name="T26" fmla="*/ 11 w 198"/>
                  <a:gd name="T27" fmla="*/ 38 h 236"/>
                  <a:gd name="T28" fmla="*/ 15 w 198"/>
                  <a:gd name="T29" fmla="*/ 39 h 236"/>
                  <a:gd name="T30" fmla="*/ 18 w 198"/>
                  <a:gd name="T31" fmla="*/ 39 h 236"/>
                  <a:gd name="T32" fmla="*/ 22 w 198"/>
                  <a:gd name="T33" fmla="*/ 38 h 236"/>
                  <a:gd name="T34" fmla="*/ 23 w 198"/>
                  <a:gd name="T35" fmla="*/ 38 h 236"/>
                  <a:gd name="T36" fmla="*/ 24 w 198"/>
                  <a:gd name="T37" fmla="*/ 38 h 236"/>
                  <a:gd name="T38" fmla="*/ 24 w 198"/>
                  <a:gd name="T39" fmla="*/ 37 h 236"/>
                  <a:gd name="T40" fmla="*/ 24 w 198"/>
                  <a:gd name="T41" fmla="*/ 37 h 236"/>
                  <a:gd name="T42" fmla="*/ 24 w 198"/>
                  <a:gd name="T43" fmla="*/ 36 h 236"/>
                  <a:gd name="T44" fmla="*/ 24 w 198"/>
                  <a:gd name="T45" fmla="*/ 36 h 236"/>
                  <a:gd name="T46" fmla="*/ 23 w 198"/>
                  <a:gd name="T47" fmla="*/ 36 h 236"/>
                  <a:gd name="T48" fmla="*/ 22 w 198"/>
                  <a:gd name="T49" fmla="*/ 36 h 236"/>
                  <a:gd name="T50" fmla="*/ 21 w 198"/>
                  <a:gd name="T51" fmla="*/ 36 h 236"/>
                  <a:gd name="T52" fmla="*/ 20 w 198"/>
                  <a:gd name="T53" fmla="*/ 36 h 236"/>
                  <a:gd name="T54" fmla="*/ 19 w 198"/>
                  <a:gd name="T55" fmla="*/ 36 h 236"/>
                  <a:gd name="T56" fmla="*/ 18 w 198"/>
                  <a:gd name="T57" fmla="*/ 36 h 236"/>
                  <a:gd name="T58" fmla="*/ 16 w 198"/>
                  <a:gd name="T59" fmla="*/ 36 h 236"/>
                  <a:gd name="T60" fmla="*/ 15 w 198"/>
                  <a:gd name="T61" fmla="*/ 36 h 236"/>
                  <a:gd name="T62" fmla="*/ 13 w 198"/>
                  <a:gd name="T63" fmla="*/ 35 h 236"/>
                  <a:gd name="T64" fmla="*/ 10 w 198"/>
                  <a:gd name="T65" fmla="*/ 35 h 236"/>
                  <a:gd name="T66" fmla="*/ 8 w 198"/>
                  <a:gd name="T67" fmla="*/ 34 h 236"/>
                  <a:gd name="T68" fmla="*/ 7 w 198"/>
                  <a:gd name="T69" fmla="*/ 33 h 236"/>
                  <a:gd name="T70" fmla="*/ 5 w 198"/>
                  <a:gd name="T71" fmla="*/ 31 h 236"/>
                  <a:gd name="T72" fmla="*/ 3 w 198"/>
                  <a:gd name="T73" fmla="*/ 29 h 236"/>
                  <a:gd name="T74" fmla="*/ 2 w 198"/>
                  <a:gd name="T75" fmla="*/ 26 h 236"/>
                  <a:gd name="T76" fmla="*/ 3 w 198"/>
                  <a:gd name="T77" fmla="*/ 23 h 236"/>
                  <a:gd name="T78" fmla="*/ 4 w 198"/>
                  <a:gd name="T79" fmla="*/ 20 h 236"/>
                  <a:gd name="T80" fmla="*/ 5 w 198"/>
                  <a:gd name="T81" fmla="*/ 18 h 236"/>
                  <a:gd name="T82" fmla="*/ 7 w 198"/>
                  <a:gd name="T83" fmla="*/ 16 h 236"/>
                  <a:gd name="T84" fmla="*/ 8 w 198"/>
                  <a:gd name="T85" fmla="*/ 14 h 236"/>
                  <a:gd name="T86" fmla="*/ 10 w 198"/>
                  <a:gd name="T87" fmla="*/ 12 h 236"/>
                  <a:gd name="T88" fmla="*/ 13 w 198"/>
                  <a:gd name="T89" fmla="*/ 10 h 236"/>
                  <a:gd name="T90" fmla="*/ 16 w 198"/>
                  <a:gd name="T91" fmla="*/ 8 h 236"/>
                  <a:gd name="T92" fmla="*/ 18 w 198"/>
                  <a:gd name="T93" fmla="*/ 6 h 236"/>
                  <a:gd name="T94" fmla="*/ 21 w 198"/>
                  <a:gd name="T95" fmla="*/ 5 h 236"/>
                  <a:gd name="T96" fmla="*/ 24 w 198"/>
                  <a:gd name="T97" fmla="*/ 4 h 236"/>
                  <a:gd name="T98" fmla="*/ 26 w 198"/>
                  <a:gd name="T99" fmla="*/ 3 h 236"/>
                  <a:gd name="T100" fmla="*/ 29 w 198"/>
                  <a:gd name="T101" fmla="*/ 2 h 236"/>
                  <a:gd name="T102" fmla="*/ 31 w 198"/>
                  <a:gd name="T103" fmla="*/ 2 h 236"/>
                  <a:gd name="T104" fmla="*/ 33 w 198"/>
                  <a:gd name="T105" fmla="*/ 1 h 236"/>
                  <a:gd name="T106" fmla="*/ 32 w 198"/>
                  <a:gd name="T107" fmla="*/ 0 h 236"/>
                  <a:gd name="T108" fmla="*/ 30 w 198"/>
                  <a:gd name="T109" fmla="*/ 0 h 236"/>
                  <a:gd name="T110" fmla="*/ 27 w 198"/>
                  <a:gd name="T111" fmla="*/ 0 h 236"/>
                  <a:gd name="T112" fmla="*/ 24 w 198"/>
                  <a:gd name="T113" fmla="*/ 1 h 236"/>
                  <a:gd name="T114" fmla="*/ 21 w 198"/>
                  <a:gd name="T115" fmla="*/ 2 h 236"/>
                  <a:gd name="T116" fmla="*/ 17 w 198"/>
                  <a:gd name="T117" fmla="*/ 3 h 236"/>
                  <a:gd name="T118" fmla="*/ 15 w 198"/>
                  <a:gd name="T119" fmla="*/ 5 h 236"/>
                  <a:gd name="T120" fmla="*/ 12 w 198"/>
                  <a:gd name="T121" fmla="*/ 6 h 2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8"/>
                  <a:gd name="T184" fmla="*/ 0 h 236"/>
                  <a:gd name="T185" fmla="*/ 198 w 198"/>
                  <a:gd name="T186" fmla="*/ 236 h 2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7" name="Freeform 455"/>
              <p:cNvSpPr>
                <a:spLocks/>
              </p:cNvSpPr>
              <p:nvPr/>
            </p:nvSpPr>
            <p:spPr bwMode="auto">
              <a:xfrm>
                <a:off x="2652" y="2704"/>
                <a:ext cx="22" cy="30"/>
              </a:xfrm>
              <a:custGeom>
                <a:avLst/>
                <a:gdLst>
                  <a:gd name="T0" fmla="*/ 19 w 128"/>
                  <a:gd name="T1" fmla="*/ 10 h 183"/>
                  <a:gd name="T2" fmla="*/ 19 w 128"/>
                  <a:gd name="T3" fmla="*/ 13 h 183"/>
                  <a:gd name="T4" fmla="*/ 19 w 128"/>
                  <a:gd name="T5" fmla="*/ 16 h 183"/>
                  <a:gd name="T6" fmla="*/ 17 w 128"/>
                  <a:gd name="T7" fmla="*/ 18 h 183"/>
                  <a:gd name="T8" fmla="*/ 15 w 128"/>
                  <a:gd name="T9" fmla="*/ 20 h 183"/>
                  <a:gd name="T10" fmla="*/ 13 w 128"/>
                  <a:gd name="T11" fmla="*/ 22 h 183"/>
                  <a:gd name="T12" fmla="*/ 10 w 128"/>
                  <a:gd name="T13" fmla="*/ 24 h 183"/>
                  <a:gd name="T14" fmla="*/ 7 w 128"/>
                  <a:gd name="T15" fmla="*/ 26 h 183"/>
                  <a:gd name="T16" fmla="*/ 5 w 128"/>
                  <a:gd name="T17" fmla="*/ 27 h 183"/>
                  <a:gd name="T18" fmla="*/ 5 w 128"/>
                  <a:gd name="T19" fmla="*/ 28 h 183"/>
                  <a:gd name="T20" fmla="*/ 4 w 128"/>
                  <a:gd name="T21" fmla="*/ 28 h 183"/>
                  <a:gd name="T22" fmla="*/ 4 w 128"/>
                  <a:gd name="T23" fmla="*/ 29 h 183"/>
                  <a:gd name="T24" fmla="*/ 5 w 128"/>
                  <a:gd name="T25" fmla="*/ 29 h 183"/>
                  <a:gd name="T26" fmla="*/ 5 w 128"/>
                  <a:gd name="T27" fmla="*/ 30 h 183"/>
                  <a:gd name="T28" fmla="*/ 6 w 128"/>
                  <a:gd name="T29" fmla="*/ 30 h 183"/>
                  <a:gd name="T30" fmla="*/ 6 w 128"/>
                  <a:gd name="T31" fmla="*/ 30 h 183"/>
                  <a:gd name="T32" fmla="*/ 7 w 128"/>
                  <a:gd name="T33" fmla="*/ 30 h 183"/>
                  <a:gd name="T34" fmla="*/ 10 w 128"/>
                  <a:gd name="T35" fmla="*/ 28 h 183"/>
                  <a:gd name="T36" fmla="*/ 13 w 128"/>
                  <a:gd name="T37" fmla="*/ 26 h 183"/>
                  <a:gd name="T38" fmla="*/ 16 w 128"/>
                  <a:gd name="T39" fmla="*/ 24 h 183"/>
                  <a:gd name="T40" fmla="*/ 19 w 128"/>
                  <a:gd name="T41" fmla="*/ 22 h 183"/>
                  <a:gd name="T42" fmla="*/ 20 w 128"/>
                  <a:gd name="T43" fmla="*/ 19 h 183"/>
                  <a:gd name="T44" fmla="*/ 21 w 128"/>
                  <a:gd name="T45" fmla="*/ 16 h 183"/>
                  <a:gd name="T46" fmla="*/ 22 w 128"/>
                  <a:gd name="T47" fmla="*/ 13 h 183"/>
                  <a:gd name="T48" fmla="*/ 21 w 128"/>
                  <a:gd name="T49" fmla="*/ 10 h 183"/>
                  <a:gd name="T50" fmla="*/ 19 w 128"/>
                  <a:gd name="T51" fmla="*/ 7 h 183"/>
                  <a:gd name="T52" fmla="*/ 17 w 128"/>
                  <a:gd name="T53" fmla="*/ 5 h 183"/>
                  <a:gd name="T54" fmla="*/ 14 w 128"/>
                  <a:gd name="T55" fmla="*/ 3 h 183"/>
                  <a:gd name="T56" fmla="*/ 10 w 128"/>
                  <a:gd name="T57" fmla="*/ 1 h 183"/>
                  <a:gd name="T58" fmla="*/ 7 w 128"/>
                  <a:gd name="T59" fmla="*/ 0 h 183"/>
                  <a:gd name="T60" fmla="*/ 4 w 128"/>
                  <a:gd name="T61" fmla="*/ 0 h 183"/>
                  <a:gd name="T62" fmla="*/ 2 w 128"/>
                  <a:gd name="T63" fmla="*/ 0 h 183"/>
                  <a:gd name="T64" fmla="*/ 0 w 128"/>
                  <a:gd name="T65" fmla="*/ 1 h 183"/>
                  <a:gd name="T66" fmla="*/ 3 w 128"/>
                  <a:gd name="T67" fmla="*/ 2 h 183"/>
                  <a:gd name="T68" fmla="*/ 6 w 128"/>
                  <a:gd name="T69" fmla="*/ 2 h 183"/>
                  <a:gd name="T70" fmla="*/ 8 w 128"/>
                  <a:gd name="T71" fmla="*/ 3 h 183"/>
                  <a:gd name="T72" fmla="*/ 11 w 128"/>
                  <a:gd name="T73" fmla="*/ 4 h 183"/>
                  <a:gd name="T74" fmla="*/ 13 w 128"/>
                  <a:gd name="T75" fmla="*/ 5 h 183"/>
                  <a:gd name="T76" fmla="*/ 15 w 128"/>
                  <a:gd name="T77" fmla="*/ 6 h 183"/>
                  <a:gd name="T78" fmla="*/ 17 w 128"/>
                  <a:gd name="T79" fmla="*/ 8 h 183"/>
                  <a:gd name="T80" fmla="*/ 19 w 128"/>
                  <a:gd name="T81" fmla="*/ 10 h 18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3"/>
                  <a:gd name="T125" fmla="*/ 128 w 128"/>
                  <a:gd name="T126" fmla="*/ 183 h 18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8" name="Freeform 456"/>
              <p:cNvSpPr>
                <a:spLocks/>
              </p:cNvSpPr>
              <p:nvPr/>
            </p:nvSpPr>
            <p:spPr bwMode="auto">
              <a:xfrm>
                <a:off x="2575" y="2697"/>
                <a:ext cx="53" cy="63"/>
              </a:xfrm>
              <a:custGeom>
                <a:avLst/>
                <a:gdLst>
                  <a:gd name="T0" fmla="*/ 17 w 323"/>
                  <a:gd name="T1" fmla="*/ 12 h 379"/>
                  <a:gd name="T2" fmla="*/ 9 w 323"/>
                  <a:gd name="T3" fmla="*/ 19 h 379"/>
                  <a:gd name="T4" fmla="*/ 3 w 323"/>
                  <a:gd name="T5" fmla="*/ 28 h 379"/>
                  <a:gd name="T6" fmla="*/ 0 w 323"/>
                  <a:gd name="T7" fmla="*/ 38 h 379"/>
                  <a:gd name="T8" fmla="*/ 1 w 323"/>
                  <a:gd name="T9" fmla="*/ 44 h 379"/>
                  <a:gd name="T10" fmla="*/ 2 w 323"/>
                  <a:gd name="T11" fmla="*/ 47 h 379"/>
                  <a:gd name="T12" fmla="*/ 3 w 323"/>
                  <a:gd name="T13" fmla="*/ 50 h 379"/>
                  <a:gd name="T14" fmla="*/ 6 w 323"/>
                  <a:gd name="T15" fmla="*/ 52 h 379"/>
                  <a:gd name="T16" fmla="*/ 9 w 323"/>
                  <a:gd name="T17" fmla="*/ 54 h 379"/>
                  <a:gd name="T18" fmla="*/ 14 w 323"/>
                  <a:gd name="T19" fmla="*/ 57 h 379"/>
                  <a:gd name="T20" fmla="*/ 20 w 323"/>
                  <a:gd name="T21" fmla="*/ 58 h 379"/>
                  <a:gd name="T22" fmla="*/ 25 w 323"/>
                  <a:gd name="T23" fmla="*/ 60 h 379"/>
                  <a:gd name="T24" fmla="*/ 31 w 323"/>
                  <a:gd name="T25" fmla="*/ 61 h 379"/>
                  <a:gd name="T26" fmla="*/ 36 w 323"/>
                  <a:gd name="T27" fmla="*/ 62 h 379"/>
                  <a:gd name="T28" fmla="*/ 42 w 323"/>
                  <a:gd name="T29" fmla="*/ 62 h 379"/>
                  <a:gd name="T30" fmla="*/ 48 w 323"/>
                  <a:gd name="T31" fmla="*/ 63 h 379"/>
                  <a:gd name="T32" fmla="*/ 51 w 323"/>
                  <a:gd name="T33" fmla="*/ 63 h 379"/>
                  <a:gd name="T34" fmla="*/ 53 w 323"/>
                  <a:gd name="T35" fmla="*/ 62 h 379"/>
                  <a:gd name="T36" fmla="*/ 53 w 323"/>
                  <a:gd name="T37" fmla="*/ 60 h 379"/>
                  <a:gd name="T38" fmla="*/ 52 w 323"/>
                  <a:gd name="T39" fmla="*/ 59 h 379"/>
                  <a:gd name="T40" fmla="*/ 48 w 323"/>
                  <a:gd name="T41" fmla="*/ 58 h 379"/>
                  <a:gd name="T42" fmla="*/ 43 w 323"/>
                  <a:gd name="T43" fmla="*/ 58 h 379"/>
                  <a:gd name="T44" fmla="*/ 38 w 323"/>
                  <a:gd name="T45" fmla="*/ 58 h 379"/>
                  <a:gd name="T46" fmla="*/ 33 w 323"/>
                  <a:gd name="T47" fmla="*/ 57 h 379"/>
                  <a:gd name="T48" fmla="*/ 28 w 323"/>
                  <a:gd name="T49" fmla="*/ 56 h 379"/>
                  <a:gd name="T50" fmla="*/ 22 w 323"/>
                  <a:gd name="T51" fmla="*/ 55 h 379"/>
                  <a:gd name="T52" fmla="*/ 17 w 323"/>
                  <a:gd name="T53" fmla="*/ 53 h 379"/>
                  <a:gd name="T54" fmla="*/ 12 w 323"/>
                  <a:gd name="T55" fmla="*/ 51 h 379"/>
                  <a:gd name="T56" fmla="*/ 8 w 323"/>
                  <a:gd name="T57" fmla="*/ 48 h 379"/>
                  <a:gd name="T58" fmla="*/ 6 w 323"/>
                  <a:gd name="T59" fmla="*/ 45 h 379"/>
                  <a:gd name="T60" fmla="*/ 5 w 323"/>
                  <a:gd name="T61" fmla="*/ 40 h 379"/>
                  <a:gd name="T62" fmla="*/ 6 w 323"/>
                  <a:gd name="T63" fmla="*/ 33 h 379"/>
                  <a:gd name="T64" fmla="*/ 8 w 323"/>
                  <a:gd name="T65" fmla="*/ 27 h 379"/>
                  <a:gd name="T66" fmla="*/ 11 w 323"/>
                  <a:gd name="T67" fmla="*/ 23 h 379"/>
                  <a:gd name="T68" fmla="*/ 15 w 323"/>
                  <a:gd name="T69" fmla="*/ 18 h 379"/>
                  <a:gd name="T70" fmla="*/ 19 w 323"/>
                  <a:gd name="T71" fmla="*/ 15 h 379"/>
                  <a:gd name="T72" fmla="*/ 24 w 323"/>
                  <a:gd name="T73" fmla="*/ 11 h 379"/>
                  <a:gd name="T74" fmla="*/ 30 w 323"/>
                  <a:gd name="T75" fmla="*/ 7 h 379"/>
                  <a:gd name="T76" fmla="*/ 36 w 323"/>
                  <a:gd name="T77" fmla="*/ 4 h 379"/>
                  <a:gd name="T78" fmla="*/ 42 w 323"/>
                  <a:gd name="T79" fmla="*/ 1 h 379"/>
                  <a:gd name="T80" fmla="*/ 42 w 323"/>
                  <a:gd name="T81" fmla="*/ 0 h 379"/>
                  <a:gd name="T82" fmla="*/ 36 w 323"/>
                  <a:gd name="T83" fmla="*/ 1 h 379"/>
                  <a:gd name="T84" fmla="*/ 30 w 323"/>
                  <a:gd name="T85" fmla="*/ 3 h 379"/>
                  <a:gd name="T86" fmla="*/ 23 w 323"/>
                  <a:gd name="T87" fmla="*/ 6 h 37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3"/>
                  <a:gd name="T133" fmla="*/ 0 h 379"/>
                  <a:gd name="T134" fmla="*/ 323 w 323"/>
                  <a:gd name="T135" fmla="*/ 379 h 37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39" name="Freeform 457"/>
              <p:cNvSpPr>
                <a:spLocks/>
              </p:cNvSpPr>
              <p:nvPr/>
            </p:nvSpPr>
            <p:spPr bwMode="auto">
              <a:xfrm>
                <a:off x="2650" y="2695"/>
                <a:ext cx="47" cy="42"/>
              </a:xfrm>
              <a:custGeom>
                <a:avLst/>
                <a:gdLst>
                  <a:gd name="T0" fmla="*/ 39 w 282"/>
                  <a:gd name="T1" fmla="*/ 13 h 253"/>
                  <a:gd name="T2" fmla="*/ 41 w 282"/>
                  <a:gd name="T3" fmla="*/ 15 h 253"/>
                  <a:gd name="T4" fmla="*/ 42 w 282"/>
                  <a:gd name="T5" fmla="*/ 18 h 253"/>
                  <a:gd name="T6" fmla="*/ 43 w 282"/>
                  <a:gd name="T7" fmla="*/ 21 h 253"/>
                  <a:gd name="T8" fmla="*/ 43 w 282"/>
                  <a:gd name="T9" fmla="*/ 24 h 253"/>
                  <a:gd name="T10" fmla="*/ 43 w 282"/>
                  <a:gd name="T11" fmla="*/ 26 h 253"/>
                  <a:gd name="T12" fmla="*/ 42 w 282"/>
                  <a:gd name="T13" fmla="*/ 28 h 253"/>
                  <a:gd name="T14" fmla="*/ 41 w 282"/>
                  <a:gd name="T15" fmla="*/ 31 h 253"/>
                  <a:gd name="T16" fmla="*/ 39 w 282"/>
                  <a:gd name="T17" fmla="*/ 32 h 253"/>
                  <a:gd name="T18" fmla="*/ 37 w 282"/>
                  <a:gd name="T19" fmla="*/ 34 h 253"/>
                  <a:gd name="T20" fmla="*/ 36 w 282"/>
                  <a:gd name="T21" fmla="*/ 36 h 253"/>
                  <a:gd name="T22" fmla="*/ 34 w 282"/>
                  <a:gd name="T23" fmla="*/ 37 h 253"/>
                  <a:gd name="T24" fmla="*/ 32 w 282"/>
                  <a:gd name="T25" fmla="*/ 39 h 253"/>
                  <a:gd name="T26" fmla="*/ 32 w 282"/>
                  <a:gd name="T27" fmla="*/ 40 h 253"/>
                  <a:gd name="T28" fmla="*/ 32 w 282"/>
                  <a:gd name="T29" fmla="*/ 40 h 253"/>
                  <a:gd name="T30" fmla="*/ 32 w 282"/>
                  <a:gd name="T31" fmla="*/ 41 h 253"/>
                  <a:gd name="T32" fmla="*/ 32 w 282"/>
                  <a:gd name="T33" fmla="*/ 41 h 253"/>
                  <a:gd name="T34" fmla="*/ 33 w 282"/>
                  <a:gd name="T35" fmla="*/ 42 h 253"/>
                  <a:gd name="T36" fmla="*/ 33 w 282"/>
                  <a:gd name="T37" fmla="*/ 42 h 253"/>
                  <a:gd name="T38" fmla="*/ 34 w 282"/>
                  <a:gd name="T39" fmla="*/ 42 h 253"/>
                  <a:gd name="T40" fmla="*/ 35 w 282"/>
                  <a:gd name="T41" fmla="*/ 41 h 253"/>
                  <a:gd name="T42" fmla="*/ 39 w 282"/>
                  <a:gd name="T43" fmla="*/ 39 h 253"/>
                  <a:gd name="T44" fmla="*/ 42 w 282"/>
                  <a:gd name="T45" fmla="*/ 36 h 253"/>
                  <a:gd name="T46" fmla="*/ 45 w 282"/>
                  <a:gd name="T47" fmla="*/ 32 h 253"/>
                  <a:gd name="T48" fmla="*/ 46 w 282"/>
                  <a:gd name="T49" fmla="*/ 28 h 253"/>
                  <a:gd name="T50" fmla="*/ 47 w 282"/>
                  <a:gd name="T51" fmla="*/ 23 h 253"/>
                  <a:gd name="T52" fmla="*/ 47 w 282"/>
                  <a:gd name="T53" fmla="*/ 19 h 253"/>
                  <a:gd name="T54" fmla="*/ 45 w 282"/>
                  <a:gd name="T55" fmla="*/ 15 h 253"/>
                  <a:gd name="T56" fmla="*/ 42 w 282"/>
                  <a:gd name="T57" fmla="*/ 12 h 253"/>
                  <a:gd name="T58" fmla="*/ 39 w 282"/>
                  <a:gd name="T59" fmla="*/ 10 h 253"/>
                  <a:gd name="T60" fmla="*/ 37 w 282"/>
                  <a:gd name="T61" fmla="*/ 8 h 253"/>
                  <a:gd name="T62" fmla="*/ 34 w 282"/>
                  <a:gd name="T63" fmla="*/ 6 h 253"/>
                  <a:gd name="T64" fmla="*/ 30 w 282"/>
                  <a:gd name="T65" fmla="*/ 5 h 253"/>
                  <a:gd name="T66" fmla="*/ 27 w 282"/>
                  <a:gd name="T67" fmla="*/ 4 h 253"/>
                  <a:gd name="T68" fmla="*/ 24 w 282"/>
                  <a:gd name="T69" fmla="*/ 3 h 253"/>
                  <a:gd name="T70" fmla="*/ 20 w 282"/>
                  <a:gd name="T71" fmla="*/ 2 h 253"/>
                  <a:gd name="T72" fmla="*/ 17 w 282"/>
                  <a:gd name="T73" fmla="*/ 1 h 253"/>
                  <a:gd name="T74" fmla="*/ 14 w 282"/>
                  <a:gd name="T75" fmla="*/ 1 h 253"/>
                  <a:gd name="T76" fmla="*/ 10 w 282"/>
                  <a:gd name="T77" fmla="*/ 0 h 253"/>
                  <a:gd name="T78" fmla="*/ 8 w 282"/>
                  <a:gd name="T79" fmla="*/ 0 h 253"/>
                  <a:gd name="T80" fmla="*/ 5 w 282"/>
                  <a:gd name="T81" fmla="*/ 0 h 253"/>
                  <a:gd name="T82" fmla="*/ 3 w 282"/>
                  <a:gd name="T83" fmla="*/ 0 h 253"/>
                  <a:gd name="T84" fmla="*/ 2 w 282"/>
                  <a:gd name="T85" fmla="*/ 0 h 253"/>
                  <a:gd name="T86" fmla="*/ 1 w 282"/>
                  <a:gd name="T87" fmla="*/ 1 h 253"/>
                  <a:gd name="T88" fmla="*/ 0 w 282"/>
                  <a:gd name="T89" fmla="*/ 1 h 253"/>
                  <a:gd name="T90" fmla="*/ 2 w 282"/>
                  <a:gd name="T91" fmla="*/ 1 h 253"/>
                  <a:gd name="T92" fmla="*/ 4 w 282"/>
                  <a:gd name="T93" fmla="*/ 1 h 253"/>
                  <a:gd name="T94" fmla="*/ 6 w 282"/>
                  <a:gd name="T95" fmla="*/ 2 h 253"/>
                  <a:gd name="T96" fmla="*/ 9 w 282"/>
                  <a:gd name="T97" fmla="*/ 2 h 253"/>
                  <a:gd name="T98" fmla="*/ 11 w 282"/>
                  <a:gd name="T99" fmla="*/ 3 h 253"/>
                  <a:gd name="T100" fmla="*/ 14 w 282"/>
                  <a:gd name="T101" fmla="*/ 3 h 253"/>
                  <a:gd name="T102" fmla="*/ 16 w 282"/>
                  <a:gd name="T103" fmla="*/ 4 h 253"/>
                  <a:gd name="T104" fmla="*/ 19 w 282"/>
                  <a:gd name="T105" fmla="*/ 4 h 253"/>
                  <a:gd name="T106" fmla="*/ 22 w 282"/>
                  <a:gd name="T107" fmla="*/ 5 h 253"/>
                  <a:gd name="T108" fmla="*/ 24 w 282"/>
                  <a:gd name="T109" fmla="*/ 6 h 253"/>
                  <a:gd name="T110" fmla="*/ 27 w 282"/>
                  <a:gd name="T111" fmla="*/ 7 h 253"/>
                  <a:gd name="T112" fmla="*/ 29 w 282"/>
                  <a:gd name="T113" fmla="*/ 8 h 253"/>
                  <a:gd name="T114" fmla="*/ 32 w 282"/>
                  <a:gd name="T115" fmla="*/ 9 h 253"/>
                  <a:gd name="T116" fmla="*/ 35 w 282"/>
                  <a:gd name="T117" fmla="*/ 10 h 253"/>
                  <a:gd name="T118" fmla="*/ 37 w 282"/>
                  <a:gd name="T119" fmla="*/ 11 h 253"/>
                  <a:gd name="T120" fmla="*/ 39 w 282"/>
                  <a:gd name="T121" fmla="*/ 13 h 25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2"/>
                  <a:gd name="T184" fmla="*/ 0 h 253"/>
                  <a:gd name="T185" fmla="*/ 282 w 282"/>
                  <a:gd name="T186" fmla="*/ 253 h 25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40" name="Freeform 458"/>
              <p:cNvSpPr>
                <a:spLocks/>
              </p:cNvSpPr>
              <p:nvPr/>
            </p:nvSpPr>
            <p:spPr bwMode="auto">
              <a:xfrm>
                <a:off x="2556" y="2718"/>
                <a:ext cx="19" cy="39"/>
              </a:xfrm>
              <a:custGeom>
                <a:avLst/>
                <a:gdLst>
                  <a:gd name="T0" fmla="*/ 0 w 115"/>
                  <a:gd name="T1" fmla="*/ 21 h 236"/>
                  <a:gd name="T2" fmla="*/ 0 w 115"/>
                  <a:gd name="T3" fmla="*/ 24 h 236"/>
                  <a:gd name="T4" fmla="*/ 1 w 115"/>
                  <a:gd name="T5" fmla="*/ 27 h 236"/>
                  <a:gd name="T6" fmla="*/ 2 w 115"/>
                  <a:gd name="T7" fmla="*/ 30 h 236"/>
                  <a:gd name="T8" fmla="*/ 4 w 115"/>
                  <a:gd name="T9" fmla="*/ 33 h 236"/>
                  <a:gd name="T10" fmla="*/ 6 w 115"/>
                  <a:gd name="T11" fmla="*/ 35 h 236"/>
                  <a:gd name="T12" fmla="*/ 9 w 115"/>
                  <a:gd name="T13" fmla="*/ 37 h 236"/>
                  <a:gd name="T14" fmla="*/ 12 w 115"/>
                  <a:gd name="T15" fmla="*/ 38 h 236"/>
                  <a:gd name="T16" fmla="*/ 15 w 115"/>
                  <a:gd name="T17" fmla="*/ 39 h 236"/>
                  <a:gd name="T18" fmla="*/ 16 w 115"/>
                  <a:gd name="T19" fmla="*/ 39 h 236"/>
                  <a:gd name="T20" fmla="*/ 17 w 115"/>
                  <a:gd name="T21" fmla="*/ 39 h 236"/>
                  <a:gd name="T22" fmla="*/ 18 w 115"/>
                  <a:gd name="T23" fmla="*/ 38 h 236"/>
                  <a:gd name="T24" fmla="*/ 18 w 115"/>
                  <a:gd name="T25" fmla="*/ 37 h 236"/>
                  <a:gd name="T26" fmla="*/ 18 w 115"/>
                  <a:gd name="T27" fmla="*/ 36 h 236"/>
                  <a:gd name="T28" fmla="*/ 18 w 115"/>
                  <a:gd name="T29" fmla="*/ 36 h 236"/>
                  <a:gd name="T30" fmla="*/ 18 w 115"/>
                  <a:gd name="T31" fmla="*/ 35 h 236"/>
                  <a:gd name="T32" fmla="*/ 17 w 115"/>
                  <a:gd name="T33" fmla="*/ 34 h 236"/>
                  <a:gd name="T34" fmla="*/ 14 w 115"/>
                  <a:gd name="T35" fmla="*/ 33 h 236"/>
                  <a:gd name="T36" fmla="*/ 11 w 115"/>
                  <a:gd name="T37" fmla="*/ 32 h 236"/>
                  <a:gd name="T38" fmla="*/ 8 w 115"/>
                  <a:gd name="T39" fmla="*/ 30 h 236"/>
                  <a:gd name="T40" fmla="*/ 7 w 115"/>
                  <a:gd name="T41" fmla="*/ 27 h 236"/>
                  <a:gd name="T42" fmla="*/ 5 w 115"/>
                  <a:gd name="T43" fmla="*/ 24 h 236"/>
                  <a:gd name="T44" fmla="*/ 5 w 115"/>
                  <a:gd name="T45" fmla="*/ 21 h 236"/>
                  <a:gd name="T46" fmla="*/ 5 w 115"/>
                  <a:gd name="T47" fmla="*/ 18 h 236"/>
                  <a:gd name="T48" fmla="*/ 6 w 115"/>
                  <a:gd name="T49" fmla="*/ 15 h 236"/>
                  <a:gd name="T50" fmla="*/ 7 w 115"/>
                  <a:gd name="T51" fmla="*/ 12 h 236"/>
                  <a:gd name="T52" fmla="*/ 9 w 115"/>
                  <a:gd name="T53" fmla="*/ 10 h 236"/>
                  <a:gd name="T54" fmla="*/ 12 w 115"/>
                  <a:gd name="T55" fmla="*/ 8 h 236"/>
                  <a:gd name="T56" fmla="*/ 14 w 115"/>
                  <a:gd name="T57" fmla="*/ 5 h 236"/>
                  <a:gd name="T58" fmla="*/ 16 w 115"/>
                  <a:gd name="T59" fmla="*/ 4 h 236"/>
                  <a:gd name="T60" fmla="*/ 18 w 115"/>
                  <a:gd name="T61" fmla="*/ 2 h 236"/>
                  <a:gd name="T62" fmla="*/ 19 w 115"/>
                  <a:gd name="T63" fmla="*/ 1 h 236"/>
                  <a:gd name="T64" fmla="*/ 19 w 115"/>
                  <a:gd name="T65" fmla="*/ 0 h 236"/>
                  <a:gd name="T66" fmla="*/ 17 w 115"/>
                  <a:gd name="T67" fmla="*/ 1 h 236"/>
                  <a:gd name="T68" fmla="*/ 14 w 115"/>
                  <a:gd name="T69" fmla="*/ 2 h 236"/>
                  <a:gd name="T70" fmla="*/ 11 w 115"/>
                  <a:gd name="T71" fmla="*/ 4 h 236"/>
                  <a:gd name="T72" fmla="*/ 8 w 115"/>
                  <a:gd name="T73" fmla="*/ 7 h 236"/>
                  <a:gd name="T74" fmla="*/ 5 w 115"/>
                  <a:gd name="T75" fmla="*/ 10 h 236"/>
                  <a:gd name="T76" fmla="*/ 3 w 115"/>
                  <a:gd name="T77" fmla="*/ 14 h 236"/>
                  <a:gd name="T78" fmla="*/ 1 w 115"/>
                  <a:gd name="T79" fmla="*/ 17 h 236"/>
                  <a:gd name="T80" fmla="*/ 0 w 115"/>
                  <a:gd name="T81" fmla="*/ 21 h 2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5"/>
                  <a:gd name="T124" fmla="*/ 0 h 236"/>
                  <a:gd name="T125" fmla="*/ 115 w 115"/>
                  <a:gd name="T126" fmla="*/ 236 h 2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41" name="Freeform 459"/>
              <p:cNvSpPr>
                <a:spLocks/>
              </p:cNvSpPr>
              <p:nvPr/>
            </p:nvSpPr>
            <p:spPr bwMode="auto">
              <a:xfrm>
                <a:off x="2689" y="2692"/>
                <a:ext cx="41" cy="52"/>
              </a:xfrm>
              <a:custGeom>
                <a:avLst/>
                <a:gdLst>
                  <a:gd name="T0" fmla="*/ 35 w 245"/>
                  <a:gd name="T1" fmla="*/ 21 h 310"/>
                  <a:gd name="T2" fmla="*/ 37 w 245"/>
                  <a:gd name="T3" fmla="*/ 24 h 310"/>
                  <a:gd name="T4" fmla="*/ 38 w 245"/>
                  <a:gd name="T5" fmla="*/ 28 h 310"/>
                  <a:gd name="T6" fmla="*/ 37 w 245"/>
                  <a:gd name="T7" fmla="*/ 31 h 310"/>
                  <a:gd name="T8" fmla="*/ 35 w 245"/>
                  <a:gd name="T9" fmla="*/ 35 h 310"/>
                  <a:gd name="T10" fmla="*/ 31 w 245"/>
                  <a:gd name="T11" fmla="*/ 38 h 310"/>
                  <a:gd name="T12" fmla="*/ 28 w 245"/>
                  <a:gd name="T13" fmla="*/ 41 h 310"/>
                  <a:gd name="T14" fmla="*/ 24 w 245"/>
                  <a:gd name="T15" fmla="*/ 44 h 310"/>
                  <a:gd name="T16" fmla="*/ 21 w 245"/>
                  <a:gd name="T17" fmla="*/ 47 h 310"/>
                  <a:gd name="T18" fmla="*/ 21 w 245"/>
                  <a:gd name="T19" fmla="*/ 48 h 310"/>
                  <a:gd name="T20" fmla="*/ 20 w 245"/>
                  <a:gd name="T21" fmla="*/ 50 h 310"/>
                  <a:gd name="T22" fmla="*/ 20 w 245"/>
                  <a:gd name="T23" fmla="*/ 51 h 310"/>
                  <a:gd name="T24" fmla="*/ 22 w 245"/>
                  <a:gd name="T25" fmla="*/ 52 h 310"/>
                  <a:gd name="T26" fmla="*/ 23 w 245"/>
                  <a:gd name="T27" fmla="*/ 52 h 310"/>
                  <a:gd name="T28" fmla="*/ 26 w 245"/>
                  <a:gd name="T29" fmla="*/ 49 h 310"/>
                  <a:gd name="T30" fmla="*/ 30 w 245"/>
                  <a:gd name="T31" fmla="*/ 45 h 310"/>
                  <a:gd name="T32" fmla="*/ 35 w 245"/>
                  <a:gd name="T33" fmla="*/ 41 h 310"/>
                  <a:gd name="T34" fmla="*/ 38 w 245"/>
                  <a:gd name="T35" fmla="*/ 37 h 310"/>
                  <a:gd name="T36" fmla="*/ 41 w 245"/>
                  <a:gd name="T37" fmla="*/ 31 h 310"/>
                  <a:gd name="T38" fmla="*/ 41 w 245"/>
                  <a:gd name="T39" fmla="*/ 25 h 310"/>
                  <a:gd name="T40" fmla="*/ 38 w 245"/>
                  <a:gd name="T41" fmla="*/ 20 h 310"/>
                  <a:gd name="T42" fmla="*/ 34 w 245"/>
                  <a:gd name="T43" fmla="*/ 16 h 310"/>
                  <a:gd name="T44" fmla="*/ 29 w 245"/>
                  <a:gd name="T45" fmla="*/ 13 h 310"/>
                  <a:gd name="T46" fmla="*/ 25 w 245"/>
                  <a:gd name="T47" fmla="*/ 10 h 310"/>
                  <a:gd name="T48" fmla="*/ 20 w 245"/>
                  <a:gd name="T49" fmla="*/ 8 h 310"/>
                  <a:gd name="T50" fmla="*/ 16 w 245"/>
                  <a:gd name="T51" fmla="*/ 5 h 310"/>
                  <a:gd name="T52" fmla="*/ 11 w 245"/>
                  <a:gd name="T53" fmla="*/ 3 h 310"/>
                  <a:gd name="T54" fmla="*/ 7 w 245"/>
                  <a:gd name="T55" fmla="*/ 1 h 310"/>
                  <a:gd name="T56" fmla="*/ 3 w 245"/>
                  <a:gd name="T57" fmla="*/ 0 h 310"/>
                  <a:gd name="T58" fmla="*/ 1 w 245"/>
                  <a:gd name="T59" fmla="*/ 0 h 310"/>
                  <a:gd name="T60" fmla="*/ 2 w 245"/>
                  <a:gd name="T61" fmla="*/ 1 h 310"/>
                  <a:gd name="T62" fmla="*/ 6 w 245"/>
                  <a:gd name="T63" fmla="*/ 3 h 310"/>
                  <a:gd name="T64" fmla="*/ 10 w 245"/>
                  <a:gd name="T65" fmla="*/ 5 h 310"/>
                  <a:gd name="T66" fmla="*/ 14 w 245"/>
                  <a:gd name="T67" fmla="*/ 7 h 310"/>
                  <a:gd name="T68" fmla="*/ 19 w 245"/>
                  <a:gd name="T69" fmla="*/ 10 h 310"/>
                  <a:gd name="T70" fmla="*/ 23 w 245"/>
                  <a:gd name="T71" fmla="*/ 12 h 310"/>
                  <a:gd name="T72" fmla="*/ 28 w 245"/>
                  <a:gd name="T73" fmla="*/ 15 h 310"/>
                  <a:gd name="T74" fmla="*/ 31 w 245"/>
                  <a:gd name="T75" fmla="*/ 18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5"/>
                  <a:gd name="T115" fmla="*/ 0 h 310"/>
                  <a:gd name="T116" fmla="*/ 245 w 245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3074" name="Object 460"/>
            <p:cNvGraphicFramePr>
              <a:graphicFrameLocks noChangeAspect="1"/>
            </p:cNvGraphicFramePr>
            <p:nvPr/>
          </p:nvGraphicFramePr>
          <p:xfrm>
            <a:off x="3660" y="2006"/>
            <a:ext cx="207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56" name="Clip" r:id="rId13" imgW="1305000" imgH="1085760" progId="">
                    <p:embed/>
                  </p:oleObj>
                </mc:Choice>
                <mc:Fallback>
                  <p:oleObj name="Clip" r:id="rId13" imgW="1305000" imgH="1085760" progId="">
                    <p:embed/>
                    <p:pic>
                      <p:nvPicPr>
                        <p:cNvPr id="0" name="Object 4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0" y="2006"/>
                          <a:ext cx="207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16" name="Line 461"/>
            <p:cNvSpPr>
              <a:spLocks noChangeShapeType="1"/>
            </p:cNvSpPr>
            <p:nvPr/>
          </p:nvSpPr>
          <p:spPr bwMode="auto">
            <a:xfrm>
              <a:off x="4050" y="1586"/>
              <a:ext cx="321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7" name="Line 462"/>
            <p:cNvSpPr>
              <a:spLocks noChangeShapeType="1"/>
            </p:cNvSpPr>
            <p:nvPr/>
          </p:nvSpPr>
          <p:spPr bwMode="auto">
            <a:xfrm>
              <a:off x="3777" y="1478"/>
              <a:ext cx="96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8" name="Freeform 463"/>
            <p:cNvSpPr>
              <a:spLocks/>
            </p:cNvSpPr>
            <p:nvPr/>
          </p:nvSpPr>
          <p:spPr bwMode="auto">
            <a:xfrm>
              <a:off x="3348" y="2742"/>
              <a:ext cx="1877" cy="917"/>
            </a:xfrm>
            <a:custGeom>
              <a:avLst/>
              <a:gdLst>
                <a:gd name="T0" fmla="*/ 889 w 1877"/>
                <a:gd name="T1" fmla="*/ 23 h 917"/>
                <a:gd name="T2" fmla="*/ 692 w 1877"/>
                <a:gd name="T3" fmla="*/ 109 h 917"/>
                <a:gd name="T4" fmla="*/ 415 w 1877"/>
                <a:gd name="T5" fmla="*/ 91 h 917"/>
                <a:gd name="T6" fmla="*/ 112 w 1877"/>
                <a:gd name="T7" fmla="*/ 170 h 917"/>
                <a:gd name="T8" fmla="*/ 50 w 1877"/>
                <a:gd name="T9" fmla="*/ 353 h 917"/>
                <a:gd name="T10" fmla="*/ 14 w 1877"/>
                <a:gd name="T11" fmla="*/ 528 h 917"/>
                <a:gd name="T12" fmla="*/ 139 w 1877"/>
                <a:gd name="T13" fmla="*/ 650 h 917"/>
                <a:gd name="T14" fmla="*/ 505 w 1877"/>
                <a:gd name="T15" fmla="*/ 781 h 917"/>
                <a:gd name="T16" fmla="*/ 933 w 1877"/>
                <a:gd name="T17" fmla="*/ 886 h 917"/>
                <a:gd name="T18" fmla="*/ 1370 w 1877"/>
                <a:gd name="T19" fmla="*/ 901 h 917"/>
                <a:gd name="T20" fmla="*/ 1676 w 1877"/>
                <a:gd name="T21" fmla="*/ 793 h 917"/>
                <a:gd name="T22" fmla="*/ 1860 w 1877"/>
                <a:gd name="T23" fmla="*/ 624 h 917"/>
                <a:gd name="T24" fmla="*/ 1776 w 1877"/>
                <a:gd name="T25" fmla="*/ 219 h 917"/>
                <a:gd name="T26" fmla="*/ 1503 w 1877"/>
                <a:gd name="T27" fmla="*/ 100 h 917"/>
                <a:gd name="T28" fmla="*/ 1200 w 1877"/>
                <a:gd name="T29" fmla="*/ 13 h 917"/>
                <a:gd name="T30" fmla="*/ 889 w 1877"/>
                <a:gd name="T31" fmla="*/ 23 h 9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77"/>
                <a:gd name="T49" fmla="*/ 0 h 917"/>
                <a:gd name="T50" fmla="*/ 1877 w 1877"/>
                <a:gd name="T51" fmla="*/ 917 h 91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77" h="917">
                  <a:moveTo>
                    <a:pt x="889" y="23"/>
                  </a:moveTo>
                  <a:cubicBezTo>
                    <a:pt x="804" y="39"/>
                    <a:pt x="771" y="98"/>
                    <a:pt x="692" y="109"/>
                  </a:cubicBezTo>
                  <a:cubicBezTo>
                    <a:pt x="613" y="120"/>
                    <a:pt x="511" y="81"/>
                    <a:pt x="415" y="91"/>
                  </a:cubicBezTo>
                  <a:cubicBezTo>
                    <a:pt x="319" y="101"/>
                    <a:pt x="174" y="126"/>
                    <a:pt x="112" y="170"/>
                  </a:cubicBezTo>
                  <a:cubicBezTo>
                    <a:pt x="51" y="214"/>
                    <a:pt x="66" y="294"/>
                    <a:pt x="50" y="353"/>
                  </a:cubicBezTo>
                  <a:cubicBezTo>
                    <a:pt x="34" y="412"/>
                    <a:pt x="0" y="479"/>
                    <a:pt x="14" y="528"/>
                  </a:cubicBezTo>
                  <a:cubicBezTo>
                    <a:pt x="29" y="577"/>
                    <a:pt x="57" y="608"/>
                    <a:pt x="139" y="650"/>
                  </a:cubicBezTo>
                  <a:cubicBezTo>
                    <a:pt x="221" y="692"/>
                    <a:pt x="372" y="742"/>
                    <a:pt x="505" y="781"/>
                  </a:cubicBezTo>
                  <a:cubicBezTo>
                    <a:pt x="638" y="820"/>
                    <a:pt x="789" y="866"/>
                    <a:pt x="933" y="886"/>
                  </a:cubicBezTo>
                  <a:cubicBezTo>
                    <a:pt x="1077" y="906"/>
                    <a:pt x="1246" y="917"/>
                    <a:pt x="1370" y="901"/>
                  </a:cubicBezTo>
                  <a:cubicBezTo>
                    <a:pt x="1494" y="885"/>
                    <a:pt x="1594" y="839"/>
                    <a:pt x="1676" y="793"/>
                  </a:cubicBezTo>
                  <a:cubicBezTo>
                    <a:pt x="1758" y="747"/>
                    <a:pt x="1843" y="720"/>
                    <a:pt x="1860" y="624"/>
                  </a:cubicBezTo>
                  <a:cubicBezTo>
                    <a:pt x="1877" y="528"/>
                    <a:pt x="1835" y="306"/>
                    <a:pt x="1776" y="219"/>
                  </a:cubicBezTo>
                  <a:cubicBezTo>
                    <a:pt x="1717" y="132"/>
                    <a:pt x="1599" y="134"/>
                    <a:pt x="1503" y="100"/>
                  </a:cubicBezTo>
                  <a:cubicBezTo>
                    <a:pt x="1407" y="66"/>
                    <a:pt x="1302" y="26"/>
                    <a:pt x="1200" y="13"/>
                  </a:cubicBezTo>
                  <a:cubicBezTo>
                    <a:pt x="1098" y="0"/>
                    <a:pt x="974" y="7"/>
                    <a:pt x="889" y="23"/>
                  </a:cubicBezTo>
                  <a:close/>
                </a:path>
              </a:pathLst>
            </a:custGeom>
            <a:solidFill>
              <a:srgbClr val="00CC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19" name="Line 464"/>
            <p:cNvSpPr>
              <a:spLocks noChangeShapeType="1"/>
            </p:cNvSpPr>
            <p:nvPr/>
          </p:nvSpPr>
          <p:spPr bwMode="auto">
            <a:xfrm rot="-5400000">
              <a:off x="4757" y="3206"/>
              <a:ext cx="330" cy="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120" name="Group 465"/>
            <p:cNvGrpSpPr>
              <a:grpSpLocks/>
            </p:cNvGrpSpPr>
            <p:nvPr/>
          </p:nvGrpSpPr>
          <p:grpSpPr bwMode="auto">
            <a:xfrm>
              <a:off x="4702" y="3292"/>
              <a:ext cx="125" cy="230"/>
              <a:chOff x="4180" y="783"/>
              <a:chExt cx="150" cy="307"/>
            </a:xfrm>
          </p:grpSpPr>
          <p:sp>
            <p:nvSpPr>
              <p:cNvPr id="3217" name="AutoShape 466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18" name="Rectangle 467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19" name="Rectangle 468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0" name="AutoShape 469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1" name="Line 470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2" name="Line 471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3" name="Rectangle 472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24" name="Rectangle 473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121" name="Line 474"/>
            <p:cNvSpPr>
              <a:spLocks noChangeShapeType="1"/>
            </p:cNvSpPr>
            <p:nvPr/>
          </p:nvSpPr>
          <p:spPr bwMode="auto">
            <a:xfrm rot="5400000" flipV="1">
              <a:off x="4849" y="3383"/>
              <a:ext cx="2" cy="5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22" name="Line 475"/>
            <p:cNvSpPr>
              <a:spLocks noChangeShapeType="1"/>
            </p:cNvSpPr>
            <p:nvPr/>
          </p:nvSpPr>
          <p:spPr bwMode="auto">
            <a:xfrm rot="-5400000">
              <a:off x="4966" y="3179"/>
              <a:ext cx="0" cy="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123" name="Group 476"/>
            <p:cNvGrpSpPr>
              <a:grpSpLocks/>
            </p:cNvGrpSpPr>
            <p:nvPr/>
          </p:nvGrpSpPr>
          <p:grpSpPr bwMode="auto">
            <a:xfrm>
              <a:off x="4701" y="2996"/>
              <a:ext cx="316" cy="148"/>
              <a:chOff x="3600" y="219"/>
              <a:chExt cx="360" cy="175"/>
            </a:xfrm>
          </p:grpSpPr>
          <p:sp>
            <p:nvSpPr>
              <p:cNvPr id="3204" name="Oval 477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05" name="Line 478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06" name="Line 479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07" name="Rectangle 480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208" name="Oval 481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209" name="Group 482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214" name="Line 483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15" name="Line 484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16" name="Line 485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10" name="Group 486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211" name="Line 48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12" name="Line 48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13" name="Line 48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124" name="Group 490"/>
            <p:cNvGrpSpPr>
              <a:grpSpLocks/>
            </p:cNvGrpSpPr>
            <p:nvPr/>
          </p:nvGrpSpPr>
          <p:grpSpPr bwMode="auto">
            <a:xfrm>
              <a:off x="4187" y="2822"/>
              <a:ext cx="316" cy="148"/>
              <a:chOff x="3600" y="219"/>
              <a:chExt cx="360" cy="175"/>
            </a:xfrm>
          </p:grpSpPr>
          <p:sp>
            <p:nvSpPr>
              <p:cNvPr id="3191" name="Oval 491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92" name="Line 492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93" name="Line 493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94" name="Rectangle 494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195" name="Oval 495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196" name="Group 496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201" name="Line 497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02" name="Line 498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03" name="Line 499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197" name="Group 500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198" name="Line 50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99" name="Line 50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00" name="Line 50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125" name="Group 504"/>
            <p:cNvGrpSpPr>
              <a:grpSpLocks/>
            </p:cNvGrpSpPr>
            <p:nvPr/>
          </p:nvGrpSpPr>
          <p:grpSpPr bwMode="auto">
            <a:xfrm>
              <a:off x="3768" y="3014"/>
              <a:ext cx="316" cy="148"/>
              <a:chOff x="3600" y="219"/>
              <a:chExt cx="360" cy="175"/>
            </a:xfrm>
          </p:grpSpPr>
          <p:sp>
            <p:nvSpPr>
              <p:cNvPr id="3178" name="Oval 505"/>
              <p:cNvSpPr>
                <a:spLocks noChangeArrowheads="1"/>
              </p:cNvSpPr>
              <p:nvPr/>
            </p:nvSpPr>
            <p:spPr bwMode="auto">
              <a:xfrm>
                <a:off x="3603" y="297"/>
                <a:ext cx="357" cy="97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79" name="Line 506"/>
              <p:cNvSpPr>
                <a:spLocks noChangeShapeType="1"/>
              </p:cNvSpPr>
              <p:nvPr/>
            </p:nvSpPr>
            <p:spPr bwMode="auto">
              <a:xfrm>
                <a:off x="3603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80" name="Line 507"/>
              <p:cNvSpPr>
                <a:spLocks noChangeShapeType="1"/>
              </p:cNvSpPr>
              <p:nvPr/>
            </p:nvSpPr>
            <p:spPr bwMode="auto">
              <a:xfrm>
                <a:off x="3960" y="2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81" name="Rectangle 508"/>
              <p:cNvSpPr>
                <a:spLocks noChangeArrowheads="1"/>
              </p:cNvSpPr>
              <p:nvPr/>
            </p:nvSpPr>
            <p:spPr bwMode="auto">
              <a:xfrm>
                <a:off x="3603" y="289"/>
                <a:ext cx="354" cy="59"/>
              </a:xfrm>
              <a:prstGeom prst="rect">
                <a:avLst/>
              </a:prstGeom>
              <a:solidFill>
                <a:schemeClr val="hlink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3182" name="Oval 509"/>
              <p:cNvSpPr>
                <a:spLocks noChangeArrowheads="1"/>
              </p:cNvSpPr>
              <p:nvPr/>
            </p:nvSpPr>
            <p:spPr bwMode="auto">
              <a:xfrm>
                <a:off x="3600" y="219"/>
                <a:ext cx="357" cy="113"/>
              </a:xfrm>
              <a:prstGeom prst="ellipse">
                <a:avLst/>
              </a:prstGeom>
              <a:solidFill>
                <a:schemeClr val="hlink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183" name="Group 510"/>
              <p:cNvGrpSpPr>
                <a:grpSpLocks/>
              </p:cNvGrpSpPr>
              <p:nvPr/>
            </p:nvGrpSpPr>
            <p:grpSpPr bwMode="auto">
              <a:xfrm>
                <a:off x="3686" y="244"/>
                <a:ext cx="177" cy="66"/>
                <a:chOff x="2848" y="848"/>
                <a:chExt cx="140" cy="98"/>
              </a:xfrm>
            </p:grpSpPr>
            <p:sp>
              <p:nvSpPr>
                <p:cNvPr id="3188" name="Line 511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89" name="Line 512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90" name="Line 513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184" name="Group 514"/>
              <p:cNvGrpSpPr>
                <a:grpSpLocks/>
              </p:cNvGrpSpPr>
              <p:nvPr/>
            </p:nvGrpSpPr>
            <p:grpSpPr bwMode="auto">
              <a:xfrm flipV="1">
                <a:off x="3686" y="243"/>
                <a:ext cx="177" cy="66"/>
                <a:chOff x="2848" y="848"/>
                <a:chExt cx="140" cy="98"/>
              </a:xfrm>
            </p:grpSpPr>
            <p:sp>
              <p:nvSpPr>
                <p:cNvPr id="3185" name="Line 515"/>
                <p:cNvSpPr>
                  <a:spLocks noChangeShapeType="1"/>
                </p:cNvSpPr>
                <p:nvPr/>
              </p:nvSpPr>
              <p:spPr bwMode="auto">
                <a:xfrm flipV="1">
                  <a:off x="2848" y="848"/>
                  <a:ext cx="50" cy="2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86" name="Line 516"/>
                <p:cNvSpPr>
                  <a:spLocks noChangeShapeType="1"/>
                </p:cNvSpPr>
                <p:nvPr/>
              </p:nvSpPr>
              <p:spPr bwMode="auto">
                <a:xfrm>
                  <a:off x="2944" y="946"/>
                  <a:ext cx="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87" name="Line 517"/>
                <p:cNvSpPr>
                  <a:spLocks noChangeShapeType="1"/>
                </p:cNvSpPr>
                <p:nvPr/>
              </p:nvSpPr>
              <p:spPr bwMode="auto">
                <a:xfrm>
                  <a:off x="2894" y="850"/>
                  <a:ext cx="52" cy="96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126" name="Line 518"/>
            <p:cNvSpPr>
              <a:spLocks noChangeShapeType="1"/>
            </p:cNvSpPr>
            <p:nvPr/>
          </p:nvSpPr>
          <p:spPr bwMode="auto">
            <a:xfrm>
              <a:off x="4470" y="2955"/>
              <a:ext cx="226" cy="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7" name="Line 519"/>
            <p:cNvSpPr>
              <a:spLocks noChangeShapeType="1"/>
            </p:cNvSpPr>
            <p:nvPr/>
          </p:nvSpPr>
          <p:spPr bwMode="auto">
            <a:xfrm flipV="1">
              <a:off x="4059" y="2963"/>
              <a:ext cx="175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8" name="Line 520"/>
            <p:cNvSpPr>
              <a:spLocks noChangeShapeType="1"/>
            </p:cNvSpPr>
            <p:nvPr/>
          </p:nvSpPr>
          <p:spPr bwMode="auto">
            <a:xfrm flipV="1">
              <a:off x="4086" y="3091"/>
              <a:ext cx="6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29" name="Line 521"/>
            <p:cNvSpPr>
              <a:spLocks noChangeShapeType="1"/>
            </p:cNvSpPr>
            <p:nvPr/>
          </p:nvSpPr>
          <p:spPr bwMode="auto">
            <a:xfrm flipH="1">
              <a:off x="3642" y="2931"/>
              <a:ext cx="160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0" name="Line 522"/>
            <p:cNvSpPr>
              <a:spLocks noChangeShapeType="1"/>
            </p:cNvSpPr>
            <p:nvPr/>
          </p:nvSpPr>
          <p:spPr bwMode="auto">
            <a:xfrm>
              <a:off x="3658" y="2963"/>
              <a:ext cx="1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1" name="Line 523"/>
            <p:cNvSpPr>
              <a:spLocks noChangeShapeType="1"/>
            </p:cNvSpPr>
            <p:nvPr/>
          </p:nvSpPr>
          <p:spPr bwMode="auto">
            <a:xfrm>
              <a:off x="3570" y="3175"/>
              <a:ext cx="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2" name="Line 524"/>
            <p:cNvSpPr>
              <a:spLocks noChangeShapeType="1"/>
            </p:cNvSpPr>
            <p:nvPr/>
          </p:nvSpPr>
          <p:spPr bwMode="auto">
            <a:xfrm>
              <a:off x="3729" y="3225"/>
              <a:ext cx="30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3" name="Line 525"/>
            <p:cNvSpPr>
              <a:spLocks noChangeShapeType="1"/>
            </p:cNvSpPr>
            <p:nvPr/>
          </p:nvSpPr>
          <p:spPr bwMode="auto">
            <a:xfrm flipH="1">
              <a:off x="3880" y="3167"/>
              <a:ext cx="34" cy="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4" name="Line 526"/>
            <p:cNvSpPr>
              <a:spLocks noChangeShapeType="1"/>
            </p:cNvSpPr>
            <p:nvPr/>
          </p:nvSpPr>
          <p:spPr bwMode="auto">
            <a:xfrm>
              <a:off x="3762" y="3223"/>
              <a:ext cx="1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5" name="Line 527"/>
            <p:cNvSpPr>
              <a:spLocks noChangeShapeType="1"/>
            </p:cNvSpPr>
            <p:nvPr/>
          </p:nvSpPr>
          <p:spPr bwMode="auto">
            <a:xfrm flipH="1" flipV="1">
              <a:off x="4012" y="322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075" name="Object 528"/>
            <p:cNvGraphicFramePr>
              <a:graphicFrameLocks noChangeAspect="1"/>
            </p:cNvGraphicFramePr>
            <p:nvPr/>
          </p:nvGraphicFramePr>
          <p:xfrm>
            <a:off x="3417" y="3101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57" name="Clip" r:id="rId15" imgW="1305000" imgH="1085760" progId="">
                    <p:embed/>
                  </p:oleObj>
                </mc:Choice>
                <mc:Fallback>
                  <p:oleObj name="Clip" r:id="rId15" imgW="1305000" imgH="1085760" progId="">
                    <p:embed/>
                    <p:pic>
                      <p:nvPicPr>
                        <p:cNvPr id="0" name="Object 5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17" y="3101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6" name="Object 529"/>
            <p:cNvGraphicFramePr>
              <a:graphicFrameLocks noChangeAspect="1"/>
            </p:cNvGraphicFramePr>
            <p:nvPr/>
          </p:nvGraphicFramePr>
          <p:xfrm>
            <a:off x="3521" y="2901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58" name="Clip" r:id="rId16" imgW="1305000" imgH="1085760" progId="">
                    <p:embed/>
                  </p:oleObj>
                </mc:Choice>
                <mc:Fallback>
                  <p:oleObj name="Clip" r:id="rId16" imgW="1305000" imgH="1085760" progId="">
                    <p:embed/>
                    <p:pic>
                      <p:nvPicPr>
                        <p:cNvPr id="0" name="Object 5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1" y="2901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7" name="Object 530"/>
            <p:cNvGraphicFramePr>
              <a:graphicFrameLocks noChangeAspect="1"/>
            </p:cNvGraphicFramePr>
            <p:nvPr/>
          </p:nvGraphicFramePr>
          <p:xfrm>
            <a:off x="3689" y="3261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59" name="Clip" r:id="rId17" imgW="1305000" imgH="1085760" progId="">
                    <p:embed/>
                  </p:oleObj>
                </mc:Choice>
                <mc:Fallback>
                  <p:oleObj name="Clip" r:id="rId17" imgW="1305000" imgH="1085760" progId="">
                    <p:embed/>
                    <p:pic>
                      <p:nvPicPr>
                        <p:cNvPr id="0" name="Object 5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9" y="3261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78" name="Object 531"/>
            <p:cNvGraphicFramePr>
              <a:graphicFrameLocks noChangeAspect="1"/>
            </p:cNvGraphicFramePr>
            <p:nvPr/>
          </p:nvGraphicFramePr>
          <p:xfrm>
            <a:off x="3903" y="3263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60" name="Clip" r:id="rId18" imgW="1305000" imgH="1085760" progId="">
                    <p:embed/>
                  </p:oleObj>
                </mc:Choice>
                <mc:Fallback>
                  <p:oleObj name="Clip" r:id="rId18" imgW="1305000" imgH="1085760" progId="">
                    <p:embed/>
                    <p:pic>
                      <p:nvPicPr>
                        <p:cNvPr id="0" name="Object 5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3" y="3263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136" name="Group 532"/>
            <p:cNvGrpSpPr>
              <a:grpSpLocks/>
            </p:cNvGrpSpPr>
            <p:nvPr/>
          </p:nvGrpSpPr>
          <p:grpSpPr bwMode="auto">
            <a:xfrm>
              <a:off x="4475" y="3342"/>
              <a:ext cx="172" cy="215"/>
              <a:chOff x="2870" y="1518"/>
              <a:chExt cx="292" cy="320"/>
            </a:xfrm>
          </p:grpSpPr>
          <p:graphicFrame>
            <p:nvGraphicFramePr>
              <p:cNvPr id="3081" name="Object 533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61" name="Clip" r:id="rId19" imgW="819000" imgH="847800" progId="">
                      <p:embed/>
                    </p:oleObj>
                  </mc:Choice>
                  <mc:Fallback>
                    <p:oleObj name="Clip" r:id="rId19" imgW="819000" imgH="847800" progId="">
                      <p:embed/>
                      <p:pic>
                        <p:nvPicPr>
                          <p:cNvPr id="0" name="Object 53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82" name="Object 534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62" name="Clip" r:id="rId20" imgW="1266840" imgH="1200240" progId="">
                      <p:embed/>
                    </p:oleObj>
                  </mc:Choice>
                  <mc:Fallback>
                    <p:oleObj name="Clip" r:id="rId20" imgW="1266840" imgH="1200240" progId="">
                      <p:embed/>
                      <p:pic>
                        <p:nvPicPr>
                          <p:cNvPr id="0" name="Object 5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137" name="Group 535"/>
            <p:cNvGrpSpPr>
              <a:grpSpLocks/>
            </p:cNvGrpSpPr>
            <p:nvPr/>
          </p:nvGrpSpPr>
          <p:grpSpPr bwMode="auto">
            <a:xfrm>
              <a:off x="4191" y="3374"/>
              <a:ext cx="220" cy="203"/>
              <a:chOff x="2870" y="1518"/>
              <a:chExt cx="292" cy="320"/>
            </a:xfrm>
          </p:grpSpPr>
          <p:graphicFrame>
            <p:nvGraphicFramePr>
              <p:cNvPr id="3079" name="Object 536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63" name="Clip" r:id="rId21" imgW="819000" imgH="847800" progId="">
                      <p:embed/>
                    </p:oleObj>
                  </mc:Choice>
                  <mc:Fallback>
                    <p:oleObj name="Clip" r:id="rId21" imgW="819000" imgH="847800" progId="">
                      <p:embed/>
                      <p:pic>
                        <p:nvPicPr>
                          <p:cNvPr id="0" name="Object 5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080" name="Object 537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64" name="Clip" r:id="rId22" imgW="1266840" imgH="1200240" progId="">
                      <p:embed/>
                    </p:oleObj>
                  </mc:Choice>
                  <mc:Fallback>
                    <p:oleObj name="Clip" r:id="rId22" imgW="1266840" imgH="1200240" progId="">
                      <p:embed/>
                      <p:pic>
                        <p:nvPicPr>
                          <p:cNvPr id="0" name="Object 5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3138" name="Group 538"/>
            <p:cNvGrpSpPr>
              <a:grpSpLocks/>
            </p:cNvGrpSpPr>
            <p:nvPr/>
          </p:nvGrpSpPr>
          <p:grpSpPr bwMode="auto">
            <a:xfrm>
              <a:off x="4290" y="3130"/>
              <a:ext cx="183" cy="255"/>
              <a:chOff x="2556" y="2689"/>
              <a:chExt cx="183" cy="255"/>
            </a:xfrm>
          </p:grpSpPr>
          <p:pic>
            <p:nvPicPr>
              <p:cNvPr id="3161" name="Picture 539" descr="31u_bnrz[1]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2609" y="2770"/>
                <a:ext cx="121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62" name="Freeform 540"/>
              <p:cNvSpPr>
                <a:spLocks/>
              </p:cNvSpPr>
              <p:nvPr/>
            </p:nvSpPr>
            <p:spPr bwMode="auto">
              <a:xfrm>
                <a:off x="2605" y="2702"/>
                <a:ext cx="33" cy="39"/>
              </a:xfrm>
              <a:custGeom>
                <a:avLst/>
                <a:gdLst>
                  <a:gd name="T0" fmla="*/ 12 w 199"/>
                  <a:gd name="T1" fmla="*/ 5 h 232"/>
                  <a:gd name="T2" fmla="*/ 9 w 199"/>
                  <a:gd name="T3" fmla="*/ 7 h 232"/>
                  <a:gd name="T4" fmla="*/ 7 w 199"/>
                  <a:gd name="T5" fmla="*/ 8 h 232"/>
                  <a:gd name="T6" fmla="*/ 5 w 199"/>
                  <a:gd name="T7" fmla="*/ 11 h 232"/>
                  <a:gd name="T8" fmla="*/ 3 w 199"/>
                  <a:gd name="T9" fmla="*/ 13 h 232"/>
                  <a:gd name="T10" fmla="*/ 2 w 199"/>
                  <a:gd name="T11" fmla="*/ 15 h 232"/>
                  <a:gd name="T12" fmla="*/ 1 w 199"/>
                  <a:gd name="T13" fmla="*/ 18 h 232"/>
                  <a:gd name="T14" fmla="*/ 0 w 199"/>
                  <a:gd name="T15" fmla="*/ 21 h 232"/>
                  <a:gd name="T16" fmla="*/ 0 w 199"/>
                  <a:gd name="T17" fmla="*/ 24 h 232"/>
                  <a:gd name="T18" fmla="*/ 0 w 199"/>
                  <a:gd name="T19" fmla="*/ 28 h 232"/>
                  <a:gd name="T20" fmla="*/ 2 w 199"/>
                  <a:gd name="T21" fmla="*/ 31 h 232"/>
                  <a:gd name="T22" fmla="*/ 4 w 199"/>
                  <a:gd name="T23" fmla="*/ 34 h 232"/>
                  <a:gd name="T24" fmla="*/ 7 w 199"/>
                  <a:gd name="T25" fmla="*/ 36 h 232"/>
                  <a:gd name="T26" fmla="*/ 11 w 199"/>
                  <a:gd name="T27" fmla="*/ 38 h 232"/>
                  <a:gd name="T28" fmla="*/ 15 w 199"/>
                  <a:gd name="T29" fmla="*/ 39 h 232"/>
                  <a:gd name="T30" fmla="*/ 18 w 199"/>
                  <a:gd name="T31" fmla="*/ 39 h 232"/>
                  <a:gd name="T32" fmla="*/ 22 w 199"/>
                  <a:gd name="T33" fmla="*/ 38 h 232"/>
                  <a:gd name="T34" fmla="*/ 23 w 199"/>
                  <a:gd name="T35" fmla="*/ 38 h 232"/>
                  <a:gd name="T36" fmla="*/ 24 w 199"/>
                  <a:gd name="T37" fmla="*/ 38 h 232"/>
                  <a:gd name="T38" fmla="*/ 24 w 199"/>
                  <a:gd name="T39" fmla="*/ 37 h 232"/>
                  <a:gd name="T40" fmla="*/ 25 w 199"/>
                  <a:gd name="T41" fmla="*/ 37 h 232"/>
                  <a:gd name="T42" fmla="*/ 24 w 199"/>
                  <a:gd name="T43" fmla="*/ 36 h 232"/>
                  <a:gd name="T44" fmla="*/ 23 w 199"/>
                  <a:gd name="T45" fmla="*/ 35 h 232"/>
                  <a:gd name="T46" fmla="*/ 22 w 199"/>
                  <a:gd name="T47" fmla="*/ 34 h 232"/>
                  <a:gd name="T48" fmla="*/ 21 w 199"/>
                  <a:gd name="T49" fmla="*/ 34 h 232"/>
                  <a:gd name="T50" fmla="*/ 19 w 199"/>
                  <a:gd name="T51" fmla="*/ 33 h 232"/>
                  <a:gd name="T52" fmla="*/ 17 w 199"/>
                  <a:gd name="T53" fmla="*/ 33 h 232"/>
                  <a:gd name="T54" fmla="*/ 16 w 199"/>
                  <a:gd name="T55" fmla="*/ 32 h 232"/>
                  <a:gd name="T56" fmla="*/ 14 w 199"/>
                  <a:gd name="T57" fmla="*/ 32 h 232"/>
                  <a:gd name="T58" fmla="*/ 12 w 199"/>
                  <a:gd name="T59" fmla="*/ 31 h 232"/>
                  <a:gd name="T60" fmla="*/ 10 w 199"/>
                  <a:gd name="T61" fmla="*/ 31 h 232"/>
                  <a:gd name="T62" fmla="*/ 9 w 199"/>
                  <a:gd name="T63" fmla="*/ 30 h 232"/>
                  <a:gd name="T64" fmla="*/ 7 w 199"/>
                  <a:gd name="T65" fmla="*/ 28 h 232"/>
                  <a:gd name="T66" fmla="*/ 7 w 199"/>
                  <a:gd name="T67" fmla="*/ 22 h 232"/>
                  <a:gd name="T68" fmla="*/ 8 w 199"/>
                  <a:gd name="T69" fmla="*/ 16 h 232"/>
                  <a:gd name="T70" fmla="*/ 11 w 199"/>
                  <a:gd name="T71" fmla="*/ 12 h 232"/>
                  <a:gd name="T72" fmla="*/ 16 w 199"/>
                  <a:gd name="T73" fmla="*/ 8 h 232"/>
                  <a:gd name="T74" fmla="*/ 20 w 199"/>
                  <a:gd name="T75" fmla="*/ 6 h 232"/>
                  <a:gd name="T76" fmla="*/ 25 w 199"/>
                  <a:gd name="T77" fmla="*/ 4 h 232"/>
                  <a:gd name="T78" fmla="*/ 30 w 199"/>
                  <a:gd name="T79" fmla="*/ 2 h 232"/>
                  <a:gd name="T80" fmla="*/ 33 w 199"/>
                  <a:gd name="T81" fmla="*/ 1 h 232"/>
                  <a:gd name="T82" fmla="*/ 31 w 199"/>
                  <a:gd name="T83" fmla="*/ 0 h 232"/>
                  <a:gd name="T84" fmla="*/ 29 w 199"/>
                  <a:gd name="T85" fmla="*/ 0 h 232"/>
                  <a:gd name="T86" fmla="*/ 26 w 199"/>
                  <a:gd name="T87" fmla="*/ 0 h 232"/>
                  <a:gd name="T88" fmla="*/ 23 w 199"/>
                  <a:gd name="T89" fmla="*/ 1 h 232"/>
                  <a:gd name="T90" fmla="*/ 20 w 199"/>
                  <a:gd name="T91" fmla="*/ 2 h 232"/>
                  <a:gd name="T92" fmla="*/ 17 w 199"/>
                  <a:gd name="T93" fmla="*/ 3 h 232"/>
                  <a:gd name="T94" fmla="*/ 14 w 199"/>
                  <a:gd name="T95" fmla="*/ 4 h 232"/>
                  <a:gd name="T96" fmla="*/ 12 w 199"/>
                  <a:gd name="T97" fmla="*/ 5 h 23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99"/>
                  <a:gd name="T148" fmla="*/ 0 h 232"/>
                  <a:gd name="T149" fmla="*/ 199 w 199"/>
                  <a:gd name="T150" fmla="*/ 232 h 23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99" h="232">
                    <a:moveTo>
                      <a:pt x="70" y="29"/>
                    </a:moveTo>
                    <a:lnTo>
                      <a:pt x="55" y="39"/>
                    </a:lnTo>
                    <a:lnTo>
                      <a:pt x="42" y="50"/>
                    </a:lnTo>
                    <a:lnTo>
                      <a:pt x="30" y="63"/>
                    </a:lnTo>
                    <a:lnTo>
                      <a:pt x="20" y="77"/>
                    </a:lnTo>
                    <a:lnTo>
                      <a:pt x="12" y="91"/>
                    </a:lnTo>
                    <a:lnTo>
                      <a:pt x="6" y="108"/>
                    </a:lnTo>
                    <a:lnTo>
                      <a:pt x="2" y="125"/>
                    </a:lnTo>
                    <a:lnTo>
                      <a:pt x="0" y="142"/>
                    </a:lnTo>
                    <a:lnTo>
                      <a:pt x="2" y="166"/>
                    </a:lnTo>
                    <a:lnTo>
                      <a:pt x="12" y="186"/>
                    </a:lnTo>
                    <a:lnTo>
                      <a:pt x="26" y="203"/>
                    </a:lnTo>
                    <a:lnTo>
                      <a:pt x="45" y="216"/>
                    </a:lnTo>
                    <a:lnTo>
                      <a:pt x="66" y="226"/>
                    </a:lnTo>
                    <a:lnTo>
                      <a:pt x="88" y="230"/>
                    </a:lnTo>
                    <a:lnTo>
                      <a:pt x="111" y="232"/>
                    </a:lnTo>
                    <a:lnTo>
                      <a:pt x="134" y="228"/>
                    </a:lnTo>
                    <a:lnTo>
                      <a:pt x="138" y="228"/>
                    </a:lnTo>
                    <a:lnTo>
                      <a:pt x="143" y="226"/>
                    </a:lnTo>
                    <a:lnTo>
                      <a:pt x="147" y="222"/>
                    </a:lnTo>
                    <a:lnTo>
                      <a:pt x="148" y="218"/>
                    </a:lnTo>
                    <a:lnTo>
                      <a:pt x="145" y="212"/>
                    </a:lnTo>
                    <a:lnTo>
                      <a:pt x="141" y="207"/>
                    </a:lnTo>
                    <a:lnTo>
                      <a:pt x="135" y="203"/>
                    </a:lnTo>
                    <a:lnTo>
                      <a:pt x="129" y="201"/>
                    </a:lnTo>
                    <a:lnTo>
                      <a:pt x="117" y="197"/>
                    </a:lnTo>
                    <a:lnTo>
                      <a:pt x="105" y="195"/>
                    </a:lnTo>
                    <a:lnTo>
                      <a:pt x="94" y="193"/>
                    </a:lnTo>
                    <a:lnTo>
                      <a:pt x="83" y="190"/>
                    </a:lnTo>
                    <a:lnTo>
                      <a:pt x="73" y="187"/>
                    </a:lnTo>
                    <a:lnTo>
                      <a:pt x="62" y="182"/>
                    </a:lnTo>
                    <a:lnTo>
                      <a:pt x="53" y="176"/>
                    </a:lnTo>
                    <a:lnTo>
                      <a:pt x="43" y="167"/>
                    </a:lnTo>
                    <a:lnTo>
                      <a:pt x="40" y="128"/>
                    </a:lnTo>
                    <a:lnTo>
                      <a:pt x="49" y="96"/>
                    </a:lnTo>
                    <a:lnTo>
                      <a:pt x="68" y="71"/>
                    </a:lnTo>
                    <a:lnTo>
                      <a:pt x="94" y="50"/>
                    </a:lnTo>
                    <a:lnTo>
                      <a:pt x="122" y="34"/>
                    </a:lnTo>
                    <a:lnTo>
                      <a:pt x="151" y="21"/>
                    </a:lnTo>
                    <a:lnTo>
                      <a:pt x="178" y="12"/>
                    </a:lnTo>
                    <a:lnTo>
                      <a:pt x="199" y="4"/>
                    </a:lnTo>
                    <a:lnTo>
                      <a:pt x="186" y="1"/>
                    </a:lnTo>
                    <a:lnTo>
                      <a:pt x="172" y="0"/>
                    </a:lnTo>
                    <a:lnTo>
                      <a:pt x="156" y="2"/>
                    </a:lnTo>
                    <a:lnTo>
                      <a:pt x="138" y="4"/>
                    </a:lnTo>
                    <a:lnTo>
                      <a:pt x="121" y="10"/>
                    </a:lnTo>
                    <a:lnTo>
                      <a:pt x="103" y="16"/>
                    </a:lnTo>
                    <a:lnTo>
                      <a:pt x="86" y="23"/>
                    </a:lnTo>
                    <a:lnTo>
                      <a:pt x="70" y="2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3" name="Freeform 541"/>
              <p:cNvSpPr>
                <a:spLocks/>
              </p:cNvSpPr>
              <p:nvPr/>
            </p:nvSpPr>
            <p:spPr bwMode="auto">
              <a:xfrm>
                <a:off x="2661" y="2701"/>
                <a:ext cx="22" cy="30"/>
              </a:xfrm>
              <a:custGeom>
                <a:avLst/>
                <a:gdLst>
                  <a:gd name="T0" fmla="*/ 19 w 128"/>
                  <a:gd name="T1" fmla="*/ 10 h 180"/>
                  <a:gd name="T2" fmla="*/ 19 w 128"/>
                  <a:gd name="T3" fmla="*/ 13 h 180"/>
                  <a:gd name="T4" fmla="*/ 19 w 128"/>
                  <a:gd name="T5" fmla="*/ 16 h 180"/>
                  <a:gd name="T6" fmla="*/ 18 w 128"/>
                  <a:gd name="T7" fmla="*/ 18 h 180"/>
                  <a:gd name="T8" fmla="*/ 16 w 128"/>
                  <a:gd name="T9" fmla="*/ 20 h 180"/>
                  <a:gd name="T10" fmla="*/ 13 w 128"/>
                  <a:gd name="T11" fmla="*/ 22 h 180"/>
                  <a:gd name="T12" fmla="*/ 10 w 128"/>
                  <a:gd name="T13" fmla="*/ 24 h 180"/>
                  <a:gd name="T14" fmla="*/ 8 w 128"/>
                  <a:gd name="T15" fmla="*/ 26 h 180"/>
                  <a:gd name="T16" fmla="*/ 5 w 128"/>
                  <a:gd name="T17" fmla="*/ 27 h 180"/>
                  <a:gd name="T18" fmla="*/ 5 w 128"/>
                  <a:gd name="T19" fmla="*/ 28 h 180"/>
                  <a:gd name="T20" fmla="*/ 5 w 128"/>
                  <a:gd name="T21" fmla="*/ 28 h 180"/>
                  <a:gd name="T22" fmla="*/ 5 w 128"/>
                  <a:gd name="T23" fmla="*/ 29 h 180"/>
                  <a:gd name="T24" fmla="*/ 5 w 128"/>
                  <a:gd name="T25" fmla="*/ 30 h 180"/>
                  <a:gd name="T26" fmla="*/ 6 w 128"/>
                  <a:gd name="T27" fmla="*/ 30 h 180"/>
                  <a:gd name="T28" fmla="*/ 6 w 128"/>
                  <a:gd name="T29" fmla="*/ 30 h 180"/>
                  <a:gd name="T30" fmla="*/ 6 w 128"/>
                  <a:gd name="T31" fmla="*/ 30 h 180"/>
                  <a:gd name="T32" fmla="*/ 7 w 128"/>
                  <a:gd name="T33" fmla="*/ 30 h 180"/>
                  <a:gd name="T34" fmla="*/ 10 w 128"/>
                  <a:gd name="T35" fmla="*/ 28 h 180"/>
                  <a:gd name="T36" fmla="*/ 13 w 128"/>
                  <a:gd name="T37" fmla="*/ 26 h 180"/>
                  <a:gd name="T38" fmla="*/ 16 w 128"/>
                  <a:gd name="T39" fmla="*/ 24 h 180"/>
                  <a:gd name="T40" fmla="*/ 19 w 128"/>
                  <a:gd name="T41" fmla="*/ 22 h 180"/>
                  <a:gd name="T42" fmla="*/ 21 w 128"/>
                  <a:gd name="T43" fmla="*/ 19 h 180"/>
                  <a:gd name="T44" fmla="*/ 22 w 128"/>
                  <a:gd name="T45" fmla="*/ 16 h 180"/>
                  <a:gd name="T46" fmla="*/ 22 w 128"/>
                  <a:gd name="T47" fmla="*/ 13 h 180"/>
                  <a:gd name="T48" fmla="*/ 21 w 128"/>
                  <a:gd name="T49" fmla="*/ 9 h 180"/>
                  <a:gd name="T50" fmla="*/ 19 w 128"/>
                  <a:gd name="T51" fmla="*/ 7 h 180"/>
                  <a:gd name="T52" fmla="*/ 17 w 128"/>
                  <a:gd name="T53" fmla="*/ 4 h 180"/>
                  <a:gd name="T54" fmla="*/ 14 w 128"/>
                  <a:gd name="T55" fmla="*/ 2 h 180"/>
                  <a:gd name="T56" fmla="*/ 10 w 128"/>
                  <a:gd name="T57" fmla="*/ 1 h 180"/>
                  <a:gd name="T58" fmla="*/ 6 w 128"/>
                  <a:gd name="T59" fmla="*/ 0 h 180"/>
                  <a:gd name="T60" fmla="*/ 3 w 128"/>
                  <a:gd name="T61" fmla="*/ 0 h 180"/>
                  <a:gd name="T62" fmla="*/ 1 w 128"/>
                  <a:gd name="T63" fmla="*/ 0 h 180"/>
                  <a:gd name="T64" fmla="*/ 0 w 128"/>
                  <a:gd name="T65" fmla="*/ 1 h 180"/>
                  <a:gd name="T66" fmla="*/ 2 w 128"/>
                  <a:gd name="T67" fmla="*/ 2 h 180"/>
                  <a:gd name="T68" fmla="*/ 5 w 128"/>
                  <a:gd name="T69" fmla="*/ 2 h 180"/>
                  <a:gd name="T70" fmla="*/ 8 w 128"/>
                  <a:gd name="T71" fmla="*/ 3 h 180"/>
                  <a:gd name="T72" fmla="*/ 10 w 128"/>
                  <a:gd name="T73" fmla="*/ 4 h 180"/>
                  <a:gd name="T74" fmla="*/ 13 w 128"/>
                  <a:gd name="T75" fmla="*/ 5 h 180"/>
                  <a:gd name="T76" fmla="*/ 15 w 128"/>
                  <a:gd name="T77" fmla="*/ 6 h 180"/>
                  <a:gd name="T78" fmla="*/ 17 w 128"/>
                  <a:gd name="T79" fmla="*/ 8 h 180"/>
                  <a:gd name="T80" fmla="*/ 19 w 128"/>
                  <a:gd name="T81" fmla="*/ 10 h 18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0"/>
                  <a:gd name="T125" fmla="*/ 128 w 128"/>
                  <a:gd name="T126" fmla="*/ 180 h 18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0">
                    <a:moveTo>
                      <a:pt x="108" y="59"/>
                    </a:moveTo>
                    <a:lnTo>
                      <a:pt x="113" y="77"/>
                    </a:lnTo>
                    <a:lnTo>
                      <a:pt x="111" y="94"/>
                    </a:lnTo>
                    <a:lnTo>
                      <a:pt x="103" y="108"/>
                    </a:lnTo>
                    <a:lnTo>
                      <a:pt x="91" y="121"/>
                    </a:lnTo>
                    <a:lnTo>
                      <a:pt x="77" y="132"/>
                    </a:lnTo>
                    <a:lnTo>
                      <a:pt x="61" y="144"/>
                    </a:lnTo>
                    <a:lnTo>
                      <a:pt x="45" y="154"/>
                    </a:lnTo>
                    <a:lnTo>
                      <a:pt x="30" y="164"/>
                    </a:lnTo>
                    <a:lnTo>
                      <a:pt x="28" y="168"/>
                    </a:lnTo>
                    <a:lnTo>
                      <a:pt x="27" y="170"/>
                    </a:lnTo>
                    <a:lnTo>
                      <a:pt x="27" y="174"/>
                    </a:lnTo>
                    <a:lnTo>
                      <a:pt x="28" y="177"/>
                    </a:lnTo>
                    <a:lnTo>
                      <a:pt x="32" y="179"/>
                    </a:lnTo>
                    <a:lnTo>
                      <a:pt x="35" y="180"/>
                    </a:lnTo>
                    <a:lnTo>
                      <a:pt x="37" y="180"/>
                    </a:lnTo>
                    <a:lnTo>
                      <a:pt x="41" y="179"/>
                    </a:lnTo>
                    <a:lnTo>
                      <a:pt x="60" y="169"/>
                    </a:lnTo>
                    <a:lnTo>
                      <a:pt x="77" y="158"/>
                    </a:lnTo>
                    <a:lnTo>
                      <a:pt x="94" y="145"/>
                    </a:lnTo>
                    <a:lnTo>
                      <a:pt x="109" y="130"/>
                    </a:lnTo>
                    <a:lnTo>
                      <a:pt x="120" y="114"/>
                    </a:lnTo>
                    <a:lnTo>
                      <a:pt x="127" y="95"/>
                    </a:lnTo>
                    <a:lnTo>
                      <a:pt x="128" y="76"/>
                    </a:lnTo>
                    <a:lnTo>
                      <a:pt x="123" y="55"/>
                    </a:lnTo>
                    <a:lnTo>
                      <a:pt x="113" y="39"/>
                    </a:lnTo>
                    <a:lnTo>
                      <a:pt x="97" y="25"/>
                    </a:lnTo>
                    <a:lnTo>
                      <a:pt x="79" y="15"/>
                    </a:lnTo>
                    <a:lnTo>
                      <a:pt x="57" y="7"/>
                    </a:lnTo>
                    <a:lnTo>
                      <a:pt x="36" y="2"/>
                    </a:lnTo>
                    <a:lnTo>
                      <a:pt x="19" y="0"/>
                    </a:lnTo>
                    <a:lnTo>
                      <a:pt x="6" y="0"/>
                    </a:lnTo>
                    <a:lnTo>
                      <a:pt x="0" y="4"/>
                    </a:lnTo>
                    <a:lnTo>
                      <a:pt x="14" y="9"/>
                    </a:lnTo>
                    <a:lnTo>
                      <a:pt x="29" y="14"/>
                    </a:lnTo>
                    <a:lnTo>
                      <a:pt x="46" y="19"/>
                    </a:lnTo>
                    <a:lnTo>
                      <a:pt x="61" y="23"/>
                    </a:lnTo>
                    <a:lnTo>
                      <a:pt x="76" y="29"/>
                    </a:lnTo>
                    <a:lnTo>
                      <a:pt x="89" y="37"/>
                    </a:lnTo>
                    <a:lnTo>
                      <a:pt x="100" y="46"/>
                    </a:lnTo>
                    <a:lnTo>
                      <a:pt x="108" y="5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4" name="Freeform 542"/>
              <p:cNvSpPr>
                <a:spLocks/>
              </p:cNvSpPr>
              <p:nvPr/>
            </p:nvSpPr>
            <p:spPr bwMode="auto">
              <a:xfrm>
                <a:off x="2584" y="2694"/>
                <a:ext cx="54" cy="63"/>
              </a:xfrm>
              <a:custGeom>
                <a:avLst/>
                <a:gdLst>
                  <a:gd name="T0" fmla="*/ 17 w 322"/>
                  <a:gd name="T1" fmla="*/ 12 h 378"/>
                  <a:gd name="T2" fmla="*/ 9 w 322"/>
                  <a:gd name="T3" fmla="*/ 19 h 378"/>
                  <a:gd name="T4" fmla="*/ 3 w 322"/>
                  <a:gd name="T5" fmla="*/ 28 h 378"/>
                  <a:gd name="T6" fmla="*/ 0 w 322"/>
                  <a:gd name="T7" fmla="*/ 38 h 378"/>
                  <a:gd name="T8" fmla="*/ 1 w 322"/>
                  <a:gd name="T9" fmla="*/ 44 h 378"/>
                  <a:gd name="T10" fmla="*/ 2 w 322"/>
                  <a:gd name="T11" fmla="*/ 47 h 378"/>
                  <a:gd name="T12" fmla="*/ 3 w 322"/>
                  <a:gd name="T13" fmla="*/ 50 h 378"/>
                  <a:gd name="T14" fmla="*/ 5 w 322"/>
                  <a:gd name="T15" fmla="*/ 52 h 378"/>
                  <a:gd name="T16" fmla="*/ 9 w 322"/>
                  <a:gd name="T17" fmla="*/ 54 h 378"/>
                  <a:gd name="T18" fmla="*/ 14 w 322"/>
                  <a:gd name="T19" fmla="*/ 56 h 378"/>
                  <a:gd name="T20" fmla="*/ 20 w 322"/>
                  <a:gd name="T21" fmla="*/ 58 h 378"/>
                  <a:gd name="T22" fmla="*/ 25 w 322"/>
                  <a:gd name="T23" fmla="*/ 60 h 378"/>
                  <a:gd name="T24" fmla="*/ 31 w 322"/>
                  <a:gd name="T25" fmla="*/ 61 h 378"/>
                  <a:gd name="T26" fmla="*/ 37 w 322"/>
                  <a:gd name="T27" fmla="*/ 62 h 378"/>
                  <a:gd name="T28" fmla="*/ 43 w 322"/>
                  <a:gd name="T29" fmla="*/ 62 h 378"/>
                  <a:gd name="T30" fmla="*/ 48 w 322"/>
                  <a:gd name="T31" fmla="*/ 63 h 378"/>
                  <a:gd name="T32" fmla="*/ 52 w 322"/>
                  <a:gd name="T33" fmla="*/ 63 h 378"/>
                  <a:gd name="T34" fmla="*/ 54 w 322"/>
                  <a:gd name="T35" fmla="*/ 62 h 378"/>
                  <a:gd name="T36" fmla="*/ 54 w 322"/>
                  <a:gd name="T37" fmla="*/ 60 h 378"/>
                  <a:gd name="T38" fmla="*/ 53 w 322"/>
                  <a:gd name="T39" fmla="*/ 59 h 378"/>
                  <a:gd name="T40" fmla="*/ 49 w 322"/>
                  <a:gd name="T41" fmla="*/ 58 h 378"/>
                  <a:gd name="T42" fmla="*/ 44 w 322"/>
                  <a:gd name="T43" fmla="*/ 57 h 378"/>
                  <a:gd name="T44" fmla="*/ 39 w 322"/>
                  <a:gd name="T45" fmla="*/ 56 h 378"/>
                  <a:gd name="T46" fmla="*/ 34 w 322"/>
                  <a:gd name="T47" fmla="*/ 55 h 378"/>
                  <a:gd name="T48" fmla="*/ 29 w 322"/>
                  <a:gd name="T49" fmla="*/ 54 h 378"/>
                  <a:gd name="T50" fmla="*/ 23 w 322"/>
                  <a:gd name="T51" fmla="*/ 53 h 378"/>
                  <a:gd name="T52" fmla="*/ 18 w 322"/>
                  <a:gd name="T53" fmla="*/ 52 h 378"/>
                  <a:gd name="T54" fmla="*/ 13 w 322"/>
                  <a:gd name="T55" fmla="*/ 50 h 378"/>
                  <a:gd name="T56" fmla="*/ 9 w 322"/>
                  <a:gd name="T57" fmla="*/ 47 h 378"/>
                  <a:gd name="T58" fmla="*/ 6 w 322"/>
                  <a:gd name="T59" fmla="*/ 43 h 378"/>
                  <a:gd name="T60" fmla="*/ 6 w 322"/>
                  <a:gd name="T61" fmla="*/ 39 h 378"/>
                  <a:gd name="T62" fmla="*/ 6 w 322"/>
                  <a:gd name="T63" fmla="*/ 33 h 378"/>
                  <a:gd name="T64" fmla="*/ 9 w 322"/>
                  <a:gd name="T65" fmla="*/ 28 h 378"/>
                  <a:gd name="T66" fmla="*/ 12 w 322"/>
                  <a:gd name="T67" fmla="*/ 23 h 378"/>
                  <a:gd name="T68" fmla="*/ 16 w 322"/>
                  <a:gd name="T69" fmla="*/ 18 h 378"/>
                  <a:gd name="T70" fmla="*/ 21 w 322"/>
                  <a:gd name="T71" fmla="*/ 14 h 378"/>
                  <a:gd name="T72" fmla="*/ 26 w 322"/>
                  <a:gd name="T73" fmla="*/ 9 h 378"/>
                  <a:gd name="T74" fmla="*/ 33 w 322"/>
                  <a:gd name="T75" fmla="*/ 6 h 378"/>
                  <a:gd name="T76" fmla="*/ 40 w 322"/>
                  <a:gd name="T77" fmla="*/ 3 h 378"/>
                  <a:gd name="T78" fmla="*/ 44 w 322"/>
                  <a:gd name="T79" fmla="*/ 1 h 378"/>
                  <a:gd name="T80" fmla="*/ 43 w 322"/>
                  <a:gd name="T81" fmla="*/ 0 h 378"/>
                  <a:gd name="T82" fmla="*/ 37 w 322"/>
                  <a:gd name="T83" fmla="*/ 1 h 378"/>
                  <a:gd name="T84" fmla="*/ 30 w 322"/>
                  <a:gd name="T85" fmla="*/ 3 h 378"/>
                  <a:gd name="T86" fmla="*/ 24 w 322"/>
                  <a:gd name="T87" fmla="*/ 6 h 3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2"/>
                  <a:gd name="T133" fmla="*/ 0 h 378"/>
                  <a:gd name="T134" fmla="*/ 322 w 322"/>
                  <a:gd name="T135" fmla="*/ 378 h 3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2" h="378">
                    <a:moveTo>
                      <a:pt x="125" y="49"/>
                    </a:moveTo>
                    <a:lnTo>
                      <a:pt x="100" y="70"/>
                    </a:lnTo>
                    <a:lnTo>
                      <a:pt x="76" y="90"/>
                    </a:lnTo>
                    <a:lnTo>
                      <a:pt x="53" y="115"/>
                    </a:lnTo>
                    <a:lnTo>
                      <a:pt x="34" y="140"/>
                    </a:lnTo>
                    <a:lnTo>
                      <a:pt x="17" y="166"/>
                    </a:lnTo>
                    <a:lnTo>
                      <a:pt x="5" y="195"/>
                    </a:lnTo>
                    <a:lnTo>
                      <a:pt x="0" y="226"/>
                    </a:lnTo>
                    <a:lnTo>
                      <a:pt x="1" y="258"/>
                    </a:lnTo>
                    <a:lnTo>
                      <a:pt x="3" y="266"/>
                    </a:lnTo>
                    <a:lnTo>
                      <a:pt x="5" y="275"/>
                    </a:lnTo>
                    <a:lnTo>
                      <a:pt x="9" y="282"/>
                    </a:lnTo>
                    <a:lnTo>
                      <a:pt x="14" y="290"/>
                    </a:lnTo>
                    <a:lnTo>
                      <a:pt x="19" y="297"/>
                    </a:lnTo>
                    <a:lnTo>
                      <a:pt x="26" y="304"/>
                    </a:lnTo>
                    <a:lnTo>
                      <a:pt x="32" y="310"/>
                    </a:lnTo>
                    <a:lnTo>
                      <a:pt x="41" y="314"/>
                    </a:lnTo>
                    <a:lnTo>
                      <a:pt x="56" y="324"/>
                    </a:lnTo>
                    <a:lnTo>
                      <a:pt x="71" y="332"/>
                    </a:lnTo>
                    <a:lnTo>
                      <a:pt x="86" y="338"/>
                    </a:lnTo>
                    <a:lnTo>
                      <a:pt x="103" y="344"/>
                    </a:lnTo>
                    <a:lnTo>
                      <a:pt x="119" y="350"/>
                    </a:lnTo>
                    <a:lnTo>
                      <a:pt x="136" y="355"/>
                    </a:lnTo>
                    <a:lnTo>
                      <a:pt x="152" y="359"/>
                    </a:lnTo>
                    <a:lnTo>
                      <a:pt x="168" y="363"/>
                    </a:lnTo>
                    <a:lnTo>
                      <a:pt x="186" y="366"/>
                    </a:lnTo>
                    <a:lnTo>
                      <a:pt x="202" y="368"/>
                    </a:lnTo>
                    <a:lnTo>
                      <a:pt x="220" y="371"/>
                    </a:lnTo>
                    <a:lnTo>
                      <a:pt x="238" y="373"/>
                    </a:lnTo>
                    <a:lnTo>
                      <a:pt x="254" y="374"/>
                    </a:lnTo>
                    <a:lnTo>
                      <a:pt x="272" y="375"/>
                    </a:lnTo>
                    <a:lnTo>
                      <a:pt x="289" y="376"/>
                    </a:lnTo>
                    <a:lnTo>
                      <a:pt x="306" y="378"/>
                    </a:lnTo>
                    <a:lnTo>
                      <a:pt x="311" y="378"/>
                    </a:lnTo>
                    <a:lnTo>
                      <a:pt x="316" y="375"/>
                    </a:lnTo>
                    <a:lnTo>
                      <a:pt x="320" y="371"/>
                    </a:lnTo>
                    <a:lnTo>
                      <a:pt x="322" y="366"/>
                    </a:lnTo>
                    <a:lnTo>
                      <a:pt x="322" y="360"/>
                    </a:lnTo>
                    <a:lnTo>
                      <a:pt x="320" y="356"/>
                    </a:lnTo>
                    <a:lnTo>
                      <a:pt x="315" y="352"/>
                    </a:lnTo>
                    <a:lnTo>
                      <a:pt x="309" y="350"/>
                    </a:lnTo>
                    <a:lnTo>
                      <a:pt x="294" y="347"/>
                    </a:lnTo>
                    <a:lnTo>
                      <a:pt x="279" y="344"/>
                    </a:lnTo>
                    <a:lnTo>
                      <a:pt x="263" y="341"/>
                    </a:lnTo>
                    <a:lnTo>
                      <a:pt x="247" y="338"/>
                    </a:lnTo>
                    <a:lnTo>
                      <a:pt x="232" y="336"/>
                    </a:lnTo>
                    <a:lnTo>
                      <a:pt x="216" y="334"/>
                    </a:lnTo>
                    <a:lnTo>
                      <a:pt x="200" y="332"/>
                    </a:lnTo>
                    <a:lnTo>
                      <a:pt x="185" y="328"/>
                    </a:lnTo>
                    <a:lnTo>
                      <a:pt x="170" y="326"/>
                    </a:lnTo>
                    <a:lnTo>
                      <a:pt x="154" y="322"/>
                    </a:lnTo>
                    <a:lnTo>
                      <a:pt x="139" y="318"/>
                    </a:lnTo>
                    <a:lnTo>
                      <a:pt x="124" y="314"/>
                    </a:lnTo>
                    <a:lnTo>
                      <a:pt x="110" y="309"/>
                    </a:lnTo>
                    <a:lnTo>
                      <a:pt x="94" y="303"/>
                    </a:lnTo>
                    <a:lnTo>
                      <a:pt x="80" y="297"/>
                    </a:lnTo>
                    <a:lnTo>
                      <a:pt x="66" y="289"/>
                    </a:lnTo>
                    <a:lnTo>
                      <a:pt x="55" y="281"/>
                    </a:lnTo>
                    <a:lnTo>
                      <a:pt x="45" y="271"/>
                    </a:lnTo>
                    <a:lnTo>
                      <a:pt x="38" y="259"/>
                    </a:lnTo>
                    <a:lnTo>
                      <a:pt x="35" y="245"/>
                    </a:lnTo>
                    <a:lnTo>
                      <a:pt x="34" y="232"/>
                    </a:lnTo>
                    <a:lnTo>
                      <a:pt x="35" y="216"/>
                    </a:lnTo>
                    <a:lnTo>
                      <a:pt x="38" y="200"/>
                    </a:lnTo>
                    <a:lnTo>
                      <a:pt x="43" y="187"/>
                    </a:lnTo>
                    <a:lnTo>
                      <a:pt x="51" y="170"/>
                    </a:lnTo>
                    <a:lnTo>
                      <a:pt x="60" y="152"/>
                    </a:lnTo>
                    <a:lnTo>
                      <a:pt x="71" y="137"/>
                    </a:lnTo>
                    <a:lnTo>
                      <a:pt x="83" y="124"/>
                    </a:lnTo>
                    <a:lnTo>
                      <a:pt x="94" y="110"/>
                    </a:lnTo>
                    <a:lnTo>
                      <a:pt x="107" y="96"/>
                    </a:lnTo>
                    <a:lnTo>
                      <a:pt x="123" y="82"/>
                    </a:lnTo>
                    <a:lnTo>
                      <a:pt x="138" y="69"/>
                    </a:lnTo>
                    <a:lnTo>
                      <a:pt x="153" y="57"/>
                    </a:lnTo>
                    <a:lnTo>
                      <a:pt x="173" y="47"/>
                    </a:lnTo>
                    <a:lnTo>
                      <a:pt x="195" y="38"/>
                    </a:lnTo>
                    <a:lnTo>
                      <a:pt x="218" y="28"/>
                    </a:lnTo>
                    <a:lnTo>
                      <a:pt x="238" y="20"/>
                    </a:lnTo>
                    <a:lnTo>
                      <a:pt x="254" y="13"/>
                    </a:lnTo>
                    <a:lnTo>
                      <a:pt x="264" y="7"/>
                    </a:lnTo>
                    <a:lnTo>
                      <a:pt x="268" y="2"/>
                    </a:lnTo>
                    <a:lnTo>
                      <a:pt x="256" y="0"/>
                    </a:lnTo>
                    <a:lnTo>
                      <a:pt x="240" y="1"/>
                    </a:lnTo>
                    <a:lnTo>
                      <a:pt x="221" y="4"/>
                    </a:lnTo>
                    <a:lnTo>
                      <a:pt x="201" y="10"/>
                    </a:lnTo>
                    <a:lnTo>
                      <a:pt x="180" y="18"/>
                    </a:lnTo>
                    <a:lnTo>
                      <a:pt x="160" y="27"/>
                    </a:lnTo>
                    <a:lnTo>
                      <a:pt x="141" y="38"/>
                    </a:lnTo>
                    <a:lnTo>
                      <a:pt x="125" y="49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5" name="Freeform 543"/>
              <p:cNvSpPr>
                <a:spLocks/>
              </p:cNvSpPr>
              <p:nvPr/>
            </p:nvSpPr>
            <p:spPr bwMode="auto">
              <a:xfrm>
                <a:off x="2660" y="2692"/>
                <a:ext cx="47" cy="42"/>
              </a:xfrm>
              <a:custGeom>
                <a:avLst/>
                <a:gdLst>
                  <a:gd name="T0" fmla="*/ 39 w 283"/>
                  <a:gd name="T1" fmla="*/ 13 h 252"/>
                  <a:gd name="T2" fmla="*/ 41 w 283"/>
                  <a:gd name="T3" fmla="*/ 15 h 252"/>
                  <a:gd name="T4" fmla="*/ 43 w 283"/>
                  <a:gd name="T5" fmla="*/ 18 h 252"/>
                  <a:gd name="T6" fmla="*/ 43 w 283"/>
                  <a:gd name="T7" fmla="*/ 21 h 252"/>
                  <a:gd name="T8" fmla="*/ 43 w 283"/>
                  <a:gd name="T9" fmla="*/ 24 h 252"/>
                  <a:gd name="T10" fmla="*/ 43 w 283"/>
                  <a:gd name="T11" fmla="*/ 26 h 252"/>
                  <a:gd name="T12" fmla="*/ 42 w 283"/>
                  <a:gd name="T13" fmla="*/ 28 h 252"/>
                  <a:gd name="T14" fmla="*/ 41 w 283"/>
                  <a:gd name="T15" fmla="*/ 31 h 252"/>
                  <a:gd name="T16" fmla="*/ 39 w 283"/>
                  <a:gd name="T17" fmla="*/ 32 h 252"/>
                  <a:gd name="T18" fmla="*/ 37 w 283"/>
                  <a:gd name="T19" fmla="*/ 34 h 252"/>
                  <a:gd name="T20" fmla="*/ 36 w 283"/>
                  <a:gd name="T21" fmla="*/ 36 h 252"/>
                  <a:gd name="T22" fmla="*/ 34 w 283"/>
                  <a:gd name="T23" fmla="*/ 37 h 252"/>
                  <a:gd name="T24" fmla="*/ 32 w 283"/>
                  <a:gd name="T25" fmla="*/ 39 h 252"/>
                  <a:gd name="T26" fmla="*/ 32 w 283"/>
                  <a:gd name="T27" fmla="*/ 40 h 252"/>
                  <a:gd name="T28" fmla="*/ 32 w 283"/>
                  <a:gd name="T29" fmla="*/ 40 h 252"/>
                  <a:gd name="T30" fmla="*/ 32 w 283"/>
                  <a:gd name="T31" fmla="*/ 41 h 252"/>
                  <a:gd name="T32" fmla="*/ 32 w 283"/>
                  <a:gd name="T33" fmla="*/ 41 h 252"/>
                  <a:gd name="T34" fmla="*/ 33 w 283"/>
                  <a:gd name="T35" fmla="*/ 42 h 252"/>
                  <a:gd name="T36" fmla="*/ 34 w 283"/>
                  <a:gd name="T37" fmla="*/ 42 h 252"/>
                  <a:gd name="T38" fmla="*/ 34 w 283"/>
                  <a:gd name="T39" fmla="*/ 42 h 252"/>
                  <a:gd name="T40" fmla="*/ 35 w 283"/>
                  <a:gd name="T41" fmla="*/ 41 h 252"/>
                  <a:gd name="T42" fmla="*/ 39 w 283"/>
                  <a:gd name="T43" fmla="*/ 39 h 252"/>
                  <a:gd name="T44" fmla="*/ 42 w 283"/>
                  <a:gd name="T45" fmla="*/ 36 h 252"/>
                  <a:gd name="T46" fmla="*/ 45 w 283"/>
                  <a:gd name="T47" fmla="*/ 32 h 252"/>
                  <a:gd name="T48" fmla="*/ 46 w 283"/>
                  <a:gd name="T49" fmla="*/ 28 h 252"/>
                  <a:gd name="T50" fmla="*/ 47 w 283"/>
                  <a:gd name="T51" fmla="*/ 24 h 252"/>
                  <a:gd name="T52" fmla="*/ 47 w 283"/>
                  <a:gd name="T53" fmla="*/ 19 h 252"/>
                  <a:gd name="T54" fmla="*/ 45 w 283"/>
                  <a:gd name="T55" fmla="*/ 15 h 252"/>
                  <a:gd name="T56" fmla="*/ 42 w 283"/>
                  <a:gd name="T57" fmla="*/ 12 h 252"/>
                  <a:gd name="T58" fmla="*/ 40 w 283"/>
                  <a:gd name="T59" fmla="*/ 10 h 252"/>
                  <a:gd name="T60" fmla="*/ 37 w 283"/>
                  <a:gd name="T61" fmla="*/ 8 h 252"/>
                  <a:gd name="T62" fmla="*/ 34 w 283"/>
                  <a:gd name="T63" fmla="*/ 7 h 252"/>
                  <a:gd name="T64" fmla="*/ 31 w 283"/>
                  <a:gd name="T65" fmla="*/ 5 h 252"/>
                  <a:gd name="T66" fmla="*/ 27 w 283"/>
                  <a:gd name="T67" fmla="*/ 4 h 252"/>
                  <a:gd name="T68" fmla="*/ 24 w 283"/>
                  <a:gd name="T69" fmla="*/ 3 h 252"/>
                  <a:gd name="T70" fmla="*/ 20 w 283"/>
                  <a:gd name="T71" fmla="*/ 2 h 252"/>
                  <a:gd name="T72" fmla="*/ 17 w 283"/>
                  <a:gd name="T73" fmla="*/ 1 h 252"/>
                  <a:gd name="T74" fmla="*/ 14 w 283"/>
                  <a:gd name="T75" fmla="*/ 1 h 252"/>
                  <a:gd name="T76" fmla="*/ 11 w 283"/>
                  <a:gd name="T77" fmla="*/ 0 h 252"/>
                  <a:gd name="T78" fmla="*/ 8 w 283"/>
                  <a:gd name="T79" fmla="*/ 0 h 252"/>
                  <a:gd name="T80" fmla="*/ 6 w 283"/>
                  <a:gd name="T81" fmla="*/ 0 h 252"/>
                  <a:gd name="T82" fmla="*/ 3 w 283"/>
                  <a:gd name="T83" fmla="*/ 0 h 252"/>
                  <a:gd name="T84" fmla="*/ 2 w 283"/>
                  <a:gd name="T85" fmla="*/ 0 h 252"/>
                  <a:gd name="T86" fmla="*/ 1 w 283"/>
                  <a:gd name="T87" fmla="*/ 0 h 252"/>
                  <a:gd name="T88" fmla="*/ 0 w 283"/>
                  <a:gd name="T89" fmla="*/ 1 h 252"/>
                  <a:gd name="T90" fmla="*/ 2 w 283"/>
                  <a:gd name="T91" fmla="*/ 1 h 252"/>
                  <a:gd name="T92" fmla="*/ 4 w 283"/>
                  <a:gd name="T93" fmla="*/ 1 h 252"/>
                  <a:gd name="T94" fmla="*/ 6 w 283"/>
                  <a:gd name="T95" fmla="*/ 2 h 252"/>
                  <a:gd name="T96" fmla="*/ 9 w 283"/>
                  <a:gd name="T97" fmla="*/ 2 h 252"/>
                  <a:gd name="T98" fmla="*/ 11 w 283"/>
                  <a:gd name="T99" fmla="*/ 3 h 252"/>
                  <a:gd name="T100" fmla="*/ 14 w 283"/>
                  <a:gd name="T101" fmla="*/ 3 h 252"/>
                  <a:gd name="T102" fmla="*/ 16 w 283"/>
                  <a:gd name="T103" fmla="*/ 4 h 252"/>
                  <a:gd name="T104" fmla="*/ 19 w 283"/>
                  <a:gd name="T105" fmla="*/ 4 h 252"/>
                  <a:gd name="T106" fmla="*/ 21 w 283"/>
                  <a:gd name="T107" fmla="*/ 5 h 252"/>
                  <a:gd name="T108" fmla="*/ 24 w 283"/>
                  <a:gd name="T109" fmla="*/ 6 h 252"/>
                  <a:gd name="T110" fmla="*/ 27 w 283"/>
                  <a:gd name="T111" fmla="*/ 7 h 252"/>
                  <a:gd name="T112" fmla="*/ 29 w 283"/>
                  <a:gd name="T113" fmla="*/ 8 h 252"/>
                  <a:gd name="T114" fmla="*/ 32 w 283"/>
                  <a:gd name="T115" fmla="*/ 9 h 252"/>
                  <a:gd name="T116" fmla="*/ 35 w 283"/>
                  <a:gd name="T117" fmla="*/ 10 h 252"/>
                  <a:gd name="T118" fmla="*/ 37 w 283"/>
                  <a:gd name="T119" fmla="*/ 11 h 252"/>
                  <a:gd name="T120" fmla="*/ 39 w 283"/>
                  <a:gd name="T121" fmla="*/ 13 h 25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3"/>
                  <a:gd name="T184" fmla="*/ 0 h 252"/>
                  <a:gd name="T185" fmla="*/ 283 w 283"/>
                  <a:gd name="T186" fmla="*/ 252 h 25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3" h="252">
                    <a:moveTo>
                      <a:pt x="235" y="77"/>
                    </a:moveTo>
                    <a:lnTo>
                      <a:pt x="248" y="91"/>
                    </a:lnTo>
                    <a:lnTo>
                      <a:pt x="256" y="107"/>
                    </a:lnTo>
                    <a:lnTo>
                      <a:pt x="259" y="124"/>
                    </a:lnTo>
                    <a:lnTo>
                      <a:pt x="259" y="142"/>
                    </a:lnTo>
                    <a:lnTo>
                      <a:pt x="257" y="157"/>
                    </a:lnTo>
                    <a:lnTo>
                      <a:pt x="252" y="170"/>
                    </a:lnTo>
                    <a:lnTo>
                      <a:pt x="244" y="183"/>
                    </a:lnTo>
                    <a:lnTo>
                      <a:pt x="236" y="193"/>
                    </a:lnTo>
                    <a:lnTo>
                      <a:pt x="225" y="204"/>
                    </a:lnTo>
                    <a:lnTo>
                      <a:pt x="215" y="214"/>
                    </a:lnTo>
                    <a:lnTo>
                      <a:pt x="204" y="224"/>
                    </a:lnTo>
                    <a:lnTo>
                      <a:pt x="194" y="234"/>
                    </a:lnTo>
                    <a:lnTo>
                      <a:pt x="191" y="238"/>
                    </a:lnTo>
                    <a:lnTo>
                      <a:pt x="191" y="241"/>
                    </a:lnTo>
                    <a:lnTo>
                      <a:pt x="191" y="245"/>
                    </a:lnTo>
                    <a:lnTo>
                      <a:pt x="194" y="248"/>
                    </a:lnTo>
                    <a:lnTo>
                      <a:pt x="197" y="250"/>
                    </a:lnTo>
                    <a:lnTo>
                      <a:pt x="202" y="252"/>
                    </a:lnTo>
                    <a:lnTo>
                      <a:pt x="205" y="250"/>
                    </a:lnTo>
                    <a:lnTo>
                      <a:pt x="209" y="248"/>
                    </a:lnTo>
                    <a:lnTo>
                      <a:pt x="232" y="233"/>
                    </a:lnTo>
                    <a:lnTo>
                      <a:pt x="252" y="214"/>
                    </a:lnTo>
                    <a:lnTo>
                      <a:pt x="268" y="192"/>
                    </a:lnTo>
                    <a:lnTo>
                      <a:pt x="278" y="167"/>
                    </a:lnTo>
                    <a:lnTo>
                      <a:pt x="283" y="141"/>
                    </a:lnTo>
                    <a:lnTo>
                      <a:pt x="280" y="115"/>
                    </a:lnTo>
                    <a:lnTo>
                      <a:pt x="271" y="91"/>
                    </a:lnTo>
                    <a:lnTo>
                      <a:pt x="252" y="69"/>
                    </a:lnTo>
                    <a:lnTo>
                      <a:pt x="238" y="57"/>
                    </a:lnTo>
                    <a:lnTo>
                      <a:pt x="222" y="48"/>
                    </a:lnTo>
                    <a:lnTo>
                      <a:pt x="204" y="39"/>
                    </a:lnTo>
                    <a:lnTo>
                      <a:pt x="184" y="31"/>
                    </a:lnTo>
                    <a:lnTo>
                      <a:pt x="164" y="23"/>
                    </a:lnTo>
                    <a:lnTo>
                      <a:pt x="144" y="17"/>
                    </a:lnTo>
                    <a:lnTo>
                      <a:pt x="123" y="13"/>
                    </a:lnTo>
                    <a:lnTo>
                      <a:pt x="103" y="8"/>
                    </a:lnTo>
                    <a:lnTo>
                      <a:pt x="83" y="5"/>
                    </a:lnTo>
                    <a:lnTo>
                      <a:pt x="66" y="2"/>
                    </a:lnTo>
                    <a:lnTo>
                      <a:pt x="48" y="0"/>
                    </a:lnTo>
                    <a:lnTo>
                      <a:pt x="34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0" y="5"/>
                    </a:lnTo>
                    <a:lnTo>
                      <a:pt x="12" y="7"/>
                    </a:lnTo>
                    <a:lnTo>
                      <a:pt x="24" y="8"/>
                    </a:lnTo>
                    <a:lnTo>
                      <a:pt x="38" y="10"/>
                    </a:lnTo>
                    <a:lnTo>
                      <a:pt x="52" y="13"/>
                    </a:lnTo>
                    <a:lnTo>
                      <a:pt x="66" y="16"/>
                    </a:lnTo>
                    <a:lnTo>
                      <a:pt x="82" y="18"/>
                    </a:lnTo>
                    <a:lnTo>
                      <a:pt x="98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4"/>
                    </a:lnTo>
                    <a:lnTo>
                      <a:pt x="162" y="39"/>
                    </a:lnTo>
                    <a:lnTo>
                      <a:pt x="177" y="45"/>
                    </a:lnTo>
                    <a:lnTo>
                      <a:pt x="193" y="52"/>
                    </a:lnTo>
                    <a:lnTo>
                      <a:pt x="208" y="60"/>
                    </a:lnTo>
                    <a:lnTo>
                      <a:pt x="222" y="68"/>
                    </a:lnTo>
                    <a:lnTo>
                      <a:pt x="235" y="77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6" name="Freeform 544"/>
              <p:cNvSpPr>
                <a:spLocks/>
              </p:cNvSpPr>
              <p:nvPr/>
            </p:nvSpPr>
            <p:spPr bwMode="auto">
              <a:xfrm>
                <a:off x="2564" y="2712"/>
                <a:ext cx="19" cy="39"/>
              </a:xfrm>
              <a:custGeom>
                <a:avLst/>
                <a:gdLst>
                  <a:gd name="T0" fmla="*/ 0 w 114"/>
                  <a:gd name="T1" fmla="*/ 21 h 238"/>
                  <a:gd name="T2" fmla="*/ 0 w 114"/>
                  <a:gd name="T3" fmla="*/ 24 h 238"/>
                  <a:gd name="T4" fmla="*/ 1 w 114"/>
                  <a:gd name="T5" fmla="*/ 28 h 238"/>
                  <a:gd name="T6" fmla="*/ 2 w 114"/>
                  <a:gd name="T7" fmla="*/ 30 h 238"/>
                  <a:gd name="T8" fmla="*/ 4 w 114"/>
                  <a:gd name="T9" fmla="*/ 33 h 238"/>
                  <a:gd name="T10" fmla="*/ 6 w 114"/>
                  <a:gd name="T11" fmla="*/ 35 h 238"/>
                  <a:gd name="T12" fmla="*/ 9 w 114"/>
                  <a:gd name="T13" fmla="*/ 37 h 238"/>
                  <a:gd name="T14" fmla="*/ 12 w 114"/>
                  <a:gd name="T15" fmla="*/ 38 h 238"/>
                  <a:gd name="T16" fmla="*/ 15 w 114"/>
                  <a:gd name="T17" fmla="*/ 39 h 238"/>
                  <a:gd name="T18" fmla="*/ 16 w 114"/>
                  <a:gd name="T19" fmla="*/ 39 h 238"/>
                  <a:gd name="T20" fmla="*/ 17 w 114"/>
                  <a:gd name="T21" fmla="*/ 39 h 238"/>
                  <a:gd name="T22" fmla="*/ 18 w 114"/>
                  <a:gd name="T23" fmla="*/ 38 h 238"/>
                  <a:gd name="T24" fmla="*/ 19 w 114"/>
                  <a:gd name="T25" fmla="*/ 37 h 238"/>
                  <a:gd name="T26" fmla="*/ 19 w 114"/>
                  <a:gd name="T27" fmla="*/ 36 h 238"/>
                  <a:gd name="T28" fmla="*/ 18 w 114"/>
                  <a:gd name="T29" fmla="*/ 35 h 238"/>
                  <a:gd name="T30" fmla="*/ 18 w 114"/>
                  <a:gd name="T31" fmla="*/ 35 h 238"/>
                  <a:gd name="T32" fmla="*/ 17 w 114"/>
                  <a:gd name="T33" fmla="*/ 34 h 238"/>
                  <a:gd name="T34" fmla="*/ 14 w 114"/>
                  <a:gd name="T35" fmla="*/ 33 h 238"/>
                  <a:gd name="T36" fmla="*/ 11 w 114"/>
                  <a:gd name="T37" fmla="*/ 32 h 238"/>
                  <a:gd name="T38" fmla="*/ 8 w 114"/>
                  <a:gd name="T39" fmla="*/ 29 h 238"/>
                  <a:gd name="T40" fmla="*/ 7 w 114"/>
                  <a:gd name="T41" fmla="*/ 27 h 238"/>
                  <a:gd name="T42" fmla="*/ 5 w 114"/>
                  <a:gd name="T43" fmla="*/ 24 h 238"/>
                  <a:gd name="T44" fmla="*/ 5 w 114"/>
                  <a:gd name="T45" fmla="*/ 21 h 238"/>
                  <a:gd name="T46" fmla="*/ 5 w 114"/>
                  <a:gd name="T47" fmla="*/ 18 h 238"/>
                  <a:gd name="T48" fmla="*/ 6 w 114"/>
                  <a:gd name="T49" fmla="*/ 15 h 238"/>
                  <a:gd name="T50" fmla="*/ 7 w 114"/>
                  <a:gd name="T51" fmla="*/ 12 h 238"/>
                  <a:gd name="T52" fmla="*/ 9 w 114"/>
                  <a:gd name="T53" fmla="*/ 10 h 238"/>
                  <a:gd name="T54" fmla="*/ 10 w 114"/>
                  <a:gd name="T55" fmla="*/ 8 h 238"/>
                  <a:gd name="T56" fmla="*/ 12 w 114"/>
                  <a:gd name="T57" fmla="*/ 6 h 238"/>
                  <a:gd name="T58" fmla="*/ 14 w 114"/>
                  <a:gd name="T59" fmla="*/ 5 h 238"/>
                  <a:gd name="T60" fmla="*/ 16 w 114"/>
                  <a:gd name="T61" fmla="*/ 3 h 238"/>
                  <a:gd name="T62" fmla="*/ 18 w 114"/>
                  <a:gd name="T63" fmla="*/ 1 h 238"/>
                  <a:gd name="T64" fmla="*/ 19 w 114"/>
                  <a:gd name="T65" fmla="*/ 0 h 238"/>
                  <a:gd name="T66" fmla="*/ 18 w 114"/>
                  <a:gd name="T67" fmla="*/ 0 h 238"/>
                  <a:gd name="T68" fmla="*/ 16 w 114"/>
                  <a:gd name="T69" fmla="*/ 1 h 238"/>
                  <a:gd name="T70" fmla="*/ 13 w 114"/>
                  <a:gd name="T71" fmla="*/ 3 h 238"/>
                  <a:gd name="T72" fmla="*/ 9 w 114"/>
                  <a:gd name="T73" fmla="*/ 6 h 238"/>
                  <a:gd name="T74" fmla="*/ 6 w 114"/>
                  <a:gd name="T75" fmla="*/ 9 h 238"/>
                  <a:gd name="T76" fmla="*/ 3 w 114"/>
                  <a:gd name="T77" fmla="*/ 13 h 238"/>
                  <a:gd name="T78" fmla="*/ 1 w 114"/>
                  <a:gd name="T79" fmla="*/ 17 h 238"/>
                  <a:gd name="T80" fmla="*/ 0 w 114"/>
                  <a:gd name="T81" fmla="*/ 21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4"/>
                  <a:gd name="T124" fmla="*/ 0 h 238"/>
                  <a:gd name="T125" fmla="*/ 114 w 11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4" h="238">
                    <a:moveTo>
                      <a:pt x="0" y="130"/>
                    </a:moveTo>
                    <a:lnTo>
                      <a:pt x="0" y="149"/>
                    </a:lnTo>
                    <a:lnTo>
                      <a:pt x="4" y="168"/>
                    </a:lnTo>
                    <a:lnTo>
                      <a:pt x="12" y="185"/>
                    </a:lnTo>
                    <a:lnTo>
                      <a:pt x="24" y="200"/>
                    </a:lnTo>
                    <a:lnTo>
                      <a:pt x="38" y="213"/>
                    </a:lnTo>
                    <a:lnTo>
                      <a:pt x="55" y="224"/>
                    </a:lnTo>
                    <a:lnTo>
                      <a:pt x="73" y="232"/>
                    </a:lnTo>
                    <a:lnTo>
                      <a:pt x="92" y="237"/>
                    </a:lnTo>
                    <a:lnTo>
                      <a:pt x="98" y="238"/>
                    </a:lnTo>
                    <a:lnTo>
                      <a:pt x="104" y="235"/>
                    </a:lnTo>
                    <a:lnTo>
                      <a:pt x="109" y="232"/>
                    </a:lnTo>
                    <a:lnTo>
                      <a:pt x="111" y="227"/>
                    </a:lnTo>
                    <a:lnTo>
                      <a:pt x="111" y="222"/>
                    </a:lnTo>
                    <a:lnTo>
                      <a:pt x="110" y="216"/>
                    </a:lnTo>
                    <a:lnTo>
                      <a:pt x="106" y="211"/>
                    </a:lnTo>
                    <a:lnTo>
                      <a:pt x="100" y="209"/>
                    </a:lnTo>
                    <a:lnTo>
                      <a:pt x="82" y="202"/>
                    </a:lnTo>
                    <a:lnTo>
                      <a:pt x="64" y="193"/>
                    </a:lnTo>
                    <a:lnTo>
                      <a:pt x="50" y="180"/>
                    </a:lnTo>
                    <a:lnTo>
                      <a:pt x="39" y="167"/>
                    </a:lnTo>
                    <a:lnTo>
                      <a:pt x="32" y="149"/>
                    </a:lnTo>
                    <a:lnTo>
                      <a:pt x="29" y="131"/>
                    </a:lnTo>
                    <a:lnTo>
                      <a:pt x="29" y="111"/>
                    </a:lnTo>
                    <a:lnTo>
                      <a:pt x="35" y="91"/>
                    </a:lnTo>
                    <a:lnTo>
                      <a:pt x="42" y="76"/>
                    </a:lnTo>
                    <a:lnTo>
                      <a:pt x="51" y="62"/>
                    </a:lnTo>
                    <a:lnTo>
                      <a:pt x="62" y="49"/>
                    </a:lnTo>
                    <a:lnTo>
                      <a:pt x="73" y="38"/>
                    </a:lnTo>
                    <a:lnTo>
                      <a:pt x="84" y="28"/>
                    </a:lnTo>
                    <a:lnTo>
                      <a:pt x="96" y="18"/>
                    </a:lnTo>
                    <a:lnTo>
                      <a:pt x="106" y="9"/>
                    </a:lnTo>
                    <a:lnTo>
                      <a:pt x="114" y="1"/>
                    </a:lnTo>
                    <a:lnTo>
                      <a:pt x="106" y="0"/>
                    </a:lnTo>
                    <a:lnTo>
                      <a:pt x="93" y="6"/>
                    </a:lnTo>
                    <a:lnTo>
                      <a:pt x="76" y="18"/>
                    </a:lnTo>
                    <a:lnTo>
                      <a:pt x="56" y="36"/>
                    </a:lnTo>
                    <a:lnTo>
                      <a:pt x="37" y="57"/>
                    </a:lnTo>
                    <a:lnTo>
                      <a:pt x="20" y="80"/>
                    </a:lnTo>
                    <a:lnTo>
                      <a:pt x="7" y="106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7" name="Freeform 545"/>
              <p:cNvSpPr>
                <a:spLocks/>
              </p:cNvSpPr>
              <p:nvPr/>
            </p:nvSpPr>
            <p:spPr bwMode="auto">
              <a:xfrm>
                <a:off x="2698" y="2689"/>
                <a:ext cx="41" cy="52"/>
              </a:xfrm>
              <a:custGeom>
                <a:avLst/>
                <a:gdLst>
                  <a:gd name="T0" fmla="*/ 35 w 246"/>
                  <a:gd name="T1" fmla="*/ 21 h 310"/>
                  <a:gd name="T2" fmla="*/ 37 w 246"/>
                  <a:gd name="T3" fmla="*/ 24 h 310"/>
                  <a:gd name="T4" fmla="*/ 38 w 246"/>
                  <a:gd name="T5" fmla="*/ 28 h 310"/>
                  <a:gd name="T6" fmla="*/ 37 w 246"/>
                  <a:gd name="T7" fmla="*/ 31 h 310"/>
                  <a:gd name="T8" fmla="*/ 35 w 246"/>
                  <a:gd name="T9" fmla="*/ 35 h 310"/>
                  <a:gd name="T10" fmla="*/ 31 w 246"/>
                  <a:gd name="T11" fmla="*/ 38 h 310"/>
                  <a:gd name="T12" fmla="*/ 28 w 246"/>
                  <a:gd name="T13" fmla="*/ 41 h 310"/>
                  <a:gd name="T14" fmla="*/ 24 w 246"/>
                  <a:gd name="T15" fmla="*/ 44 h 310"/>
                  <a:gd name="T16" fmla="*/ 22 w 246"/>
                  <a:gd name="T17" fmla="*/ 47 h 310"/>
                  <a:gd name="T18" fmla="*/ 21 w 246"/>
                  <a:gd name="T19" fmla="*/ 48 h 310"/>
                  <a:gd name="T20" fmla="*/ 20 w 246"/>
                  <a:gd name="T21" fmla="*/ 50 h 310"/>
                  <a:gd name="T22" fmla="*/ 20 w 246"/>
                  <a:gd name="T23" fmla="*/ 51 h 310"/>
                  <a:gd name="T24" fmla="*/ 22 w 246"/>
                  <a:gd name="T25" fmla="*/ 52 h 310"/>
                  <a:gd name="T26" fmla="*/ 23 w 246"/>
                  <a:gd name="T27" fmla="*/ 52 h 310"/>
                  <a:gd name="T28" fmla="*/ 26 w 246"/>
                  <a:gd name="T29" fmla="*/ 49 h 310"/>
                  <a:gd name="T30" fmla="*/ 30 w 246"/>
                  <a:gd name="T31" fmla="*/ 45 h 310"/>
                  <a:gd name="T32" fmla="*/ 35 w 246"/>
                  <a:gd name="T33" fmla="*/ 41 h 310"/>
                  <a:gd name="T34" fmla="*/ 39 w 246"/>
                  <a:gd name="T35" fmla="*/ 37 h 310"/>
                  <a:gd name="T36" fmla="*/ 41 w 246"/>
                  <a:gd name="T37" fmla="*/ 31 h 310"/>
                  <a:gd name="T38" fmla="*/ 40 w 246"/>
                  <a:gd name="T39" fmla="*/ 26 h 310"/>
                  <a:gd name="T40" fmla="*/ 38 w 246"/>
                  <a:gd name="T41" fmla="*/ 20 h 310"/>
                  <a:gd name="T42" fmla="*/ 34 w 246"/>
                  <a:gd name="T43" fmla="*/ 16 h 310"/>
                  <a:gd name="T44" fmla="*/ 30 w 246"/>
                  <a:gd name="T45" fmla="*/ 12 h 310"/>
                  <a:gd name="T46" fmla="*/ 25 w 246"/>
                  <a:gd name="T47" fmla="*/ 10 h 310"/>
                  <a:gd name="T48" fmla="*/ 21 w 246"/>
                  <a:gd name="T49" fmla="*/ 7 h 310"/>
                  <a:gd name="T50" fmla="*/ 16 w 246"/>
                  <a:gd name="T51" fmla="*/ 5 h 310"/>
                  <a:gd name="T52" fmla="*/ 12 w 246"/>
                  <a:gd name="T53" fmla="*/ 3 h 310"/>
                  <a:gd name="T54" fmla="*/ 8 w 246"/>
                  <a:gd name="T55" fmla="*/ 1 h 310"/>
                  <a:gd name="T56" fmla="*/ 4 w 246"/>
                  <a:gd name="T57" fmla="*/ 0 h 310"/>
                  <a:gd name="T58" fmla="*/ 1 w 246"/>
                  <a:gd name="T59" fmla="*/ 0 h 310"/>
                  <a:gd name="T60" fmla="*/ 1 w 246"/>
                  <a:gd name="T61" fmla="*/ 1 h 310"/>
                  <a:gd name="T62" fmla="*/ 5 w 246"/>
                  <a:gd name="T63" fmla="*/ 2 h 310"/>
                  <a:gd name="T64" fmla="*/ 9 w 246"/>
                  <a:gd name="T65" fmla="*/ 4 h 310"/>
                  <a:gd name="T66" fmla="*/ 13 w 246"/>
                  <a:gd name="T67" fmla="*/ 6 h 310"/>
                  <a:gd name="T68" fmla="*/ 18 w 246"/>
                  <a:gd name="T69" fmla="*/ 9 h 310"/>
                  <a:gd name="T70" fmla="*/ 22 w 246"/>
                  <a:gd name="T71" fmla="*/ 12 h 310"/>
                  <a:gd name="T72" fmla="*/ 27 w 246"/>
                  <a:gd name="T73" fmla="*/ 15 h 310"/>
                  <a:gd name="T74" fmla="*/ 31 w 246"/>
                  <a:gd name="T75" fmla="*/ 18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6"/>
                  <a:gd name="T115" fmla="*/ 0 h 310"/>
                  <a:gd name="T116" fmla="*/ 246 w 246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6" h="310">
                    <a:moveTo>
                      <a:pt x="199" y="116"/>
                    </a:moveTo>
                    <a:lnTo>
                      <a:pt x="207" y="124"/>
                    </a:lnTo>
                    <a:lnTo>
                      <a:pt x="214" y="133"/>
                    </a:lnTo>
                    <a:lnTo>
                      <a:pt x="219" y="143"/>
                    </a:lnTo>
                    <a:lnTo>
                      <a:pt x="223" y="154"/>
                    </a:lnTo>
                    <a:lnTo>
                      <a:pt x="225" y="164"/>
                    </a:lnTo>
                    <a:lnTo>
                      <a:pt x="225" y="176"/>
                    </a:lnTo>
                    <a:lnTo>
                      <a:pt x="221" y="187"/>
                    </a:lnTo>
                    <a:lnTo>
                      <a:pt x="216" y="197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8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3" y="264"/>
                    </a:lnTo>
                    <a:lnTo>
                      <a:pt x="132" y="274"/>
                    </a:lnTo>
                    <a:lnTo>
                      <a:pt x="129" y="278"/>
                    </a:lnTo>
                    <a:lnTo>
                      <a:pt x="126" y="282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1" y="305"/>
                    </a:lnTo>
                    <a:lnTo>
                      <a:pt x="125" y="309"/>
                    </a:lnTo>
                    <a:lnTo>
                      <a:pt x="130" y="310"/>
                    </a:lnTo>
                    <a:lnTo>
                      <a:pt x="134" y="310"/>
                    </a:lnTo>
                    <a:lnTo>
                      <a:pt x="139" y="309"/>
                    </a:lnTo>
                    <a:lnTo>
                      <a:pt x="143" y="305"/>
                    </a:lnTo>
                    <a:lnTo>
                      <a:pt x="154" y="293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19" y="233"/>
                    </a:lnTo>
                    <a:lnTo>
                      <a:pt x="231" y="219"/>
                    </a:lnTo>
                    <a:lnTo>
                      <a:pt x="239" y="204"/>
                    </a:lnTo>
                    <a:lnTo>
                      <a:pt x="245" y="187"/>
                    </a:lnTo>
                    <a:lnTo>
                      <a:pt x="246" y="170"/>
                    </a:lnTo>
                    <a:lnTo>
                      <a:pt x="242" y="153"/>
                    </a:lnTo>
                    <a:lnTo>
                      <a:pt x="236" y="136"/>
                    </a:lnTo>
                    <a:lnTo>
                      <a:pt x="227" y="120"/>
                    </a:lnTo>
                    <a:lnTo>
                      <a:pt x="215" y="107"/>
                    </a:lnTo>
                    <a:lnTo>
                      <a:pt x="201" y="94"/>
                    </a:lnTo>
                    <a:lnTo>
                      <a:pt x="187" y="82"/>
                    </a:lnTo>
                    <a:lnTo>
                      <a:pt x="177" y="74"/>
                    </a:lnTo>
                    <a:lnTo>
                      <a:pt x="165" y="68"/>
                    </a:lnTo>
                    <a:lnTo>
                      <a:pt x="152" y="60"/>
                    </a:lnTo>
                    <a:lnTo>
                      <a:pt x="139" y="51"/>
                    </a:lnTo>
                    <a:lnTo>
                      <a:pt x="126" y="43"/>
                    </a:lnTo>
                    <a:lnTo>
                      <a:pt x="112" y="35"/>
                    </a:lnTo>
                    <a:lnTo>
                      <a:pt x="98" y="28"/>
                    </a:lnTo>
                    <a:lnTo>
                      <a:pt x="85" y="22"/>
                    </a:lnTo>
                    <a:lnTo>
                      <a:pt x="72" y="16"/>
                    </a:lnTo>
                    <a:lnTo>
                      <a:pt x="59" y="10"/>
                    </a:lnTo>
                    <a:lnTo>
                      <a:pt x="46" y="7"/>
                    </a:lnTo>
                    <a:lnTo>
                      <a:pt x="35" y="3"/>
                    </a:lnTo>
                    <a:lnTo>
                      <a:pt x="24" y="1"/>
                    </a:lnTo>
                    <a:lnTo>
                      <a:pt x="15" y="0"/>
                    </a:lnTo>
                    <a:lnTo>
                      <a:pt x="7" y="1"/>
                    </a:lnTo>
                    <a:lnTo>
                      <a:pt x="0" y="3"/>
                    </a:lnTo>
                    <a:lnTo>
                      <a:pt x="8" y="6"/>
                    </a:lnTo>
                    <a:lnTo>
                      <a:pt x="17" y="9"/>
                    </a:lnTo>
                    <a:lnTo>
                      <a:pt x="28" y="14"/>
                    </a:lnTo>
                    <a:lnTo>
                      <a:pt x="38" y="18"/>
                    </a:lnTo>
                    <a:lnTo>
                      <a:pt x="51" y="24"/>
                    </a:lnTo>
                    <a:lnTo>
                      <a:pt x="64" y="30"/>
                    </a:lnTo>
                    <a:lnTo>
                      <a:pt x="78" y="37"/>
                    </a:lnTo>
                    <a:lnTo>
                      <a:pt x="92" y="43"/>
                    </a:lnTo>
                    <a:lnTo>
                      <a:pt x="106" y="51"/>
                    </a:lnTo>
                    <a:lnTo>
                      <a:pt x="120" y="60"/>
                    </a:lnTo>
                    <a:lnTo>
                      <a:pt x="134" y="69"/>
                    </a:lnTo>
                    <a:lnTo>
                      <a:pt x="148" y="78"/>
                    </a:lnTo>
                    <a:lnTo>
                      <a:pt x="163" y="87"/>
                    </a:lnTo>
                    <a:lnTo>
                      <a:pt x="175" y="96"/>
                    </a:lnTo>
                    <a:lnTo>
                      <a:pt x="187" y="105"/>
                    </a:lnTo>
                    <a:lnTo>
                      <a:pt x="199" y="116"/>
                    </a:lnTo>
                    <a:close/>
                  </a:path>
                </a:pathLst>
              </a:custGeom>
              <a:solidFill>
                <a:srgbClr val="C9E8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8" name="Freeform 546"/>
              <p:cNvSpPr>
                <a:spLocks/>
              </p:cNvSpPr>
              <p:nvPr/>
            </p:nvSpPr>
            <p:spPr bwMode="auto">
              <a:xfrm>
                <a:off x="2653" y="2750"/>
                <a:ext cx="14" cy="31"/>
              </a:xfrm>
              <a:custGeom>
                <a:avLst/>
                <a:gdLst>
                  <a:gd name="T0" fmla="*/ 5 w 83"/>
                  <a:gd name="T1" fmla="*/ 2 h 187"/>
                  <a:gd name="T2" fmla="*/ 5 w 83"/>
                  <a:gd name="T3" fmla="*/ 1 h 187"/>
                  <a:gd name="T4" fmla="*/ 4 w 83"/>
                  <a:gd name="T5" fmla="*/ 0 h 187"/>
                  <a:gd name="T6" fmla="*/ 3 w 83"/>
                  <a:gd name="T7" fmla="*/ 0 h 187"/>
                  <a:gd name="T8" fmla="*/ 2 w 83"/>
                  <a:gd name="T9" fmla="*/ 0 h 187"/>
                  <a:gd name="T10" fmla="*/ 1 w 83"/>
                  <a:gd name="T11" fmla="*/ 0 h 187"/>
                  <a:gd name="T12" fmla="*/ 1 w 83"/>
                  <a:gd name="T13" fmla="*/ 1 h 187"/>
                  <a:gd name="T14" fmla="*/ 0 w 83"/>
                  <a:gd name="T15" fmla="*/ 2 h 187"/>
                  <a:gd name="T16" fmla="*/ 0 w 83"/>
                  <a:gd name="T17" fmla="*/ 3 h 187"/>
                  <a:gd name="T18" fmla="*/ 1 w 83"/>
                  <a:gd name="T19" fmla="*/ 7 h 187"/>
                  <a:gd name="T20" fmla="*/ 3 w 83"/>
                  <a:gd name="T21" fmla="*/ 12 h 187"/>
                  <a:gd name="T22" fmla="*/ 5 w 83"/>
                  <a:gd name="T23" fmla="*/ 17 h 187"/>
                  <a:gd name="T24" fmla="*/ 7 w 83"/>
                  <a:gd name="T25" fmla="*/ 21 h 187"/>
                  <a:gd name="T26" fmla="*/ 9 w 83"/>
                  <a:gd name="T27" fmla="*/ 25 h 187"/>
                  <a:gd name="T28" fmla="*/ 11 w 83"/>
                  <a:gd name="T29" fmla="*/ 28 h 187"/>
                  <a:gd name="T30" fmla="*/ 13 w 83"/>
                  <a:gd name="T31" fmla="*/ 31 h 187"/>
                  <a:gd name="T32" fmla="*/ 14 w 83"/>
                  <a:gd name="T33" fmla="*/ 31 h 187"/>
                  <a:gd name="T34" fmla="*/ 13 w 83"/>
                  <a:gd name="T35" fmla="*/ 29 h 187"/>
                  <a:gd name="T36" fmla="*/ 13 w 83"/>
                  <a:gd name="T37" fmla="*/ 26 h 187"/>
                  <a:gd name="T38" fmla="*/ 11 w 83"/>
                  <a:gd name="T39" fmla="*/ 23 h 187"/>
                  <a:gd name="T40" fmla="*/ 10 w 83"/>
                  <a:gd name="T41" fmla="*/ 19 h 187"/>
                  <a:gd name="T42" fmla="*/ 9 w 83"/>
                  <a:gd name="T43" fmla="*/ 15 h 187"/>
                  <a:gd name="T44" fmla="*/ 7 w 83"/>
                  <a:gd name="T45" fmla="*/ 10 h 187"/>
                  <a:gd name="T46" fmla="*/ 6 w 83"/>
                  <a:gd name="T47" fmla="*/ 6 h 187"/>
                  <a:gd name="T48" fmla="*/ 5 w 83"/>
                  <a:gd name="T49" fmla="*/ 2 h 18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3"/>
                  <a:gd name="T76" fmla="*/ 0 h 187"/>
                  <a:gd name="T77" fmla="*/ 83 w 83"/>
                  <a:gd name="T78" fmla="*/ 187 h 18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3" h="187">
                    <a:moveTo>
                      <a:pt x="31" y="14"/>
                    </a:moveTo>
                    <a:lnTo>
                      <a:pt x="29" y="8"/>
                    </a:lnTo>
                    <a:lnTo>
                      <a:pt x="25" y="3"/>
                    </a:lnTo>
                    <a:lnTo>
                      <a:pt x="19" y="1"/>
                    </a:lnTo>
                    <a:lnTo>
                      <a:pt x="14" y="0"/>
                    </a:lnTo>
                    <a:lnTo>
                      <a:pt x="8" y="2"/>
                    </a:lnTo>
                    <a:lnTo>
                      <a:pt x="3" y="5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5" y="42"/>
                    </a:lnTo>
                    <a:lnTo>
                      <a:pt x="15" y="71"/>
                    </a:lnTo>
                    <a:lnTo>
                      <a:pt x="27" y="100"/>
                    </a:lnTo>
                    <a:lnTo>
                      <a:pt x="41" y="127"/>
                    </a:lnTo>
                    <a:lnTo>
                      <a:pt x="55" y="151"/>
                    </a:lnTo>
                    <a:lnTo>
                      <a:pt x="68" y="171"/>
                    </a:lnTo>
                    <a:lnTo>
                      <a:pt x="77" y="184"/>
                    </a:lnTo>
                    <a:lnTo>
                      <a:pt x="83" y="187"/>
                    </a:lnTo>
                    <a:lnTo>
                      <a:pt x="80" y="174"/>
                    </a:lnTo>
                    <a:lnTo>
                      <a:pt x="75" y="158"/>
                    </a:lnTo>
                    <a:lnTo>
                      <a:pt x="68" y="138"/>
                    </a:lnTo>
                    <a:lnTo>
                      <a:pt x="59" y="113"/>
                    </a:lnTo>
                    <a:lnTo>
                      <a:pt x="51" y="88"/>
                    </a:lnTo>
                    <a:lnTo>
                      <a:pt x="43" y="63"/>
                    </a:lnTo>
                    <a:lnTo>
                      <a:pt x="36" y="38"/>
                    </a:lnTo>
                    <a:lnTo>
                      <a:pt x="31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69" name="Freeform 547"/>
              <p:cNvSpPr>
                <a:spLocks/>
              </p:cNvSpPr>
              <p:nvPr/>
            </p:nvSpPr>
            <p:spPr bwMode="auto">
              <a:xfrm>
                <a:off x="2647" y="2733"/>
                <a:ext cx="7" cy="16"/>
              </a:xfrm>
              <a:custGeom>
                <a:avLst/>
                <a:gdLst>
                  <a:gd name="T0" fmla="*/ 4 w 44"/>
                  <a:gd name="T1" fmla="*/ 2 h 94"/>
                  <a:gd name="T2" fmla="*/ 3 w 44"/>
                  <a:gd name="T3" fmla="*/ 1 h 94"/>
                  <a:gd name="T4" fmla="*/ 3 w 44"/>
                  <a:gd name="T5" fmla="*/ 0 h 94"/>
                  <a:gd name="T6" fmla="*/ 2 w 44"/>
                  <a:gd name="T7" fmla="*/ 0 h 94"/>
                  <a:gd name="T8" fmla="*/ 2 w 44"/>
                  <a:gd name="T9" fmla="*/ 0 h 94"/>
                  <a:gd name="T10" fmla="*/ 1 w 44"/>
                  <a:gd name="T11" fmla="*/ 0 h 94"/>
                  <a:gd name="T12" fmla="*/ 0 w 44"/>
                  <a:gd name="T13" fmla="*/ 1 h 94"/>
                  <a:gd name="T14" fmla="*/ 0 w 44"/>
                  <a:gd name="T15" fmla="*/ 1 h 94"/>
                  <a:gd name="T16" fmla="*/ 0 w 44"/>
                  <a:gd name="T17" fmla="*/ 2 h 94"/>
                  <a:gd name="T18" fmla="*/ 0 w 44"/>
                  <a:gd name="T19" fmla="*/ 4 h 94"/>
                  <a:gd name="T20" fmla="*/ 1 w 44"/>
                  <a:gd name="T21" fmla="*/ 6 h 94"/>
                  <a:gd name="T22" fmla="*/ 1 w 44"/>
                  <a:gd name="T23" fmla="*/ 9 h 94"/>
                  <a:gd name="T24" fmla="*/ 2 w 44"/>
                  <a:gd name="T25" fmla="*/ 11 h 94"/>
                  <a:gd name="T26" fmla="*/ 3 w 44"/>
                  <a:gd name="T27" fmla="*/ 13 h 94"/>
                  <a:gd name="T28" fmla="*/ 4 w 44"/>
                  <a:gd name="T29" fmla="*/ 15 h 94"/>
                  <a:gd name="T30" fmla="*/ 6 w 44"/>
                  <a:gd name="T31" fmla="*/ 16 h 94"/>
                  <a:gd name="T32" fmla="*/ 7 w 44"/>
                  <a:gd name="T33" fmla="*/ 16 h 94"/>
                  <a:gd name="T34" fmla="*/ 7 w 44"/>
                  <a:gd name="T35" fmla="*/ 13 h 94"/>
                  <a:gd name="T36" fmla="*/ 6 w 44"/>
                  <a:gd name="T37" fmla="*/ 9 h 94"/>
                  <a:gd name="T38" fmla="*/ 5 w 44"/>
                  <a:gd name="T39" fmla="*/ 5 h 94"/>
                  <a:gd name="T40" fmla="*/ 4 w 44"/>
                  <a:gd name="T41" fmla="*/ 2 h 9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44"/>
                  <a:gd name="T64" fmla="*/ 0 h 94"/>
                  <a:gd name="T65" fmla="*/ 44 w 44"/>
                  <a:gd name="T66" fmla="*/ 94 h 9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44" h="94">
                    <a:moveTo>
                      <a:pt x="22" y="10"/>
                    </a:moveTo>
                    <a:lnTo>
                      <a:pt x="21" y="6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4"/>
                    </a:lnTo>
                    <a:lnTo>
                      <a:pt x="4" y="38"/>
                    </a:lnTo>
                    <a:lnTo>
                      <a:pt x="8" y="52"/>
                    </a:lnTo>
                    <a:lnTo>
                      <a:pt x="14" y="65"/>
                    </a:lnTo>
                    <a:lnTo>
                      <a:pt x="21" y="78"/>
                    </a:lnTo>
                    <a:lnTo>
                      <a:pt x="28" y="87"/>
                    </a:lnTo>
                    <a:lnTo>
                      <a:pt x="37" y="93"/>
                    </a:lnTo>
                    <a:lnTo>
                      <a:pt x="42" y="94"/>
                    </a:lnTo>
                    <a:lnTo>
                      <a:pt x="44" y="76"/>
                    </a:lnTo>
                    <a:lnTo>
                      <a:pt x="38" y="54"/>
                    </a:lnTo>
                    <a:lnTo>
                      <a:pt x="31" y="32"/>
                    </a:lnTo>
                    <a:lnTo>
                      <a:pt x="22" y="1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0" name="Freeform 548"/>
              <p:cNvSpPr>
                <a:spLocks/>
              </p:cNvSpPr>
              <p:nvPr/>
            </p:nvSpPr>
            <p:spPr bwMode="auto">
              <a:xfrm>
                <a:off x="2641" y="2722"/>
                <a:ext cx="6" cy="9"/>
              </a:xfrm>
              <a:custGeom>
                <a:avLst/>
                <a:gdLst>
                  <a:gd name="T0" fmla="*/ 3 w 38"/>
                  <a:gd name="T1" fmla="*/ 1 h 54"/>
                  <a:gd name="T2" fmla="*/ 3 w 38"/>
                  <a:gd name="T3" fmla="*/ 1 h 54"/>
                  <a:gd name="T4" fmla="*/ 3 w 38"/>
                  <a:gd name="T5" fmla="*/ 1 h 54"/>
                  <a:gd name="T6" fmla="*/ 3 w 38"/>
                  <a:gd name="T7" fmla="*/ 1 h 54"/>
                  <a:gd name="T8" fmla="*/ 3 w 38"/>
                  <a:gd name="T9" fmla="*/ 1 h 54"/>
                  <a:gd name="T10" fmla="*/ 3 w 38"/>
                  <a:gd name="T11" fmla="*/ 1 h 54"/>
                  <a:gd name="T12" fmla="*/ 2 w 38"/>
                  <a:gd name="T13" fmla="*/ 0 h 54"/>
                  <a:gd name="T14" fmla="*/ 2 w 38"/>
                  <a:gd name="T15" fmla="*/ 0 h 54"/>
                  <a:gd name="T16" fmla="*/ 1 w 38"/>
                  <a:gd name="T17" fmla="*/ 0 h 54"/>
                  <a:gd name="T18" fmla="*/ 1 w 38"/>
                  <a:gd name="T19" fmla="*/ 0 h 54"/>
                  <a:gd name="T20" fmla="*/ 0 w 38"/>
                  <a:gd name="T21" fmla="*/ 1 h 54"/>
                  <a:gd name="T22" fmla="*/ 0 w 38"/>
                  <a:gd name="T23" fmla="*/ 1 h 54"/>
                  <a:gd name="T24" fmla="*/ 0 w 38"/>
                  <a:gd name="T25" fmla="*/ 2 h 54"/>
                  <a:gd name="T26" fmla="*/ 0 w 38"/>
                  <a:gd name="T27" fmla="*/ 3 h 54"/>
                  <a:gd name="T28" fmla="*/ 1 w 38"/>
                  <a:gd name="T29" fmla="*/ 4 h 54"/>
                  <a:gd name="T30" fmla="*/ 1 w 38"/>
                  <a:gd name="T31" fmla="*/ 5 h 54"/>
                  <a:gd name="T32" fmla="*/ 2 w 38"/>
                  <a:gd name="T33" fmla="*/ 7 h 54"/>
                  <a:gd name="T34" fmla="*/ 3 w 38"/>
                  <a:gd name="T35" fmla="*/ 8 h 54"/>
                  <a:gd name="T36" fmla="*/ 4 w 38"/>
                  <a:gd name="T37" fmla="*/ 8 h 54"/>
                  <a:gd name="T38" fmla="*/ 5 w 38"/>
                  <a:gd name="T39" fmla="*/ 9 h 54"/>
                  <a:gd name="T40" fmla="*/ 6 w 38"/>
                  <a:gd name="T41" fmla="*/ 9 h 54"/>
                  <a:gd name="T42" fmla="*/ 6 w 38"/>
                  <a:gd name="T43" fmla="*/ 7 h 54"/>
                  <a:gd name="T44" fmla="*/ 5 w 38"/>
                  <a:gd name="T45" fmla="*/ 5 h 54"/>
                  <a:gd name="T46" fmla="*/ 4 w 38"/>
                  <a:gd name="T47" fmla="*/ 3 h 54"/>
                  <a:gd name="T48" fmla="*/ 3 w 38"/>
                  <a:gd name="T49" fmla="*/ 1 h 5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8"/>
                  <a:gd name="T76" fmla="*/ 0 h 54"/>
                  <a:gd name="T77" fmla="*/ 38 w 38"/>
                  <a:gd name="T78" fmla="*/ 54 h 5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8" h="54">
                    <a:moveTo>
                      <a:pt x="20" y="7"/>
                    </a:moveTo>
                    <a:lnTo>
                      <a:pt x="20" y="8"/>
                    </a:lnTo>
                    <a:lnTo>
                      <a:pt x="19" y="4"/>
                    </a:lnTo>
                    <a:lnTo>
                      <a:pt x="15" y="1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1" y="4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1" y="17"/>
                    </a:lnTo>
                    <a:lnTo>
                      <a:pt x="4" y="24"/>
                    </a:lnTo>
                    <a:lnTo>
                      <a:pt x="8" y="32"/>
                    </a:lnTo>
                    <a:lnTo>
                      <a:pt x="14" y="39"/>
                    </a:lnTo>
                    <a:lnTo>
                      <a:pt x="20" y="46"/>
                    </a:lnTo>
                    <a:lnTo>
                      <a:pt x="27" y="50"/>
                    </a:lnTo>
                    <a:lnTo>
                      <a:pt x="33" y="54"/>
                    </a:lnTo>
                    <a:lnTo>
                      <a:pt x="38" y="54"/>
                    </a:lnTo>
                    <a:lnTo>
                      <a:pt x="36" y="42"/>
                    </a:lnTo>
                    <a:lnTo>
                      <a:pt x="32" y="29"/>
                    </a:lnTo>
                    <a:lnTo>
                      <a:pt x="25" y="16"/>
                    </a:lnTo>
                    <a:lnTo>
                      <a:pt x="20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1" name="Freeform 549"/>
              <p:cNvSpPr>
                <a:spLocks/>
              </p:cNvSpPr>
              <p:nvPr/>
            </p:nvSpPr>
            <p:spPr bwMode="auto">
              <a:xfrm>
                <a:off x="2636" y="2714"/>
                <a:ext cx="8" cy="6"/>
              </a:xfrm>
              <a:custGeom>
                <a:avLst/>
                <a:gdLst>
                  <a:gd name="T0" fmla="*/ 6 w 52"/>
                  <a:gd name="T1" fmla="*/ 4 h 36"/>
                  <a:gd name="T2" fmla="*/ 7 w 52"/>
                  <a:gd name="T3" fmla="*/ 4 h 36"/>
                  <a:gd name="T4" fmla="*/ 8 w 52"/>
                  <a:gd name="T5" fmla="*/ 3 h 36"/>
                  <a:gd name="T6" fmla="*/ 8 w 52"/>
                  <a:gd name="T7" fmla="*/ 3 h 36"/>
                  <a:gd name="T8" fmla="*/ 8 w 52"/>
                  <a:gd name="T9" fmla="*/ 2 h 36"/>
                  <a:gd name="T10" fmla="*/ 8 w 52"/>
                  <a:gd name="T11" fmla="*/ 1 h 36"/>
                  <a:gd name="T12" fmla="*/ 7 w 52"/>
                  <a:gd name="T13" fmla="*/ 0 h 36"/>
                  <a:gd name="T14" fmla="*/ 6 w 52"/>
                  <a:gd name="T15" fmla="*/ 0 h 36"/>
                  <a:gd name="T16" fmla="*/ 6 w 52"/>
                  <a:gd name="T17" fmla="*/ 0 h 36"/>
                  <a:gd name="T18" fmla="*/ 5 w 52"/>
                  <a:gd name="T19" fmla="*/ 0 h 36"/>
                  <a:gd name="T20" fmla="*/ 4 w 52"/>
                  <a:gd name="T21" fmla="*/ 0 h 36"/>
                  <a:gd name="T22" fmla="*/ 3 w 52"/>
                  <a:gd name="T23" fmla="*/ 1 h 36"/>
                  <a:gd name="T24" fmla="*/ 2 w 52"/>
                  <a:gd name="T25" fmla="*/ 1 h 36"/>
                  <a:gd name="T26" fmla="*/ 1 w 52"/>
                  <a:gd name="T27" fmla="*/ 2 h 36"/>
                  <a:gd name="T28" fmla="*/ 0 w 52"/>
                  <a:gd name="T29" fmla="*/ 4 h 36"/>
                  <a:gd name="T30" fmla="*/ 0 w 52"/>
                  <a:gd name="T31" fmla="*/ 5 h 36"/>
                  <a:gd name="T32" fmla="*/ 0 w 52"/>
                  <a:gd name="T33" fmla="*/ 5 h 36"/>
                  <a:gd name="T34" fmla="*/ 1 w 52"/>
                  <a:gd name="T35" fmla="*/ 6 h 36"/>
                  <a:gd name="T36" fmla="*/ 1 w 52"/>
                  <a:gd name="T37" fmla="*/ 6 h 36"/>
                  <a:gd name="T38" fmla="*/ 2 w 52"/>
                  <a:gd name="T39" fmla="*/ 6 h 36"/>
                  <a:gd name="T40" fmla="*/ 3 w 52"/>
                  <a:gd name="T41" fmla="*/ 6 h 36"/>
                  <a:gd name="T42" fmla="*/ 4 w 52"/>
                  <a:gd name="T43" fmla="*/ 6 h 36"/>
                  <a:gd name="T44" fmla="*/ 5 w 52"/>
                  <a:gd name="T45" fmla="*/ 5 h 36"/>
                  <a:gd name="T46" fmla="*/ 6 w 52"/>
                  <a:gd name="T47" fmla="*/ 5 h 36"/>
                  <a:gd name="T48" fmla="*/ 6 w 52"/>
                  <a:gd name="T49" fmla="*/ 4 h 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52"/>
                  <a:gd name="T76" fmla="*/ 0 h 36"/>
                  <a:gd name="T77" fmla="*/ 52 w 52"/>
                  <a:gd name="T78" fmla="*/ 36 h 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52" h="36">
                    <a:moveTo>
                      <a:pt x="41" y="27"/>
                    </a:moveTo>
                    <a:lnTo>
                      <a:pt x="46" y="24"/>
                    </a:lnTo>
                    <a:lnTo>
                      <a:pt x="51" y="21"/>
                    </a:lnTo>
                    <a:lnTo>
                      <a:pt x="52" y="16"/>
                    </a:lnTo>
                    <a:lnTo>
                      <a:pt x="52" y="12"/>
                    </a:lnTo>
                    <a:lnTo>
                      <a:pt x="50" y="6"/>
                    </a:lnTo>
                    <a:lnTo>
                      <a:pt x="46" y="2"/>
                    </a:lnTo>
                    <a:lnTo>
                      <a:pt x="41" y="0"/>
                    </a:lnTo>
                    <a:lnTo>
                      <a:pt x="36" y="0"/>
                    </a:lnTo>
                    <a:lnTo>
                      <a:pt x="33" y="0"/>
                    </a:lnTo>
                    <a:lnTo>
                      <a:pt x="29" y="1"/>
                    </a:lnTo>
                    <a:lnTo>
                      <a:pt x="21" y="4"/>
                    </a:lnTo>
                    <a:lnTo>
                      <a:pt x="13" y="8"/>
                    </a:lnTo>
                    <a:lnTo>
                      <a:pt x="6" y="15"/>
                    </a:lnTo>
                    <a:lnTo>
                      <a:pt x="3" y="22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4" y="33"/>
                    </a:lnTo>
                    <a:lnTo>
                      <a:pt x="9" y="36"/>
                    </a:lnTo>
                    <a:lnTo>
                      <a:pt x="13" y="36"/>
                    </a:lnTo>
                    <a:lnTo>
                      <a:pt x="18" y="36"/>
                    </a:lnTo>
                    <a:lnTo>
                      <a:pt x="24" y="33"/>
                    </a:lnTo>
                    <a:lnTo>
                      <a:pt x="30" y="32"/>
                    </a:lnTo>
                    <a:lnTo>
                      <a:pt x="36" y="30"/>
                    </a:lnTo>
                    <a:lnTo>
                      <a:pt x="41" y="2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2" name="Freeform 550"/>
              <p:cNvSpPr>
                <a:spLocks/>
              </p:cNvSpPr>
              <p:nvPr/>
            </p:nvSpPr>
            <p:spPr bwMode="auto">
              <a:xfrm>
                <a:off x="2596" y="2704"/>
                <a:ext cx="33" cy="39"/>
              </a:xfrm>
              <a:custGeom>
                <a:avLst/>
                <a:gdLst>
                  <a:gd name="T0" fmla="*/ 12 w 198"/>
                  <a:gd name="T1" fmla="*/ 6 h 236"/>
                  <a:gd name="T2" fmla="*/ 10 w 198"/>
                  <a:gd name="T3" fmla="*/ 8 h 236"/>
                  <a:gd name="T4" fmla="*/ 8 w 198"/>
                  <a:gd name="T5" fmla="*/ 10 h 236"/>
                  <a:gd name="T6" fmla="*/ 6 w 198"/>
                  <a:gd name="T7" fmla="*/ 12 h 236"/>
                  <a:gd name="T8" fmla="*/ 4 w 198"/>
                  <a:gd name="T9" fmla="*/ 14 h 236"/>
                  <a:gd name="T10" fmla="*/ 2 w 198"/>
                  <a:gd name="T11" fmla="*/ 17 h 236"/>
                  <a:gd name="T12" fmla="*/ 1 w 198"/>
                  <a:gd name="T13" fmla="*/ 19 h 236"/>
                  <a:gd name="T14" fmla="*/ 0 w 198"/>
                  <a:gd name="T15" fmla="*/ 21 h 236"/>
                  <a:gd name="T16" fmla="*/ 0 w 198"/>
                  <a:gd name="T17" fmla="*/ 24 h 236"/>
                  <a:gd name="T18" fmla="*/ 0 w 198"/>
                  <a:gd name="T19" fmla="*/ 28 h 236"/>
                  <a:gd name="T20" fmla="*/ 2 w 198"/>
                  <a:gd name="T21" fmla="*/ 31 h 236"/>
                  <a:gd name="T22" fmla="*/ 4 w 198"/>
                  <a:gd name="T23" fmla="*/ 34 h 236"/>
                  <a:gd name="T24" fmla="*/ 7 w 198"/>
                  <a:gd name="T25" fmla="*/ 36 h 236"/>
                  <a:gd name="T26" fmla="*/ 11 w 198"/>
                  <a:gd name="T27" fmla="*/ 38 h 236"/>
                  <a:gd name="T28" fmla="*/ 15 w 198"/>
                  <a:gd name="T29" fmla="*/ 39 h 236"/>
                  <a:gd name="T30" fmla="*/ 18 w 198"/>
                  <a:gd name="T31" fmla="*/ 39 h 236"/>
                  <a:gd name="T32" fmla="*/ 22 w 198"/>
                  <a:gd name="T33" fmla="*/ 38 h 236"/>
                  <a:gd name="T34" fmla="*/ 23 w 198"/>
                  <a:gd name="T35" fmla="*/ 38 h 236"/>
                  <a:gd name="T36" fmla="*/ 24 w 198"/>
                  <a:gd name="T37" fmla="*/ 38 h 236"/>
                  <a:gd name="T38" fmla="*/ 24 w 198"/>
                  <a:gd name="T39" fmla="*/ 37 h 236"/>
                  <a:gd name="T40" fmla="*/ 24 w 198"/>
                  <a:gd name="T41" fmla="*/ 37 h 236"/>
                  <a:gd name="T42" fmla="*/ 24 w 198"/>
                  <a:gd name="T43" fmla="*/ 36 h 236"/>
                  <a:gd name="T44" fmla="*/ 24 w 198"/>
                  <a:gd name="T45" fmla="*/ 36 h 236"/>
                  <a:gd name="T46" fmla="*/ 23 w 198"/>
                  <a:gd name="T47" fmla="*/ 36 h 236"/>
                  <a:gd name="T48" fmla="*/ 22 w 198"/>
                  <a:gd name="T49" fmla="*/ 36 h 236"/>
                  <a:gd name="T50" fmla="*/ 21 w 198"/>
                  <a:gd name="T51" fmla="*/ 36 h 236"/>
                  <a:gd name="T52" fmla="*/ 20 w 198"/>
                  <a:gd name="T53" fmla="*/ 36 h 236"/>
                  <a:gd name="T54" fmla="*/ 19 w 198"/>
                  <a:gd name="T55" fmla="*/ 36 h 236"/>
                  <a:gd name="T56" fmla="*/ 18 w 198"/>
                  <a:gd name="T57" fmla="*/ 36 h 236"/>
                  <a:gd name="T58" fmla="*/ 16 w 198"/>
                  <a:gd name="T59" fmla="*/ 36 h 236"/>
                  <a:gd name="T60" fmla="*/ 15 w 198"/>
                  <a:gd name="T61" fmla="*/ 36 h 236"/>
                  <a:gd name="T62" fmla="*/ 13 w 198"/>
                  <a:gd name="T63" fmla="*/ 35 h 236"/>
                  <a:gd name="T64" fmla="*/ 10 w 198"/>
                  <a:gd name="T65" fmla="*/ 35 h 236"/>
                  <a:gd name="T66" fmla="*/ 8 w 198"/>
                  <a:gd name="T67" fmla="*/ 34 h 236"/>
                  <a:gd name="T68" fmla="*/ 7 w 198"/>
                  <a:gd name="T69" fmla="*/ 33 h 236"/>
                  <a:gd name="T70" fmla="*/ 5 w 198"/>
                  <a:gd name="T71" fmla="*/ 31 h 236"/>
                  <a:gd name="T72" fmla="*/ 3 w 198"/>
                  <a:gd name="T73" fmla="*/ 29 h 236"/>
                  <a:gd name="T74" fmla="*/ 2 w 198"/>
                  <a:gd name="T75" fmla="*/ 26 h 236"/>
                  <a:gd name="T76" fmla="*/ 3 w 198"/>
                  <a:gd name="T77" fmla="*/ 23 h 236"/>
                  <a:gd name="T78" fmla="*/ 4 w 198"/>
                  <a:gd name="T79" fmla="*/ 20 h 236"/>
                  <a:gd name="T80" fmla="*/ 5 w 198"/>
                  <a:gd name="T81" fmla="*/ 18 h 236"/>
                  <a:gd name="T82" fmla="*/ 7 w 198"/>
                  <a:gd name="T83" fmla="*/ 16 h 236"/>
                  <a:gd name="T84" fmla="*/ 8 w 198"/>
                  <a:gd name="T85" fmla="*/ 14 h 236"/>
                  <a:gd name="T86" fmla="*/ 10 w 198"/>
                  <a:gd name="T87" fmla="*/ 12 h 236"/>
                  <a:gd name="T88" fmla="*/ 13 w 198"/>
                  <a:gd name="T89" fmla="*/ 10 h 236"/>
                  <a:gd name="T90" fmla="*/ 16 w 198"/>
                  <a:gd name="T91" fmla="*/ 8 h 236"/>
                  <a:gd name="T92" fmla="*/ 18 w 198"/>
                  <a:gd name="T93" fmla="*/ 6 h 236"/>
                  <a:gd name="T94" fmla="*/ 21 w 198"/>
                  <a:gd name="T95" fmla="*/ 5 h 236"/>
                  <a:gd name="T96" fmla="*/ 24 w 198"/>
                  <a:gd name="T97" fmla="*/ 4 h 236"/>
                  <a:gd name="T98" fmla="*/ 26 w 198"/>
                  <a:gd name="T99" fmla="*/ 3 h 236"/>
                  <a:gd name="T100" fmla="*/ 29 w 198"/>
                  <a:gd name="T101" fmla="*/ 2 h 236"/>
                  <a:gd name="T102" fmla="*/ 31 w 198"/>
                  <a:gd name="T103" fmla="*/ 2 h 236"/>
                  <a:gd name="T104" fmla="*/ 33 w 198"/>
                  <a:gd name="T105" fmla="*/ 1 h 236"/>
                  <a:gd name="T106" fmla="*/ 32 w 198"/>
                  <a:gd name="T107" fmla="*/ 0 h 236"/>
                  <a:gd name="T108" fmla="*/ 30 w 198"/>
                  <a:gd name="T109" fmla="*/ 0 h 236"/>
                  <a:gd name="T110" fmla="*/ 27 w 198"/>
                  <a:gd name="T111" fmla="*/ 0 h 236"/>
                  <a:gd name="T112" fmla="*/ 24 w 198"/>
                  <a:gd name="T113" fmla="*/ 1 h 236"/>
                  <a:gd name="T114" fmla="*/ 21 w 198"/>
                  <a:gd name="T115" fmla="*/ 2 h 236"/>
                  <a:gd name="T116" fmla="*/ 17 w 198"/>
                  <a:gd name="T117" fmla="*/ 3 h 236"/>
                  <a:gd name="T118" fmla="*/ 15 w 198"/>
                  <a:gd name="T119" fmla="*/ 5 h 236"/>
                  <a:gd name="T120" fmla="*/ 12 w 198"/>
                  <a:gd name="T121" fmla="*/ 6 h 2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8"/>
                  <a:gd name="T184" fmla="*/ 0 h 236"/>
                  <a:gd name="T185" fmla="*/ 198 w 198"/>
                  <a:gd name="T186" fmla="*/ 236 h 23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8" h="236">
                    <a:moveTo>
                      <a:pt x="73" y="36"/>
                    </a:moveTo>
                    <a:lnTo>
                      <a:pt x="58" y="46"/>
                    </a:lnTo>
                    <a:lnTo>
                      <a:pt x="46" y="58"/>
                    </a:lnTo>
                    <a:lnTo>
                      <a:pt x="33" y="72"/>
                    </a:lnTo>
                    <a:lnTo>
                      <a:pt x="22" y="85"/>
                    </a:lnTo>
                    <a:lnTo>
                      <a:pt x="14" y="100"/>
                    </a:lnTo>
                    <a:lnTo>
                      <a:pt x="7" y="115"/>
                    </a:lnTo>
                    <a:lnTo>
                      <a:pt x="2" y="130"/>
                    </a:lnTo>
                    <a:lnTo>
                      <a:pt x="0" y="146"/>
                    </a:lnTo>
                    <a:lnTo>
                      <a:pt x="2" y="170"/>
                    </a:lnTo>
                    <a:lnTo>
                      <a:pt x="12" y="190"/>
                    </a:lnTo>
                    <a:lnTo>
                      <a:pt x="26" y="207"/>
                    </a:lnTo>
                    <a:lnTo>
                      <a:pt x="43" y="220"/>
                    </a:lnTo>
                    <a:lnTo>
                      <a:pt x="64" y="229"/>
                    </a:lnTo>
                    <a:lnTo>
                      <a:pt x="88" y="235"/>
                    </a:lnTo>
                    <a:lnTo>
                      <a:pt x="110" y="236"/>
                    </a:lnTo>
                    <a:lnTo>
                      <a:pt x="132" y="232"/>
                    </a:lnTo>
                    <a:lnTo>
                      <a:pt x="137" y="232"/>
                    </a:lnTo>
                    <a:lnTo>
                      <a:pt x="142" y="230"/>
                    </a:lnTo>
                    <a:lnTo>
                      <a:pt x="145" y="226"/>
                    </a:lnTo>
                    <a:lnTo>
                      <a:pt x="146" y="221"/>
                    </a:lnTo>
                    <a:lnTo>
                      <a:pt x="145" y="219"/>
                    </a:lnTo>
                    <a:lnTo>
                      <a:pt x="142" y="219"/>
                    </a:lnTo>
                    <a:lnTo>
                      <a:pt x="137" y="217"/>
                    </a:lnTo>
                    <a:lnTo>
                      <a:pt x="131" y="217"/>
                    </a:lnTo>
                    <a:lnTo>
                      <a:pt x="124" y="217"/>
                    </a:lnTo>
                    <a:lnTo>
                      <a:pt x="118" y="217"/>
                    </a:lnTo>
                    <a:lnTo>
                      <a:pt x="112" y="217"/>
                    </a:lnTo>
                    <a:lnTo>
                      <a:pt x="109" y="217"/>
                    </a:lnTo>
                    <a:lnTo>
                      <a:pt x="97" y="216"/>
                    </a:lnTo>
                    <a:lnTo>
                      <a:pt x="87" y="215"/>
                    </a:lnTo>
                    <a:lnTo>
                      <a:pt x="75" y="214"/>
                    </a:lnTo>
                    <a:lnTo>
                      <a:pt x="63" y="211"/>
                    </a:lnTo>
                    <a:lnTo>
                      <a:pt x="51" y="207"/>
                    </a:lnTo>
                    <a:lnTo>
                      <a:pt x="40" y="199"/>
                    </a:lnTo>
                    <a:lnTo>
                      <a:pt x="29" y="189"/>
                    </a:lnTo>
                    <a:lnTo>
                      <a:pt x="17" y="174"/>
                    </a:lnTo>
                    <a:lnTo>
                      <a:pt x="15" y="157"/>
                    </a:lnTo>
                    <a:lnTo>
                      <a:pt x="16" y="141"/>
                    </a:lnTo>
                    <a:lnTo>
                      <a:pt x="21" y="124"/>
                    </a:lnTo>
                    <a:lnTo>
                      <a:pt x="28" y="109"/>
                    </a:lnTo>
                    <a:lnTo>
                      <a:pt x="39" y="96"/>
                    </a:lnTo>
                    <a:lnTo>
                      <a:pt x="50" y="82"/>
                    </a:lnTo>
                    <a:lnTo>
                      <a:pt x="63" y="70"/>
                    </a:lnTo>
                    <a:lnTo>
                      <a:pt x="78" y="59"/>
                    </a:lnTo>
                    <a:lnTo>
                      <a:pt x="94" y="49"/>
                    </a:lnTo>
                    <a:lnTo>
                      <a:pt x="110" y="39"/>
                    </a:lnTo>
                    <a:lnTo>
                      <a:pt x="126" y="31"/>
                    </a:lnTo>
                    <a:lnTo>
                      <a:pt x="142" y="24"/>
                    </a:lnTo>
                    <a:lnTo>
                      <a:pt x="158" y="19"/>
                    </a:lnTo>
                    <a:lnTo>
                      <a:pt x="172" y="13"/>
                    </a:lnTo>
                    <a:lnTo>
                      <a:pt x="186" y="10"/>
                    </a:lnTo>
                    <a:lnTo>
                      <a:pt x="198" y="7"/>
                    </a:lnTo>
                    <a:lnTo>
                      <a:pt x="190" y="3"/>
                    </a:lnTo>
                    <a:lnTo>
                      <a:pt x="177" y="0"/>
                    </a:lnTo>
                    <a:lnTo>
                      <a:pt x="162" y="3"/>
                    </a:lnTo>
                    <a:lnTo>
                      <a:pt x="144" y="6"/>
                    </a:lnTo>
                    <a:lnTo>
                      <a:pt x="124" y="12"/>
                    </a:lnTo>
                    <a:lnTo>
                      <a:pt x="105" y="19"/>
                    </a:lnTo>
                    <a:lnTo>
                      <a:pt x="88" y="28"/>
                    </a:lnTo>
                    <a:lnTo>
                      <a:pt x="73" y="3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3" name="Freeform 551"/>
              <p:cNvSpPr>
                <a:spLocks/>
              </p:cNvSpPr>
              <p:nvPr/>
            </p:nvSpPr>
            <p:spPr bwMode="auto">
              <a:xfrm>
                <a:off x="2652" y="2704"/>
                <a:ext cx="22" cy="30"/>
              </a:xfrm>
              <a:custGeom>
                <a:avLst/>
                <a:gdLst>
                  <a:gd name="T0" fmla="*/ 19 w 128"/>
                  <a:gd name="T1" fmla="*/ 10 h 183"/>
                  <a:gd name="T2" fmla="*/ 19 w 128"/>
                  <a:gd name="T3" fmla="*/ 13 h 183"/>
                  <a:gd name="T4" fmla="*/ 19 w 128"/>
                  <a:gd name="T5" fmla="*/ 16 h 183"/>
                  <a:gd name="T6" fmla="*/ 17 w 128"/>
                  <a:gd name="T7" fmla="*/ 18 h 183"/>
                  <a:gd name="T8" fmla="*/ 15 w 128"/>
                  <a:gd name="T9" fmla="*/ 20 h 183"/>
                  <a:gd name="T10" fmla="*/ 13 w 128"/>
                  <a:gd name="T11" fmla="*/ 22 h 183"/>
                  <a:gd name="T12" fmla="*/ 10 w 128"/>
                  <a:gd name="T13" fmla="*/ 24 h 183"/>
                  <a:gd name="T14" fmla="*/ 7 w 128"/>
                  <a:gd name="T15" fmla="*/ 26 h 183"/>
                  <a:gd name="T16" fmla="*/ 5 w 128"/>
                  <a:gd name="T17" fmla="*/ 27 h 183"/>
                  <a:gd name="T18" fmla="*/ 5 w 128"/>
                  <a:gd name="T19" fmla="*/ 28 h 183"/>
                  <a:gd name="T20" fmla="*/ 4 w 128"/>
                  <a:gd name="T21" fmla="*/ 28 h 183"/>
                  <a:gd name="T22" fmla="*/ 4 w 128"/>
                  <a:gd name="T23" fmla="*/ 29 h 183"/>
                  <a:gd name="T24" fmla="*/ 5 w 128"/>
                  <a:gd name="T25" fmla="*/ 29 h 183"/>
                  <a:gd name="T26" fmla="*/ 5 w 128"/>
                  <a:gd name="T27" fmla="*/ 30 h 183"/>
                  <a:gd name="T28" fmla="*/ 6 w 128"/>
                  <a:gd name="T29" fmla="*/ 30 h 183"/>
                  <a:gd name="T30" fmla="*/ 6 w 128"/>
                  <a:gd name="T31" fmla="*/ 30 h 183"/>
                  <a:gd name="T32" fmla="*/ 7 w 128"/>
                  <a:gd name="T33" fmla="*/ 30 h 183"/>
                  <a:gd name="T34" fmla="*/ 10 w 128"/>
                  <a:gd name="T35" fmla="*/ 28 h 183"/>
                  <a:gd name="T36" fmla="*/ 13 w 128"/>
                  <a:gd name="T37" fmla="*/ 26 h 183"/>
                  <a:gd name="T38" fmla="*/ 16 w 128"/>
                  <a:gd name="T39" fmla="*/ 24 h 183"/>
                  <a:gd name="T40" fmla="*/ 19 w 128"/>
                  <a:gd name="T41" fmla="*/ 22 h 183"/>
                  <a:gd name="T42" fmla="*/ 20 w 128"/>
                  <a:gd name="T43" fmla="*/ 19 h 183"/>
                  <a:gd name="T44" fmla="*/ 21 w 128"/>
                  <a:gd name="T45" fmla="*/ 16 h 183"/>
                  <a:gd name="T46" fmla="*/ 22 w 128"/>
                  <a:gd name="T47" fmla="*/ 13 h 183"/>
                  <a:gd name="T48" fmla="*/ 21 w 128"/>
                  <a:gd name="T49" fmla="*/ 10 h 183"/>
                  <a:gd name="T50" fmla="*/ 19 w 128"/>
                  <a:gd name="T51" fmla="*/ 7 h 183"/>
                  <a:gd name="T52" fmla="*/ 17 w 128"/>
                  <a:gd name="T53" fmla="*/ 5 h 183"/>
                  <a:gd name="T54" fmla="*/ 14 w 128"/>
                  <a:gd name="T55" fmla="*/ 3 h 183"/>
                  <a:gd name="T56" fmla="*/ 10 w 128"/>
                  <a:gd name="T57" fmla="*/ 1 h 183"/>
                  <a:gd name="T58" fmla="*/ 7 w 128"/>
                  <a:gd name="T59" fmla="*/ 0 h 183"/>
                  <a:gd name="T60" fmla="*/ 4 w 128"/>
                  <a:gd name="T61" fmla="*/ 0 h 183"/>
                  <a:gd name="T62" fmla="*/ 2 w 128"/>
                  <a:gd name="T63" fmla="*/ 0 h 183"/>
                  <a:gd name="T64" fmla="*/ 0 w 128"/>
                  <a:gd name="T65" fmla="*/ 1 h 183"/>
                  <a:gd name="T66" fmla="*/ 3 w 128"/>
                  <a:gd name="T67" fmla="*/ 2 h 183"/>
                  <a:gd name="T68" fmla="*/ 6 w 128"/>
                  <a:gd name="T69" fmla="*/ 2 h 183"/>
                  <a:gd name="T70" fmla="*/ 8 w 128"/>
                  <a:gd name="T71" fmla="*/ 3 h 183"/>
                  <a:gd name="T72" fmla="*/ 11 w 128"/>
                  <a:gd name="T73" fmla="*/ 4 h 183"/>
                  <a:gd name="T74" fmla="*/ 13 w 128"/>
                  <a:gd name="T75" fmla="*/ 5 h 183"/>
                  <a:gd name="T76" fmla="*/ 15 w 128"/>
                  <a:gd name="T77" fmla="*/ 6 h 183"/>
                  <a:gd name="T78" fmla="*/ 17 w 128"/>
                  <a:gd name="T79" fmla="*/ 8 h 183"/>
                  <a:gd name="T80" fmla="*/ 19 w 128"/>
                  <a:gd name="T81" fmla="*/ 10 h 18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28"/>
                  <a:gd name="T124" fmla="*/ 0 h 183"/>
                  <a:gd name="T125" fmla="*/ 128 w 128"/>
                  <a:gd name="T126" fmla="*/ 183 h 18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28" h="183">
                    <a:moveTo>
                      <a:pt x="108" y="61"/>
                    </a:moveTo>
                    <a:lnTo>
                      <a:pt x="111" y="80"/>
                    </a:lnTo>
                    <a:lnTo>
                      <a:pt x="109" y="97"/>
                    </a:lnTo>
                    <a:lnTo>
                      <a:pt x="101" y="110"/>
                    </a:lnTo>
                    <a:lnTo>
                      <a:pt x="89" y="123"/>
                    </a:lnTo>
                    <a:lnTo>
                      <a:pt x="75" y="134"/>
                    </a:lnTo>
                    <a:lnTo>
                      <a:pt x="60" y="145"/>
                    </a:lnTo>
                    <a:lnTo>
                      <a:pt x="43" y="156"/>
                    </a:lnTo>
                    <a:lnTo>
                      <a:pt x="29" y="167"/>
                    </a:lnTo>
                    <a:lnTo>
                      <a:pt x="27" y="170"/>
                    </a:lnTo>
                    <a:lnTo>
                      <a:pt x="26" y="172"/>
                    </a:lnTo>
                    <a:lnTo>
                      <a:pt x="26" y="176"/>
                    </a:lnTo>
                    <a:lnTo>
                      <a:pt x="28" y="179"/>
                    </a:lnTo>
                    <a:lnTo>
                      <a:pt x="30" y="182"/>
                    </a:lnTo>
                    <a:lnTo>
                      <a:pt x="34" y="183"/>
                    </a:lnTo>
                    <a:lnTo>
                      <a:pt x="37" y="183"/>
                    </a:lnTo>
                    <a:lnTo>
                      <a:pt x="41" y="182"/>
                    </a:lnTo>
                    <a:lnTo>
                      <a:pt x="58" y="171"/>
                    </a:lnTo>
                    <a:lnTo>
                      <a:pt x="76" y="160"/>
                    </a:lnTo>
                    <a:lnTo>
                      <a:pt x="92" y="147"/>
                    </a:lnTo>
                    <a:lnTo>
                      <a:pt x="108" y="132"/>
                    </a:lnTo>
                    <a:lnTo>
                      <a:pt x="118" y="116"/>
                    </a:lnTo>
                    <a:lnTo>
                      <a:pt x="125" y="98"/>
                    </a:lnTo>
                    <a:lnTo>
                      <a:pt x="128" y="78"/>
                    </a:lnTo>
                    <a:lnTo>
                      <a:pt x="123" y="58"/>
                    </a:lnTo>
                    <a:lnTo>
                      <a:pt x="112" y="41"/>
                    </a:lnTo>
                    <a:lnTo>
                      <a:pt x="98" y="28"/>
                    </a:lnTo>
                    <a:lnTo>
                      <a:pt x="80" y="16"/>
                    </a:lnTo>
                    <a:lnTo>
                      <a:pt x="61" y="8"/>
                    </a:lnTo>
                    <a:lnTo>
                      <a:pt x="41" y="2"/>
                    </a:lnTo>
                    <a:lnTo>
                      <a:pt x="23" y="0"/>
                    </a:lnTo>
                    <a:lnTo>
                      <a:pt x="9" y="1"/>
                    </a:lnTo>
                    <a:lnTo>
                      <a:pt x="0" y="6"/>
                    </a:lnTo>
                    <a:lnTo>
                      <a:pt x="16" y="10"/>
                    </a:lnTo>
                    <a:lnTo>
                      <a:pt x="33" y="14"/>
                    </a:lnTo>
                    <a:lnTo>
                      <a:pt x="48" y="17"/>
                    </a:lnTo>
                    <a:lnTo>
                      <a:pt x="63" y="22"/>
                    </a:lnTo>
                    <a:lnTo>
                      <a:pt x="77" y="28"/>
                    </a:lnTo>
                    <a:lnTo>
                      <a:pt x="90" y="36"/>
                    </a:lnTo>
                    <a:lnTo>
                      <a:pt x="101" y="46"/>
                    </a:lnTo>
                    <a:lnTo>
                      <a:pt x="108" y="6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4" name="Freeform 552"/>
              <p:cNvSpPr>
                <a:spLocks/>
              </p:cNvSpPr>
              <p:nvPr/>
            </p:nvSpPr>
            <p:spPr bwMode="auto">
              <a:xfrm>
                <a:off x="2575" y="2697"/>
                <a:ext cx="53" cy="63"/>
              </a:xfrm>
              <a:custGeom>
                <a:avLst/>
                <a:gdLst>
                  <a:gd name="T0" fmla="*/ 17 w 323"/>
                  <a:gd name="T1" fmla="*/ 12 h 379"/>
                  <a:gd name="T2" fmla="*/ 9 w 323"/>
                  <a:gd name="T3" fmla="*/ 19 h 379"/>
                  <a:gd name="T4" fmla="*/ 3 w 323"/>
                  <a:gd name="T5" fmla="*/ 28 h 379"/>
                  <a:gd name="T6" fmla="*/ 0 w 323"/>
                  <a:gd name="T7" fmla="*/ 38 h 379"/>
                  <a:gd name="T8" fmla="*/ 1 w 323"/>
                  <a:gd name="T9" fmla="*/ 44 h 379"/>
                  <a:gd name="T10" fmla="*/ 2 w 323"/>
                  <a:gd name="T11" fmla="*/ 47 h 379"/>
                  <a:gd name="T12" fmla="*/ 3 w 323"/>
                  <a:gd name="T13" fmla="*/ 50 h 379"/>
                  <a:gd name="T14" fmla="*/ 6 w 323"/>
                  <a:gd name="T15" fmla="*/ 52 h 379"/>
                  <a:gd name="T16" fmla="*/ 9 w 323"/>
                  <a:gd name="T17" fmla="*/ 54 h 379"/>
                  <a:gd name="T18" fmla="*/ 14 w 323"/>
                  <a:gd name="T19" fmla="*/ 57 h 379"/>
                  <a:gd name="T20" fmla="*/ 20 w 323"/>
                  <a:gd name="T21" fmla="*/ 58 h 379"/>
                  <a:gd name="T22" fmla="*/ 25 w 323"/>
                  <a:gd name="T23" fmla="*/ 60 h 379"/>
                  <a:gd name="T24" fmla="*/ 31 w 323"/>
                  <a:gd name="T25" fmla="*/ 61 h 379"/>
                  <a:gd name="T26" fmla="*/ 36 w 323"/>
                  <a:gd name="T27" fmla="*/ 62 h 379"/>
                  <a:gd name="T28" fmla="*/ 42 w 323"/>
                  <a:gd name="T29" fmla="*/ 62 h 379"/>
                  <a:gd name="T30" fmla="*/ 48 w 323"/>
                  <a:gd name="T31" fmla="*/ 63 h 379"/>
                  <a:gd name="T32" fmla="*/ 51 w 323"/>
                  <a:gd name="T33" fmla="*/ 63 h 379"/>
                  <a:gd name="T34" fmla="*/ 53 w 323"/>
                  <a:gd name="T35" fmla="*/ 62 h 379"/>
                  <a:gd name="T36" fmla="*/ 53 w 323"/>
                  <a:gd name="T37" fmla="*/ 60 h 379"/>
                  <a:gd name="T38" fmla="*/ 52 w 323"/>
                  <a:gd name="T39" fmla="*/ 59 h 379"/>
                  <a:gd name="T40" fmla="*/ 48 w 323"/>
                  <a:gd name="T41" fmla="*/ 58 h 379"/>
                  <a:gd name="T42" fmla="*/ 43 w 323"/>
                  <a:gd name="T43" fmla="*/ 58 h 379"/>
                  <a:gd name="T44" fmla="*/ 38 w 323"/>
                  <a:gd name="T45" fmla="*/ 58 h 379"/>
                  <a:gd name="T46" fmla="*/ 33 w 323"/>
                  <a:gd name="T47" fmla="*/ 57 h 379"/>
                  <a:gd name="T48" fmla="*/ 28 w 323"/>
                  <a:gd name="T49" fmla="*/ 56 h 379"/>
                  <a:gd name="T50" fmla="*/ 22 w 323"/>
                  <a:gd name="T51" fmla="*/ 55 h 379"/>
                  <a:gd name="T52" fmla="*/ 17 w 323"/>
                  <a:gd name="T53" fmla="*/ 53 h 379"/>
                  <a:gd name="T54" fmla="*/ 12 w 323"/>
                  <a:gd name="T55" fmla="*/ 51 h 379"/>
                  <a:gd name="T56" fmla="*/ 8 w 323"/>
                  <a:gd name="T57" fmla="*/ 48 h 379"/>
                  <a:gd name="T58" fmla="*/ 6 w 323"/>
                  <a:gd name="T59" fmla="*/ 45 h 379"/>
                  <a:gd name="T60" fmla="*/ 5 w 323"/>
                  <a:gd name="T61" fmla="*/ 40 h 379"/>
                  <a:gd name="T62" fmla="*/ 6 w 323"/>
                  <a:gd name="T63" fmla="*/ 33 h 379"/>
                  <a:gd name="T64" fmla="*/ 8 w 323"/>
                  <a:gd name="T65" fmla="*/ 27 h 379"/>
                  <a:gd name="T66" fmla="*/ 11 w 323"/>
                  <a:gd name="T67" fmla="*/ 23 h 379"/>
                  <a:gd name="T68" fmla="*/ 15 w 323"/>
                  <a:gd name="T69" fmla="*/ 18 h 379"/>
                  <a:gd name="T70" fmla="*/ 19 w 323"/>
                  <a:gd name="T71" fmla="*/ 15 h 379"/>
                  <a:gd name="T72" fmla="*/ 24 w 323"/>
                  <a:gd name="T73" fmla="*/ 11 h 379"/>
                  <a:gd name="T74" fmla="*/ 30 w 323"/>
                  <a:gd name="T75" fmla="*/ 7 h 379"/>
                  <a:gd name="T76" fmla="*/ 36 w 323"/>
                  <a:gd name="T77" fmla="*/ 4 h 379"/>
                  <a:gd name="T78" fmla="*/ 42 w 323"/>
                  <a:gd name="T79" fmla="*/ 1 h 379"/>
                  <a:gd name="T80" fmla="*/ 42 w 323"/>
                  <a:gd name="T81" fmla="*/ 0 h 379"/>
                  <a:gd name="T82" fmla="*/ 36 w 323"/>
                  <a:gd name="T83" fmla="*/ 1 h 379"/>
                  <a:gd name="T84" fmla="*/ 30 w 323"/>
                  <a:gd name="T85" fmla="*/ 3 h 379"/>
                  <a:gd name="T86" fmla="*/ 23 w 323"/>
                  <a:gd name="T87" fmla="*/ 6 h 37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23"/>
                  <a:gd name="T133" fmla="*/ 0 h 379"/>
                  <a:gd name="T134" fmla="*/ 323 w 323"/>
                  <a:gd name="T135" fmla="*/ 379 h 37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23" h="379">
                    <a:moveTo>
                      <a:pt x="126" y="50"/>
                    </a:moveTo>
                    <a:lnTo>
                      <a:pt x="101" y="70"/>
                    </a:lnTo>
                    <a:lnTo>
                      <a:pt x="76" y="92"/>
                    </a:lnTo>
                    <a:lnTo>
                      <a:pt x="54" y="115"/>
                    </a:lnTo>
                    <a:lnTo>
                      <a:pt x="34" y="140"/>
                    </a:lnTo>
                    <a:lnTo>
                      <a:pt x="18" y="167"/>
                    </a:lnTo>
                    <a:lnTo>
                      <a:pt x="6" y="196"/>
                    </a:lnTo>
                    <a:lnTo>
                      <a:pt x="0" y="227"/>
                    </a:lnTo>
                    <a:lnTo>
                      <a:pt x="1" y="259"/>
                    </a:lnTo>
                    <a:lnTo>
                      <a:pt x="4" y="267"/>
                    </a:lnTo>
                    <a:lnTo>
                      <a:pt x="7" y="277"/>
                    </a:lnTo>
                    <a:lnTo>
                      <a:pt x="11" y="283"/>
                    </a:lnTo>
                    <a:lnTo>
                      <a:pt x="15" y="291"/>
                    </a:lnTo>
                    <a:lnTo>
                      <a:pt x="21" y="298"/>
                    </a:lnTo>
                    <a:lnTo>
                      <a:pt x="27" y="305"/>
                    </a:lnTo>
                    <a:lnTo>
                      <a:pt x="34" y="311"/>
                    </a:lnTo>
                    <a:lnTo>
                      <a:pt x="41" y="316"/>
                    </a:lnTo>
                    <a:lnTo>
                      <a:pt x="57" y="325"/>
                    </a:lnTo>
                    <a:lnTo>
                      <a:pt x="72" y="333"/>
                    </a:lnTo>
                    <a:lnTo>
                      <a:pt x="87" y="340"/>
                    </a:lnTo>
                    <a:lnTo>
                      <a:pt x="103" y="345"/>
                    </a:lnTo>
                    <a:lnTo>
                      <a:pt x="120" y="351"/>
                    </a:lnTo>
                    <a:lnTo>
                      <a:pt x="136" y="356"/>
                    </a:lnTo>
                    <a:lnTo>
                      <a:pt x="153" y="360"/>
                    </a:lnTo>
                    <a:lnTo>
                      <a:pt x="169" y="364"/>
                    </a:lnTo>
                    <a:lnTo>
                      <a:pt x="187" y="367"/>
                    </a:lnTo>
                    <a:lnTo>
                      <a:pt x="204" y="370"/>
                    </a:lnTo>
                    <a:lnTo>
                      <a:pt x="221" y="372"/>
                    </a:lnTo>
                    <a:lnTo>
                      <a:pt x="238" y="374"/>
                    </a:lnTo>
                    <a:lnTo>
                      <a:pt x="256" y="375"/>
                    </a:lnTo>
                    <a:lnTo>
                      <a:pt x="273" y="376"/>
                    </a:lnTo>
                    <a:lnTo>
                      <a:pt x="290" y="378"/>
                    </a:lnTo>
                    <a:lnTo>
                      <a:pt x="307" y="379"/>
                    </a:lnTo>
                    <a:lnTo>
                      <a:pt x="312" y="379"/>
                    </a:lnTo>
                    <a:lnTo>
                      <a:pt x="317" y="375"/>
                    </a:lnTo>
                    <a:lnTo>
                      <a:pt x="320" y="372"/>
                    </a:lnTo>
                    <a:lnTo>
                      <a:pt x="323" y="366"/>
                    </a:lnTo>
                    <a:lnTo>
                      <a:pt x="323" y="360"/>
                    </a:lnTo>
                    <a:lnTo>
                      <a:pt x="320" y="356"/>
                    </a:lnTo>
                    <a:lnTo>
                      <a:pt x="316" y="352"/>
                    </a:lnTo>
                    <a:lnTo>
                      <a:pt x="311" y="351"/>
                    </a:lnTo>
                    <a:lnTo>
                      <a:pt x="295" y="351"/>
                    </a:lnTo>
                    <a:lnTo>
                      <a:pt x="279" y="351"/>
                    </a:lnTo>
                    <a:lnTo>
                      <a:pt x="263" y="350"/>
                    </a:lnTo>
                    <a:lnTo>
                      <a:pt x="248" y="349"/>
                    </a:lnTo>
                    <a:lnTo>
                      <a:pt x="231" y="348"/>
                    </a:lnTo>
                    <a:lnTo>
                      <a:pt x="215" y="345"/>
                    </a:lnTo>
                    <a:lnTo>
                      <a:pt x="200" y="343"/>
                    </a:lnTo>
                    <a:lnTo>
                      <a:pt x="183" y="341"/>
                    </a:lnTo>
                    <a:lnTo>
                      <a:pt x="168" y="337"/>
                    </a:lnTo>
                    <a:lnTo>
                      <a:pt x="151" y="334"/>
                    </a:lnTo>
                    <a:lnTo>
                      <a:pt x="136" y="329"/>
                    </a:lnTo>
                    <a:lnTo>
                      <a:pt x="121" y="325"/>
                    </a:lnTo>
                    <a:lnTo>
                      <a:pt x="106" y="320"/>
                    </a:lnTo>
                    <a:lnTo>
                      <a:pt x="92" y="313"/>
                    </a:lnTo>
                    <a:lnTo>
                      <a:pt x="76" y="306"/>
                    </a:lnTo>
                    <a:lnTo>
                      <a:pt x="62" y="300"/>
                    </a:lnTo>
                    <a:lnTo>
                      <a:pt x="51" y="291"/>
                    </a:lnTo>
                    <a:lnTo>
                      <a:pt x="41" y="280"/>
                    </a:lnTo>
                    <a:lnTo>
                      <a:pt x="35" y="269"/>
                    </a:lnTo>
                    <a:lnTo>
                      <a:pt x="31" y="255"/>
                    </a:lnTo>
                    <a:lnTo>
                      <a:pt x="31" y="239"/>
                    </a:lnTo>
                    <a:lnTo>
                      <a:pt x="33" y="218"/>
                    </a:lnTo>
                    <a:lnTo>
                      <a:pt x="38" y="197"/>
                    </a:lnTo>
                    <a:lnTo>
                      <a:pt x="42" y="182"/>
                    </a:lnTo>
                    <a:lnTo>
                      <a:pt x="51" y="165"/>
                    </a:lnTo>
                    <a:lnTo>
                      <a:pt x="60" y="150"/>
                    </a:lnTo>
                    <a:lnTo>
                      <a:pt x="68" y="136"/>
                    </a:lnTo>
                    <a:lnTo>
                      <a:pt x="79" y="124"/>
                    </a:lnTo>
                    <a:lnTo>
                      <a:pt x="89" y="111"/>
                    </a:lnTo>
                    <a:lnTo>
                      <a:pt x="101" y="100"/>
                    </a:lnTo>
                    <a:lnTo>
                      <a:pt x="114" y="88"/>
                    </a:lnTo>
                    <a:lnTo>
                      <a:pt x="129" y="76"/>
                    </a:lnTo>
                    <a:lnTo>
                      <a:pt x="144" y="64"/>
                    </a:lnTo>
                    <a:lnTo>
                      <a:pt x="162" y="53"/>
                    </a:lnTo>
                    <a:lnTo>
                      <a:pt x="181" y="41"/>
                    </a:lnTo>
                    <a:lnTo>
                      <a:pt x="201" y="31"/>
                    </a:lnTo>
                    <a:lnTo>
                      <a:pt x="219" y="22"/>
                    </a:lnTo>
                    <a:lnTo>
                      <a:pt x="237" y="14"/>
                    </a:lnTo>
                    <a:lnTo>
                      <a:pt x="253" y="7"/>
                    </a:lnTo>
                    <a:lnTo>
                      <a:pt x="268" y="1"/>
                    </a:lnTo>
                    <a:lnTo>
                      <a:pt x="255" y="0"/>
                    </a:lnTo>
                    <a:lnTo>
                      <a:pt x="238" y="1"/>
                    </a:lnTo>
                    <a:lnTo>
                      <a:pt x="221" y="5"/>
                    </a:lnTo>
                    <a:lnTo>
                      <a:pt x="201" y="11"/>
                    </a:lnTo>
                    <a:lnTo>
                      <a:pt x="181" y="19"/>
                    </a:lnTo>
                    <a:lnTo>
                      <a:pt x="161" y="28"/>
                    </a:lnTo>
                    <a:lnTo>
                      <a:pt x="142" y="39"/>
                    </a:lnTo>
                    <a:lnTo>
                      <a:pt x="126" y="5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5" name="Freeform 553"/>
              <p:cNvSpPr>
                <a:spLocks/>
              </p:cNvSpPr>
              <p:nvPr/>
            </p:nvSpPr>
            <p:spPr bwMode="auto">
              <a:xfrm>
                <a:off x="2650" y="2695"/>
                <a:ext cx="47" cy="42"/>
              </a:xfrm>
              <a:custGeom>
                <a:avLst/>
                <a:gdLst>
                  <a:gd name="T0" fmla="*/ 39 w 282"/>
                  <a:gd name="T1" fmla="*/ 13 h 253"/>
                  <a:gd name="T2" fmla="*/ 41 w 282"/>
                  <a:gd name="T3" fmla="*/ 15 h 253"/>
                  <a:gd name="T4" fmla="*/ 42 w 282"/>
                  <a:gd name="T5" fmla="*/ 18 h 253"/>
                  <a:gd name="T6" fmla="*/ 43 w 282"/>
                  <a:gd name="T7" fmla="*/ 21 h 253"/>
                  <a:gd name="T8" fmla="*/ 43 w 282"/>
                  <a:gd name="T9" fmla="*/ 24 h 253"/>
                  <a:gd name="T10" fmla="*/ 43 w 282"/>
                  <a:gd name="T11" fmla="*/ 26 h 253"/>
                  <a:gd name="T12" fmla="*/ 42 w 282"/>
                  <a:gd name="T13" fmla="*/ 28 h 253"/>
                  <a:gd name="T14" fmla="*/ 41 w 282"/>
                  <a:gd name="T15" fmla="*/ 31 h 253"/>
                  <a:gd name="T16" fmla="*/ 39 w 282"/>
                  <a:gd name="T17" fmla="*/ 32 h 253"/>
                  <a:gd name="T18" fmla="*/ 37 w 282"/>
                  <a:gd name="T19" fmla="*/ 34 h 253"/>
                  <a:gd name="T20" fmla="*/ 36 w 282"/>
                  <a:gd name="T21" fmla="*/ 36 h 253"/>
                  <a:gd name="T22" fmla="*/ 34 w 282"/>
                  <a:gd name="T23" fmla="*/ 37 h 253"/>
                  <a:gd name="T24" fmla="*/ 32 w 282"/>
                  <a:gd name="T25" fmla="*/ 39 h 253"/>
                  <a:gd name="T26" fmla="*/ 32 w 282"/>
                  <a:gd name="T27" fmla="*/ 40 h 253"/>
                  <a:gd name="T28" fmla="*/ 32 w 282"/>
                  <a:gd name="T29" fmla="*/ 40 h 253"/>
                  <a:gd name="T30" fmla="*/ 32 w 282"/>
                  <a:gd name="T31" fmla="*/ 41 h 253"/>
                  <a:gd name="T32" fmla="*/ 32 w 282"/>
                  <a:gd name="T33" fmla="*/ 41 h 253"/>
                  <a:gd name="T34" fmla="*/ 33 w 282"/>
                  <a:gd name="T35" fmla="*/ 42 h 253"/>
                  <a:gd name="T36" fmla="*/ 33 w 282"/>
                  <a:gd name="T37" fmla="*/ 42 h 253"/>
                  <a:gd name="T38" fmla="*/ 34 w 282"/>
                  <a:gd name="T39" fmla="*/ 42 h 253"/>
                  <a:gd name="T40" fmla="*/ 35 w 282"/>
                  <a:gd name="T41" fmla="*/ 41 h 253"/>
                  <a:gd name="T42" fmla="*/ 39 w 282"/>
                  <a:gd name="T43" fmla="*/ 39 h 253"/>
                  <a:gd name="T44" fmla="*/ 42 w 282"/>
                  <a:gd name="T45" fmla="*/ 36 h 253"/>
                  <a:gd name="T46" fmla="*/ 45 w 282"/>
                  <a:gd name="T47" fmla="*/ 32 h 253"/>
                  <a:gd name="T48" fmla="*/ 46 w 282"/>
                  <a:gd name="T49" fmla="*/ 28 h 253"/>
                  <a:gd name="T50" fmla="*/ 47 w 282"/>
                  <a:gd name="T51" fmla="*/ 23 h 253"/>
                  <a:gd name="T52" fmla="*/ 47 w 282"/>
                  <a:gd name="T53" fmla="*/ 19 h 253"/>
                  <a:gd name="T54" fmla="*/ 45 w 282"/>
                  <a:gd name="T55" fmla="*/ 15 h 253"/>
                  <a:gd name="T56" fmla="*/ 42 w 282"/>
                  <a:gd name="T57" fmla="*/ 12 h 253"/>
                  <a:gd name="T58" fmla="*/ 39 w 282"/>
                  <a:gd name="T59" fmla="*/ 10 h 253"/>
                  <a:gd name="T60" fmla="*/ 37 w 282"/>
                  <a:gd name="T61" fmla="*/ 8 h 253"/>
                  <a:gd name="T62" fmla="*/ 34 w 282"/>
                  <a:gd name="T63" fmla="*/ 6 h 253"/>
                  <a:gd name="T64" fmla="*/ 30 w 282"/>
                  <a:gd name="T65" fmla="*/ 5 h 253"/>
                  <a:gd name="T66" fmla="*/ 27 w 282"/>
                  <a:gd name="T67" fmla="*/ 4 h 253"/>
                  <a:gd name="T68" fmla="*/ 24 w 282"/>
                  <a:gd name="T69" fmla="*/ 3 h 253"/>
                  <a:gd name="T70" fmla="*/ 20 w 282"/>
                  <a:gd name="T71" fmla="*/ 2 h 253"/>
                  <a:gd name="T72" fmla="*/ 17 w 282"/>
                  <a:gd name="T73" fmla="*/ 1 h 253"/>
                  <a:gd name="T74" fmla="*/ 14 w 282"/>
                  <a:gd name="T75" fmla="*/ 1 h 253"/>
                  <a:gd name="T76" fmla="*/ 10 w 282"/>
                  <a:gd name="T77" fmla="*/ 0 h 253"/>
                  <a:gd name="T78" fmla="*/ 8 w 282"/>
                  <a:gd name="T79" fmla="*/ 0 h 253"/>
                  <a:gd name="T80" fmla="*/ 5 w 282"/>
                  <a:gd name="T81" fmla="*/ 0 h 253"/>
                  <a:gd name="T82" fmla="*/ 3 w 282"/>
                  <a:gd name="T83" fmla="*/ 0 h 253"/>
                  <a:gd name="T84" fmla="*/ 2 w 282"/>
                  <a:gd name="T85" fmla="*/ 0 h 253"/>
                  <a:gd name="T86" fmla="*/ 1 w 282"/>
                  <a:gd name="T87" fmla="*/ 1 h 253"/>
                  <a:gd name="T88" fmla="*/ 0 w 282"/>
                  <a:gd name="T89" fmla="*/ 1 h 253"/>
                  <a:gd name="T90" fmla="*/ 2 w 282"/>
                  <a:gd name="T91" fmla="*/ 1 h 253"/>
                  <a:gd name="T92" fmla="*/ 4 w 282"/>
                  <a:gd name="T93" fmla="*/ 1 h 253"/>
                  <a:gd name="T94" fmla="*/ 6 w 282"/>
                  <a:gd name="T95" fmla="*/ 2 h 253"/>
                  <a:gd name="T96" fmla="*/ 9 w 282"/>
                  <a:gd name="T97" fmla="*/ 2 h 253"/>
                  <a:gd name="T98" fmla="*/ 11 w 282"/>
                  <a:gd name="T99" fmla="*/ 3 h 253"/>
                  <a:gd name="T100" fmla="*/ 14 w 282"/>
                  <a:gd name="T101" fmla="*/ 3 h 253"/>
                  <a:gd name="T102" fmla="*/ 16 w 282"/>
                  <a:gd name="T103" fmla="*/ 4 h 253"/>
                  <a:gd name="T104" fmla="*/ 19 w 282"/>
                  <a:gd name="T105" fmla="*/ 4 h 253"/>
                  <a:gd name="T106" fmla="*/ 22 w 282"/>
                  <a:gd name="T107" fmla="*/ 5 h 253"/>
                  <a:gd name="T108" fmla="*/ 24 w 282"/>
                  <a:gd name="T109" fmla="*/ 6 h 253"/>
                  <a:gd name="T110" fmla="*/ 27 w 282"/>
                  <a:gd name="T111" fmla="*/ 7 h 253"/>
                  <a:gd name="T112" fmla="*/ 29 w 282"/>
                  <a:gd name="T113" fmla="*/ 8 h 253"/>
                  <a:gd name="T114" fmla="*/ 32 w 282"/>
                  <a:gd name="T115" fmla="*/ 9 h 253"/>
                  <a:gd name="T116" fmla="*/ 35 w 282"/>
                  <a:gd name="T117" fmla="*/ 10 h 253"/>
                  <a:gd name="T118" fmla="*/ 37 w 282"/>
                  <a:gd name="T119" fmla="*/ 11 h 253"/>
                  <a:gd name="T120" fmla="*/ 39 w 282"/>
                  <a:gd name="T121" fmla="*/ 13 h 25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82"/>
                  <a:gd name="T184" fmla="*/ 0 h 253"/>
                  <a:gd name="T185" fmla="*/ 282 w 282"/>
                  <a:gd name="T186" fmla="*/ 253 h 25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82" h="253">
                    <a:moveTo>
                      <a:pt x="235" y="78"/>
                    </a:moveTo>
                    <a:lnTo>
                      <a:pt x="248" y="92"/>
                    </a:lnTo>
                    <a:lnTo>
                      <a:pt x="255" y="108"/>
                    </a:lnTo>
                    <a:lnTo>
                      <a:pt x="259" y="125"/>
                    </a:lnTo>
                    <a:lnTo>
                      <a:pt x="259" y="144"/>
                    </a:lnTo>
                    <a:lnTo>
                      <a:pt x="257" y="159"/>
                    </a:lnTo>
                    <a:lnTo>
                      <a:pt x="252" y="171"/>
                    </a:lnTo>
                    <a:lnTo>
                      <a:pt x="244" y="184"/>
                    </a:lnTo>
                    <a:lnTo>
                      <a:pt x="236" y="194"/>
                    </a:lnTo>
                    <a:lnTo>
                      <a:pt x="225" y="206"/>
                    </a:lnTo>
                    <a:lnTo>
                      <a:pt x="215" y="215"/>
                    </a:lnTo>
                    <a:lnTo>
                      <a:pt x="204" y="225"/>
                    </a:lnTo>
                    <a:lnTo>
                      <a:pt x="194" y="236"/>
                    </a:lnTo>
                    <a:lnTo>
                      <a:pt x="191" y="239"/>
                    </a:lnTo>
                    <a:lnTo>
                      <a:pt x="190" y="242"/>
                    </a:lnTo>
                    <a:lnTo>
                      <a:pt x="191" y="246"/>
                    </a:lnTo>
                    <a:lnTo>
                      <a:pt x="194" y="249"/>
                    </a:lnTo>
                    <a:lnTo>
                      <a:pt x="197" y="252"/>
                    </a:lnTo>
                    <a:lnTo>
                      <a:pt x="201" y="253"/>
                    </a:lnTo>
                    <a:lnTo>
                      <a:pt x="205" y="252"/>
                    </a:lnTo>
                    <a:lnTo>
                      <a:pt x="209" y="249"/>
                    </a:lnTo>
                    <a:lnTo>
                      <a:pt x="232" y="234"/>
                    </a:lnTo>
                    <a:lnTo>
                      <a:pt x="251" y="215"/>
                    </a:lnTo>
                    <a:lnTo>
                      <a:pt x="267" y="192"/>
                    </a:lnTo>
                    <a:lnTo>
                      <a:pt x="278" y="168"/>
                    </a:lnTo>
                    <a:lnTo>
                      <a:pt x="282" y="141"/>
                    </a:lnTo>
                    <a:lnTo>
                      <a:pt x="279" y="116"/>
                    </a:lnTo>
                    <a:lnTo>
                      <a:pt x="270" y="92"/>
                    </a:lnTo>
                    <a:lnTo>
                      <a:pt x="251" y="70"/>
                    </a:lnTo>
                    <a:lnTo>
                      <a:pt x="237" y="59"/>
                    </a:lnTo>
                    <a:lnTo>
                      <a:pt x="221" y="48"/>
                    </a:lnTo>
                    <a:lnTo>
                      <a:pt x="202" y="39"/>
                    </a:lnTo>
                    <a:lnTo>
                      <a:pt x="183" y="31"/>
                    </a:lnTo>
                    <a:lnTo>
                      <a:pt x="163" y="24"/>
                    </a:lnTo>
                    <a:lnTo>
                      <a:pt x="142" y="18"/>
                    </a:lnTo>
                    <a:lnTo>
                      <a:pt x="122" y="13"/>
                    </a:lnTo>
                    <a:lnTo>
                      <a:pt x="101" y="8"/>
                    </a:lnTo>
                    <a:lnTo>
                      <a:pt x="82" y="5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4" y="4"/>
                    </a:lnTo>
                    <a:lnTo>
                      <a:pt x="0" y="6"/>
                    </a:lnTo>
                    <a:lnTo>
                      <a:pt x="12" y="8"/>
                    </a:lnTo>
                    <a:lnTo>
                      <a:pt x="25" y="9"/>
                    </a:lnTo>
                    <a:lnTo>
                      <a:pt x="38" y="12"/>
                    </a:lnTo>
                    <a:lnTo>
                      <a:pt x="52" y="14"/>
                    </a:lnTo>
                    <a:lnTo>
                      <a:pt x="67" y="16"/>
                    </a:lnTo>
                    <a:lnTo>
                      <a:pt x="82" y="18"/>
                    </a:lnTo>
                    <a:lnTo>
                      <a:pt x="97" y="22"/>
                    </a:lnTo>
                    <a:lnTo>
                      <a:pt x="114" y="25"/>
                    </a:lnTo>
                    <a:lnTo>
                      <a:pt x="129" y="30"/>
                    </a:lnTo>
                    <a:lnTo>
                      <a:pt x="146" y="35"/>
                    </a:lnTo>
                    <a:lnTo>
                      <a:pt x="162" y="40"/>
                    </a:lnTo>
                    <a:lnTo>
                      <a:pt x="177" y="46"/>
                    </a:lnTo>
                    <a:lnTo>
                      <a:pt x="192" y="53"/>
                    </a:lnTo>
                    <a:lnTo>
                      <a:pt x="208" y="60"/>
                    </a:lnTo>
                    <a:lnTo>
                      <a:pt x="222" y="69"/>
                    </a:lnTo>
                    <a:lnTo>
                      <a:pt x="235" y="7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6" name="Freeform 554"/>
              <p:cNvSpPr>
                <a:spLocks/>
              </p:cNvSpPr>
              <p:nvPr/>
            </p:nvSpPr>
            <p:spPr bwMode="auto">
              <a:xfrm>
                <a:off x="2556" y="2718"/>
                <a:ext cx="19" cy="39"/>
              </a:xfrm>
              <a:custGeom>
                <a:avLst/>
                <a:gdLst>
                  <a:gd name="T0" fmla="*/ 0 w 115"/>
                  <a:gd name="T1" fmla="*/ 21 h 236"/>
                  <a:gd name="T2" fmla="*/ 0 w 115"/>
                  <a:gd name="T3" fmla="*/ 24 h 236"/>
                  <a:gd name="T4" fmla="*/ 1 w 115"/>
                  <a:gd name="T5" fmla="*/ 27 h 236"/>
                  <a:gd name="T6" fmla="*/ 2 w 115"/>
                  <a:gd name="T7" fmla="*/ 30 h 236"/>
                  <a:gd name="T8" fmla="*/ 4 w 115"/>
                  <a:gd name="T9" fmla="*/ 33 h 236"/>
                  <a:gd name="T10" fmla="*/ 6 w 115"/>
                  <a:gd name="T11" fmla="*/ 35 h 236"/>
                  <a:gd name="T12" fmla="*/ 9 w 115"/>
                  <a:gd name="T13" fmla="*/ 37 h 236"/>
                  <a:gd name="T14" fmla="*/ 12 w 115"/>
                  <a:gd name="T15" fmla="*/ 38 h 236"/>
                  <a:gd name="T16" fmla="*/ 15 w 115"/>
                  <a:gd name="T17" fmla="*/ 39 h 236"/>
                  <a:gd name="T18" fmla="*/ 16 w 115"/>
                  <a:gd name="T19" fmla="*/ 39 h 236"/>
                  <a:gd name="T20" fmla="*/ 17 w 115"/>
                  <a:gd name="T21" fmla="*/ 39 h 236"/>
                  <a:gd name="T22" fmla="*/ 18 w 115"/>
                  <a:gd name="T23" fmla="*/ 38 h 236"/>
                  <a:gd name="T24" fmla="*/ 18 w 115"/>
                  <a:gd name="T25" fmla="*/ 37 h 236"/>
                  <a:gd name="T26" fmla="*/ 18 w 115"/>
                  <a:gd name="T27" fmla="*/ 36 h 236"/>
                  <a:gd name="T28" fmla="*/ 18 w 115"/>
                  <a:gd name="T29" fmla="*/ 36 h 236"/>
                  <a:gd name="T30" fmla="*/ 18 w 115"/>
                  <a:gd name="T31" fmla="*/ 35 h 236"/>
                  <a:gd name="T32" fmla="*/ 17 w 115"/>
                  <a:gd name="T33" fmla="*/ 34 h 236"/>
                  <a:gd name="T34" fmla="*/ 14 w 115"/>
                  <a:gd name="T35" fmla="*/ 33 h 236"/>
                  <a:gd name="T36" fmla="*/ 11 w 115"/>
                  <a:gd name="T37" fmla="*/ 32 h 236"/>
                  <a:gd name="T38" fmla="*/ 8 w 115"/>
                  <a:gd name="T39" fmla="*/ 30 h 236"/>
                  <a:gd name="T40" fmla="*/ 7 w 115"/>
                  <a:gd name="T41" fmla="*/ 27 h 236"/>
                  <a:gd name="T42" fmla="*/ 5 w 115"/>
                  <a:gd name="T43" fmla="*/ 24 h 236"/>
                  <a:gd name="T44" fmla="*/ 5 w 115"/>
                  <a:gd name="T45" fmla="*/ 21 h 236"/>
                  <a:gd name="T46" fmla="*/ 5 w 115"/>
                  <a:gd name="T47" fmla="*/ 18 h 236"/>
                  <a:gd name="T48" fmla="*/ 6 w 115"/>
                  <a:gd name="T49" fmla="*/ 15 h 236"/>
                  <a:gd name="T50" fmla="*/ 7 w 115"/>
                  <a:gd name="T51" fmla="*/ 12 h 236"/>
                  <a:gd name="T52" fmla="*/ 9 w 115"/>
                  <a:gd name="T53" fmla="*/ 10 h 236"/>
                  <a:gd name="T54" fmla="*/ 12 w 115"/>
                  <a:gd name="T55" fmla="*/ 8 h 236"/>
                  <a:gd name="T56" fmla="*/ 14 w 115"/>
                  <a:gd name="T57" fmla="*/ 5 h 236"/>
                  <a:gd name="T58" fmla="*/ 16 w 115"/>
                  <a:gd name="T59" fmla="*/ 4 h 236"/>
                  <a:gd name="T60" fmla="*/ 18 w 115"/>
                  <a:gd name="T61" fmla="*/ 2 h 236"/>
                  <a:gd name="T62" fmla="*/ 19 w 115"/>
                  <a:gd name="T63" fmla="*/ 1 h 236"/>
                  <a:gd name="T64" fmla="*/ 19 w 115"/>
                  <a:gd name="T65" fmla="*/ 0 h 236"/>
                  <a:gd name="T66" fmla="*/ 17 w 115"/>
                  <a:gd name="T67" fmla="*/ 1 h 236"/>
                  <a:gd name="T68" fmla="*/ 14 w 115"/>
                  <a:gd name="T69" fmla="*/ 2 h 236"/>
                  <a:gd name="T70" fmla="*/ 11 w 115"/>
                  <a:gd name="T71" fmla="*/ 4 h 236"/>
                  <a:gd name="T72" fmla="*/ 8 w 115"/>
                  <a:gd name="T73" fmla="*/ 7 h 236"/>
                  <a:gd name="T74" fmla="*/ 5 w 115"/>
                  <a:gd name="T75" fmla="*/ 10 h 236"/>
                  <a:gd name="T76" fmla="*/ 3 w 115"/>
                  <a:gd name="T77" fmla="*/ 14 h 236"/>
                  <a:gd name="T78" fmla="*/ 1 w 115"/>
                  <a:gd name="T79" fmla="*/ 17 h 236"/>
                  <a:gd name="T80" fmla="*/ 0 w 115"/>
                  <a:gd name="T81" fmla="*/ 21 h 2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15"/>
                  <a:gd name="T124" fmla="*/ 0 h 236"/>
                  <a:gd name="T125" fmla="*/ 115 w 115"/>
                  <a:gd name="T126" fmla="*/ 236 h 2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15" h="236">
                    <a:moveTo>
                      <a:pt x="0" y="128"/>
                    </a:moveTo>
                    <a:lnTo>
                      <a:pt x="0" y="148"/>
                    </a:lnTo>
                    <a:lnTo>
                      <a:pt x="5" y="166"/>
                    </a:lnTo>
                    <a:lnTo>
                      <a:pt x="13" y="184"/>
                    </a:lnTo>
                    <a:lnTo>
                      <a:pt x="24" y="198"/>
                    </a:lnTo>
                    <a:lnTo>
                      <a:pt x="39" y="211"/>
                    </a:lnTo>
                    <a:lnTo>
                      <a:pt x="55" y="223"/>
                    </a:lnTo>
                    <a:lnTo>
                      <a:pt x="74" y="231"/>
                    </a:lnTo>
                    <a:lnTo>
                      <a:pt x="92" y="235"/>
                    </a:lnTo>
                    <a:lnTo>
                      <a:pt x="98" y="236"/>
                    </a:lnTo>
                    <a:lnTo>
                      <a:pt x="104" y="234"/>
                    </a:lnTo>
                    <a:lnTo>
                      <a:pt x="109" y="231"/>
                    </a:lnTo>
                    <a:lnTo>
                      <a:pt x="111" y="226"/>
                    </a:lnTo>
                    <a:lnTo>
                      <a:pt x="111" y="220"/>
                    </a:lnTo>
                    <a:lnTo>
                      <a:pt x="110" y="215"/>
                    </a:lnTo>
                    <a:lnTo>
                      <a:pt x="107" y="210"/>
                    </a:lnTo>
                    <a:lnTo>
                      <a:pt x="101" y="208"/>
                    </a:lnTo>
                    <a:lnTo>
                      <a:pt x="82" y="201"/>
                    </a:lnTo>
                    <a:lnTo>
                      <a:pt x="64" y="192"/>
                    </a:lnTo>
                    <a:lnTo>
                      <a:pt x="50" y="179"/>
                    </a:lnTo>
                    <a:lnTo>
                      <a:pt x="40" y="165"/>
                    </a:lnTo>
                    <a:lnTo>
                      <a:pt x="33" y="148"/>
                    </a:lnTo>
                    <a:lnTo>
                      <a:pt x="29" y="130"/>
                    </a:lnTo>
                    <a:lnTo>
                      <a:pt x="29" y="110"/>
                    </a:lnTo>
                    <a:lnTo>
                      <a:pt x="35" y="89"/>
                    </a:lnTo>
                    <a:lnTo>
                      <a:pt x="43" y="74"/>
                    </a:lnTo>
                    <a:lnTo>
                      <a:pt x="56" y="60"/>
                    </a:lnTo>
                    <a:lnTo>
                      <a:pt x="70" y="46"/>
                    </a:lnTo>
                    <a:lnTo>
                      <a:pt x="85" y="33"/>
                    </a:lnTo>
                    <a:lnTo>
                      <a:pt x="98" y="23"/>
                    </a:lnTo>
                    <a:lnTo>
                      <a:pt x="109" y="12"/>
                    </a:lnTo>
                    <a:lnTo>
                      <a:pt x="115" y="6"/>
                    </a:lnTo>
                    <a:lnTo>
                      <a:pt x="115" y="0"/>
                    </a:lnTo>
                    <a:lnTo>
                      <a:pt x="102" y="4"/>
                    </a:lnTo>
                    <a:lnTo>
                      <a:pt x="85" y="12"/>
                    </a:lnTo>
                    <a:lnTo>
                      <a:pt x="68" y="26"/>
                    </a:lnTo>
                    <a:lnTo>
                      <a:pt x="49" y="42"/>
                    </a:lnTo>
                    <a:lnTo>
                      <a:pt x="32" y="61"/>
                    </a:lnTo>
                    <a:lnTo>
                      <a:pt x="17" y="82"/>
                    </a:lnTo>
                    <a:lnTo>
                      <a:pt x="6" y="10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77" name="Freeform 555"/>
              <p:cNvSpPr>
                <a:spLocks/>
              </p:cNvSpPr>
              <p:nvPr/>
            </p:nvSpPr>
            <p:spPr bwMode="auto">
              <a:xfrm>
                <a:off x="2689" y="2692"/>
                <a:ext cx="41" cy="52"/>
              </a:xfrm>
              <a:custGeom>
                <a:avLst/>
                <a:gdLst>
                  <a:gd name="T0" fmla="*/ 35 w 245"/>
                  <a:gd name="T1" fmla="*/ 21 h 310"/>
                  <a:gd name="T2" fmla="*/ 37 w 245"/>
                  <a:gd name="T3" fmla="*/ 24 h 310"/>
                  <a:gd name="T4" fmla="*/ 38 w 245"/>
                  <a:gd name="T5" fmla="*/ 28 h 310"/>
                  <a:gd name="T6" fmla="*/ 37 w 245"/>
                  <a:gd name="T7" fmla="*/ 31 h 310"/>
                  <a:gd name="T8" fmla="*/ 35 w 245"/>
                  <a:gd name="T9" fmla="*/ 35 h 310"/>
                  <a:gd name="T10" fmla="*/ 31 w 245"/>
                  <a:gd name="T11" fmla="*/ 38 h 310"/>
                  <a:gd name="T12" fmla="*/ 28 w 245"/>
                  <a:gd name="T13" fmla="*/ 41 h 310"/>
                  <a:gd name="T14" fmla="*/ 24 w 245"/>
                  <a:gd name="T15" fmla="*/ 44 h 310"/>
                  <a:gd name="T16" fmla="*/ 21 w 245"/>
                  <a:gd name="T17" fmla="*/ 47 h 310"/>
                  <a:gd name="T18" fmla="*/ 21 w 245"/>
                  <a:gd name="T19" fmla="*/ 48 h 310"/>
                  <a:gd name="T20" fmla="*/ 20 w 245"/>
                  <a:gd name="T21" fmla="*/ 50 h 310"/>
                  <a:gd name="T22" fmla="*/ 20 w 245"/>
                  <a:gd name="T23" fmla="*/ 51 h 310"/>
                  <a:gd name="T24" fmla="*/ 22 w 245"/>
                  <a:gd name="T25" fmla="*/ 52 h 310"/>
                  <a:gd name="T26" fmla="*/ 23 w 245"/>
                  <a:gd name="T27" fmla="*/ 52 h 310"/>
                  <a:gd name="T28" fmla="*/ 26 w 245"/>
                  <a:gd name="T29" fmla="*/ 49 h 310"/>
                  <a:gd name="T30" fmla="*/ 30 w 245"/>
                  <a:gd name="T31" fmla="*/ 45 h 310"/>
                  <a:gd name="T32" fmla="*/ 35 w 245"/>
                  <a:gd name="T33" fmla="*/ 41 h 310"/>
                  <a:gd name="T34" fmla="*/ 38 w 245"/>
                  <a:gd name="T35" fmla="*/ 37 h 310"/>
                  <a:gd name="T36" fmla="*/ 41 w 245"/>
                  <a:gd name="T37" fmla="*/ 31 h 310"/>
                  <a:gd name="T38" fmla="*/ 41 w 245"/>
                  <a:gd name="T39" fmla="*/ 25 h 310"/>
                  <a:gd name="T40" fmla="*/ 38 w 245"/>
                  <a:gd name="T41" fmla="*/ 20 h 310"/>
                  <a:gd name="T42" fmla="*/ 34 w 245"/>
                  <a:gd name="T43" fmla="*/ 16 h 310"/>
                  <a:gd name="T44" fmla="*/ 29 w 245"/>
                  <a:gd name="T45" fmla="*/ 13 h 310"/>
                  <a:gd name="T46" fmla="*/ 25 w 245"/>
                  <a:gd name="T47" fmla="*/ 10 h 310"/>
                  <a:gd name="T48" fmla="*/ 20 w 245"/>
                  <a:gd name="T49" fmla="*/ 8 h 310"/>
                  <a:gd name="T50" fmla="*/ 16 w 245"/>
                  <a:gd name="T51" fmla="*/ 5 h 310"/>
                  <a:gd name="T52" fmla="*/ 11 w 245"/>
                  <a:gd name="T53" fmla="*/ 3 h 310"/>
                  <a:gd name="T54" fmla="*/ 7 w 245"/>
                  <a:gd name="T55" fmla="*/ 1 h 310"/>
                  <a:gd name="T56" fmla="*/ 3 w 245"/>
                  <a:gd name="T57" fmla="*/ 0 h 310"/>
                  <a:gd name="T58" fmla="*/ 1 w 245"/>
                  <a:gd name="T59" fmla="*/ 0 h 310"/>
                  <a:gd name="T60" fmla="*/ 2 w 245"/>
                  <a:gd name="T61" fmla="*/ 1 h 310"/>
                  <a:gd name="T62" fmla="*/ 6 w 245"/>
                  <a:gd name="T63" fmla="*/ 3 h 310"/>
                  <a:gd name="T64" fmla="*/ 10 w 245"/>
                  <a:gd name="T65" fmla="*/ 5 h 310"/>
                  <a:gd name="T66" fmla="*/ 14 w 245"/>
                  <a:gd name="T67" fmla="*/ 7 h 310"/>
                  <a:gd name="T68" fmla="*/ 19 w 245"/>
                  <a:gd name="T69" fmla="*/ 10 h 310"/>
                  <a:gd name="T70" fmla="*/ 23 w 245"/>
                  <a:gd name="T71" fmla="*/ 12 h 310"/>
                  <a:gd name="T72" fmla="*/ 28 w 245"/>
                  <a:gd name="T73" fmla="*/ 15 h 310"/>
                  <a:gd name="T74" fmla="*/ 31 w 245"/>
                  <a:gd name="T75" fmla="*/ 18 h 31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45"/>
                  <a:gd name="T115" fmla="*/ 0 h 310"/>
                  <a:gd name="T116" fmla="*/ 245 w 245"/>
                  <a:gd name="T117" fmla="*/ 310 h 31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45" h="310">
                    <a:moveTo>
                      <a:pt x="200" y="116"/>
                    </a:moveTo>
                    <a:lnTo>
                      <a:pt x="208" y="124"/>
                    </a:lnTo>
                    <a:lnTo>
                      <a:pt x="214" y="133"/>
                    </a:lnTo>
                    <a:lnTo>
                      <a:pt x="220" y="144"/>
                    </a:lnTo>
                    <a:lnTo>
                      <a:pt x="223" y="154"/>
                    </a:lnTo>
                    <a:lnTo>
                      <a:pt x="226" y="164"/>
                    </a:lnTo>
                    <a:lnTo>
                      <a:pt x="224" y="176"/>
                    </a:lnTo>
                    <a:lnTo>
                      <a:pt x="222" y="187"/>
                    </a:lnTo>
                    <a:lnTo>
                      <a:pt x="216" y="198"/>
                    </a:lnTo>
                    <a:lnTo>
                      <a:pt x="208" y="209"/>
                    </a:lnTo>
                    <a:lnTo>
                      <a:pt x="199" y="219"/>
                    </a:lnTo>
                    <a:lnTo>
                      <a:pt x="188" y="229"/>
                    </a:lnTo>
                    <a:lnTo>
                      <a:pt x="177" y="238"/>
                    </a:lnTo>
                    <a:lnTo>
                      <a:pt x="166" y="246"/>
                    </a:lnTo>
                    <a:lnTo>
                      <a:pt x="154" y="255"/>
                    </a:lnTo>
                    <a:lnTo>
                      <a:pt x="142" y="264"/>
                    </a:lnTo>
                    <a:lnTo>
                      <a:pt x="132" y="275"/>
                    </a:lnTo>
                    <a:lnTo>
                      <a:pt x="128" y="278"/>
                    </a:lnTo>
                    <a:lnTo>
                      <a:pt x="126" y="283"/>
                    </a:lnTo>
                    <a:lnTo>
                      <a:pt x="124" y="287"/>
                    </a:lnTo>
                    <a:lnTo>
                      <a:pt x="121" y="292"/>
                    </a:lnTo>
                    <a:lnTo>
                      <a:pt x="120" y="296"/>
                    </a:lnTo>
                    <a:lnTo>
                      <a:pt x="120" y="301"/>
                    </a:lnTo>
                    <a:lnTo>
                      <a:pt x="122" y="306"/>
                    </a:lnTo>
                    <a:lnTo>
                      <a:pt x="126" y="309"/>
                    </a:lnTo>
                    <a:lnTo>
                      <a:pt x="131" y="310"/>
                    </a:lnTo>
                    <a:lnTo>
                      <a:pt x="135" y="310"/>
                    </a:lnTo>
                    <a:lnTo>
                      <a:pt x="139" y="309"/>
                    </a:lnTo>
                    <a:lnTo>
                      <a:pt x="142" y="306"/>
                    </a:lnTo>
                    <a:lnTo>
                      <a:pt x="154" y="292"/>
                    </a:lnTo>
                    <a:lnTo>
                      <a:pt x="167" y="280"/>
                    </a:lnTo>
                    <a:lnTo>
                      <a:pt x="180" y="269"/>
                    </a:lnTo>
                    <a:lnTo>
                      <a:pt x="194" y="257"/>
                    </a:lnTo>
                    <a:lnTo>
                      <a:pt x="207" y="246"/>
                    </a:lnTo>
                    <a:lnTo>
                      <a:pt x="220" y="233"/>
                    </a:lnTo>
                    <a:lnTo>
                      <a:pt x="230" y="219"/>
                    </a:lnTo>
                    <a:lnTo>
                      <a:pt x="238" y="204"/>
                    </a:lnTo>
                    <a:lnTo>
                      <a:pt x="244" y="186"/>
                    </a:lnTo>
                    <a:lnTo>
                      <a:pt x="245" y="169"/>
                    </a:lnTo>
                    <a:lnTo>
                      <a:pt x="243" y="152"/>
                    </a:lnTo>
                    <a:lnTo>
                      <a:pt x="237" y="134"/>
                    </a:lnTo>
                    <a:lnTo>
                      <a:pt x="228" y="119"/>
                    </a:lnTo>
                    <a:lnTo>
                      <a:pt x="217" y="105"/>
                    </a:lnTo>
                    <a:lnTo>
                      <a:pt x="203" y="93"/>
                    </a:lnTo>
                    <a:lnTo>
                      <a:pt x="188" y="83"/>
                    </a:lnTo>
                    <a:lnTo>
                      <a:pt x="176" y="76"/>
                    </a:lnTo>
                    <a:lnTo>
                      <a:pt x="163" y="69"/>
                    </a:lnTo>
                    <a:lnTo>
                      <a:pt x="151" y="61"/>
                    </a:lnTo>
                    <a:lnTo>
                      <a:pt x="136" y="54"/>
                    </a:lnTo>
                    <a:lnTo>
                      <a:pt x="122" y="46"/>
                    </a:lnTo>
                    <a:lnTo>
                      <a:pt x="107" y="39"/>
                    </a:lnTo>
                    <a:lnTo>
                      <a:pt x="93" y="31"/>
                    </a:lnTo>
                    <a:lnTo>
                      <a:pt x="79" y="24"/>
                    </a:lnTo>
                    <a:lnTo>
                      <a:pt x="66" y="18"/>
                    </a:lnTo>
                    <a:lnTo>
                      <a:pt x="53" y="13"/>
                    </a:lnTo>
                    <a:lnTo>
                      <a:pt x="40" y="8"/>
                    </a:lnTo>
                    <a:lnTo>
                      <a:pt x="30" y="5"/>
                    </a:lnTo>
                    <a:lnTo>
                      <a:pt x="20" y="1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2"/>
                    </a:lnTo>
                    <a:lnTo>
                      <a:pt x="11" y="8"/>
                    </a:lnTo>
                    <a:lnTo>
                      <a:pt x="23" y="14"/>
                    </a:lnTo>
                    <a:lnTo>
                      <a:pt x="36" y="20"/>
                    </a:lnTo>
                    <a:lnTo>
                      <a:pt x="47" y="25"/>
                    </a:lnTo>
                    <a:lnTo>
                      <a:pt x="60" y="31"/>
                    </a:lnTo>
                    <a:lnTo>
                      <a:pt x="73" y="37"/>
                    </a:lnTo>
                    <a:lnTo>
                      <a:pt x="86" y="44"/>
                    </a:lnTo>
                    <a:lnTo>
                      <a:pt x="99" y="51"/>
                    </a:lnTo>
                    <a:lnTo>
                      <a:pt x="113" y="57"/>
                    </a:lnTo>
                    <a:lnTo>
                      <a:pt x="126" y="64"/>
                    </a:lnTo>
                    <a:lnTo>
                      <a:pt x="139" y="71"/>
                    </a:lnTo>
                    <a:lnTo>
                      <a:pt x="152" y="79"/>
                    </a:lnTo>
                    <a:lnTo>
                      <a:pt x="165" y="88"/>
                    </a:lnTo>
                    <a:lnTo>
                      <a:pt x="176" y="96"/>
                    </a:lnTo>
                    <a:lnTo>
                      <a:pt x="188" y="106"/>
                    </a:lnTo>
                    <a:lnTo>
                      <a:pt x="200" y="11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139" name="Line 556"/>
            <p:cNvSpPr>
              <a:spLocks noChangeShapeType="1"/>
            </p:cNvSpPr>
            <p:nvPr/>
          </p:nvSpPr>
          <p:spPr bwMode="auto">
            <a:xfrm>
              <a:off x="4063" y="3139"/>
              <a:ext cx="317" cy="1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0" name="Line 557"/>
            <p:cNvSpPr>
              <a:spLocks noChangeShapeType="1"/>
            </p:cNvSpPr>
            <p:nvPr/>
          </p:nvSpPr>
          <p:spPr bwMode="auto">
            <a:xfrm>
              <a:off x="3716" y="3098"/>
              <a:ext cx="5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141" name="Group 558"/>
            <p:cNvGrpSpPr>
              <a:grpSpLocks/>
            </p:cNvGrpSpPr>
            <p:nvPr/>
          </p:nvGrpSpPr>
          <p:grpSpPr bwMode="auto">
            <a:xfrm>
              <a:off x="4961" y="3136"/>
              <a:ext cx="131" cy="258"/>
              <a:chOff x="4180" y="783"/>
              <a:chExt cx="150" cy="307"/>
            </a:xfrm>
          </p:grpSpPr>
          <p:sp>
            <p:nvSpPr>
              <p:cNvPr id="3153" name="AutoShape 559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54" name="Rectangle 560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55" name="Rectangle 561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56" name="AutoShape 562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57" name="Line 563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58" name="Line 564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59" name="Rectangle 565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60" name="Rectangle 566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142" name="Line 567"/>
            <p:cNvSpPr>
              <a:spLocks noChangeShapeType="1"/>
            </p:cNvSpPr>
            <p:nvPr/>
          </p:nvSpPr>
          <p:spPr bwMode="auto">
            <a:xfrm flipH="1">
              <a:off x="3772" y="2167"/>
              <a:ext cx="2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3" name="Line 568"/>
            <p:cNvSpPr>
              <a:spLocks noChangeShapeType="1"/>
            </p:cNvSpPr>
            <p:nvPr/>
          </p:nvSpPr>
          <p:spPr bwMode="auto">
            <a:xfrm flipV="1">
              <a:off x="4589" y="1526"/>
              <a:ext cx="78" cy="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4" name="Line 569"/>
            <p:cNvSpPr>
              <a:spLocks noChangeShapeType="1"/>
            </p:cNvSpPr>
            <p:nvPr/>
          </p:nvSpPr>
          <p:spPr bwMode="auto">
            <a:xfrm>
              <a:off x="4480" y="1635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5" name="Line 570"/>
            <p:cNvSpPr>
              <a:spLocks noChangeShapeType="1"/>
            </p:cNvSpPr>
            <p:nvPr/>
          </p:nvSpPr>
          <p:spPr bwMode="auto">
            <a:xfrm flipV="1">
              <a:off x="4596" y="1570"/>
              <a:ext cx="16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6" name="Line 571"/>
            <p:cNvSpPr>
              <a:spLocks noChangeShapeType="1"/>
            </p:cNvSpPr>
            <p:nvPr/>
          </p:nvSpPr>
          <p:spPr bwMode="auto">
            <a:xfrm>
              <a:off x="4818" y="1569"/>
              <a:ext cx="0" cy="1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7" name="Line 572"/>
            <p:cNvSpPr>
              <a:spLocks noChangeShapeType="1"/>
            </p:cNvSpPr>
            <p:nvPr/>
          </p:nvSpPr>
          <p:spPr bwMode="auto">
            <a:xfrm>
              <a:off x="4600" y="1762"/>
              <a:ext cx="1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8" name="Line 573"/>
            <p:cNvSpPr>
              <a:spLocks noChangeShapeType="1"/>
            </p:cNvSpPr>
            <p:nvPr/>
          </p:nvSpPr>
          <p:spPr bwMode="auto">
            <a:xfrm flipV="1">
              <a:off x="3526" y="2308"/>
              <a:ext cx="106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9" name="Line 574"/>
            <p:cNvSpPr>
              <a:spLocks noChangeShapeType="1"/>
            </p:cNvSpPr>
            <p:nvPr/>
          </p:nvSpPr>
          <p:spPr bwMode="auto">
            <a:xfrm flipV="1">
              <a:off x="4861" y="1380"/>
              <a:ext cx="150" cy="1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0" name="Line 575"/>
            <p:cNvSpPr>
              <a:spLocks noChangeShapeType="1"/>
            </p:cNvSpPr>
            <p:nvPr/>
          </p:nvSpPr>
          <p:spPr bwMode="auto">
            <a:xfrm>
              <a:off x="4949" y="1756"/>
              <a:ext cx="1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1" name="Line 576"/>
            <p:cNvSpPr>
              <a:spLocks noChangeShapeType="1"/>
            </p:cNvSpPr>
            <p:nvPr/>
          </p:nvSpPr>
          <p:spPr bwMode="auto">
            <a:xfrm flipH="1">
              <a:off x="4411" y="1804"/>
              <a:ext cx="62" cy="4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2" name="Line 577"/>
            <p:cNvSpPr>
              <a:spLocks noChangeShapeType="1"/>
            </p:cNvSpPr>
            <p:nvPr/>
          </p:nvSpPr>
          <p:spPr bwMode="auto">
            <a:xfrm flipH="1">
              <a:off x="4783" y="1804"/>
              <a:ext cx="70" cy="45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What’s a protocol?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8153400" cy="685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dirty="0" smtClean="0"/>
              <a:t>a human protocol and a computer network protocol:</a:t>
            </a:r>
          </a:p>
          <a:p>
            <a:pPr>
              <a:buFont typeface="Wingdings" pitchFamily="2" charset="2"/>
              <a:buNone/>
            </a:pPr>
            <a:endParaRPr lang="en-US" sz="2400" dirty="0" smtClean="0"/>
          </a:p>
        </p:txBody>
      </p:sp>
      <p:sp>
        <p:nvSpPr>
          <p:cNvPr id="4104" name="Line 10"/>
          <p:cNvSpPr>
            <a:spLocks noChangeShapeType="1"/>
          </p:cNvSpPr>
          <p:nvPr/>
        </p:nvSpPr>
        <p:spPr bwMode="auto">
          <a:xfrm>
            <a:off x="1257300" y="2771775"/>
            <a:ext cx="1762125" cy="2762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05" name="Group 16"/>
          <p:cNvGrpSpPr>
            <a:grpSpLocks/>
          </p:cNvGrpSpPr>
          <p:nvPr/>
        </p:nvGrpSpPr>
        <p:grpSpPr bwMode="auto">
          <a:xfrm>
            <a:off x="7173913" y="2917825"/>
            <a:ext cx="355600" cy="933450"/>
            <a:chOff x="4180" y="783"/>
            <a:chExt cx="150" cy="307"/>
          </a:xfrm>
        </p:grpSpPr>
        <p:sp>
          <p:nvSpPr>
            <p:cNvPr id="4137" name="AutoShape 17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8" name="Rectangle 18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9" name="Rectangle 19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0" name="AutoShape 20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1" name="Line 21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2" name="Line 22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3" name="Rectangle 23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44" name="Rectangle 24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4098" name="Object 26"/>
          <p:cNvGraphicFramePr>
            <a:graphicFrameLocks noChangeAspect="1"/>
          </p:cNvGraphicFramePr>
          <p:nvPr/>
        </p:nvGraphicFramePr>
        <p:xfrm>
          <a:off x="4543425" y="2632075"/>
          <a:ext cx="62230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Clip" r:id="rId4" imgW="1305000" imgH="1085760" progId="">
                  <p:embed/>
                </p:oleObj>
              </mc:Choice>
              <mc:Fallback>
                <p:oleObj name="Clip" r:id="rId4" imgW="1305000" imgH="1085760" progId="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3425" y="2632075"/>
                        <a:ext cx="622300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6" name="Picture 62" descr="Alic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613" y="2376488"/>
            <a:ext cx="561975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63" descr="Bo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8963" y="2771775"/>
            <a:ext cx="676275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8" name="Text Box 64"/>
          <p:cNvSpPr txBox="1">
            <a:spLocks noChangeArrowheads="1"/>
          </p:cNvSpPr>
          <p:nvPr/>
        </p:nvSpPr>
        <p:spPr bwMode="auto">
          <a:xfrm>
            <a:off x="1698625" y="2484438"/>
            <a:ext cx="50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Hi</a:t>
            </a:r>
            <a:endParaRPr lang="en-US"/>
          </a:p>
        </p:txBody>
      </p:sp>
      <p:sp>
        <p:nvSpPr>
          <p:cNvPr id="4109" name="Line 66"/>
          <p:cNvSpPr>
            <a:spLocks noChangeShapeType="1"/>
          </p:cNvSpPr>
          <p:nvPr/>
        </p:nvSpPr>
        <p:spPr bwMode="auto">
          <a:xfrm flipV="1">
            <a:off x="971550" y="3352800"/>
            <a:ext cx="2085975" cy="361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Text Box 67"/>
          <p:cNvSpPr txBox="1">
            <a:spLocks noChangeArrowheads="1"/>
          </p:cNvSpPr>
          <p:nvPr/>
        </p:nvSpPr>
        <p:spPr bwMode="auto">
          <a:xfrm>
            <a:off x="1689100" y="3141663"/>
            <a:ext cx="50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Hi</a:t>
            </a:r>
            <a:endParaRPr lang="en-US"/>
          </a:p>
        </p:txBody>
      </p:sp>
      <p:sp>
        <p:nvSpPr>
          <p:cNvPr id="4111" name="Line 70"/>
          <p:cNvSpPr>
            <a:spLocks noChangeShapeType="1"/>
          </p:cNvSpPr>
          <p:nvPr/>
        </p:nvSpPr>
        <p:spPr bwMode="auto">
          <a:xfrm>
            <a:off x="933450" y="3762375"/>
            <a:ext cx="2162175" cy="4381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12" name="Group 72"/>
          <p:cNvGrpSpPr>
            <a:grpSpLocks/>
          </p:cNvGrpSpPr>
          <p:nvPr/>
        </p:nvGrpSpPr>
        <p:grpSpPr bwMode="auto">
          <a:xfrm>
            <a:off x="1322388" y="3694113"/>
            <a:ext cx="1090612" cy="701675"/>
            <a:chOff x="737" y="2747"/>
            <a:chExt cx="687" cy="442"/>
          </a:xfrm>
        </p:grpSpPr>
        <p:sp>
          <p:nvSpPr>
            <p:cNvPr id="4135" name="Rectangle 71"/>
            <p:cNvSpPr>
              <a:spLocks noChangeArrowheads="1"/>
            </p:cNvSpPr>
            <p:nvPr/>
          </p:nvSpPr>
          <p:spPr bwMode="auto">
            <a:xfrm>
              <a:off x="786" y="2790"/>
              <a:ext cx="588" cy="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6" name="Text Box 69"/>
            <p:cNvSpPr txBox="1">
              <a:spLocks noChangeArrowheads="1"/>
            </p:cNvSpPr>
            <p:nvPr/>
          </p:nvSpPr>
          <p:spPr bwMode="auto">
            <a:xfrm>
              <a:off x="737" y="2747"/>
              <a:ext cx="687" cy="44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FF0000"/>
                  </a:solidFill>
                  <a:latin typeface="Comic Sans MS" pitchFamily="66" charset="0"/>
                </a:rPr>
                <a:t>Got the</a:t>
              </a:r>
            </a:p>
            <a:p>
              <a:pPr algn="ctr"/>
              <a:r>
                <a:rPr lang="en-US" sz="2000">
                  <a:solidFill>
                    <a:srgbClr val="FF0000"/>
                  </a:solidFill>
                  <a:latin typeface="Comic Sans MS" pitchFamily="66" charset="0"/>
                </a:rPr>
                <a:t>time?</a:t>
              </a:r>
              <a:endParaRPr lang="en-US" sz="2000"/>
            </a:p>
          </p:txBody>
        </p:sp>
      </p:grpSp>
      <p:sp>
        <p:nvSpPr>
          <p:cNvPr id="4113" name="Line 73"/>
          <p:cNvSpPr>
            <a:spLocks noChangeShapeType="1"/>
          </p:cNvSpPr>
          <p:nvPr/>
        </p:nvSpPr>
        <p:spPr bwMode="auto">
          <a:xfrm flipV="1">
            <a:off x="1095375" y="4333875"/>
            <a:ext cx="1952625" cy="3333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14" name="Group 76"/>
          <p:cNvGrpSpPr>
            <a:grpSpLocks/>
          </p:cNvGrpSpPr>
          <p:nvPr/>
        </p:nvGrpSpPr>
        <p:grpSpPr bwMode="auto">
          <a:xfrm>
            <a:off x="1431925" y="4360863"/>
            <a:ext cx="831850" cy="457200"/>
            <a:chOff x="1046" y="2771"/>
            <a:chExt cx="524" cy="288"/>
          </a:xfrm>
        </p:grpSpPr>
        <p:sp>
          <p:nvSpPr>
            <p:cNvPr id="4133" name="Rectangle 75"/>
            <p:cNvSpPr>
              <a:spLocks noChangeArrowheads="1"/>
            </p:cNvSpPr>
            <p:nvPr/>
          </p:nvSpPr>
          <p:spPr bwMode="auto">
            <a:xfrm>
              <a:off x="1104" y="2820"/>
              <a:ext cx="444" cy="18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4" name="Text Box 74"/>
            <p:cNvSpPr txBox="1">
              <a:spLocks noChangeArrowheads="1"/>
            </p:cNvSpPr>
            <p:nvPr/>
          </p:nvSpPr>
          <p:spPr bwMode="auto">
            <a:xfrm>
              <a:off x="1046" y="2771"/>
              <a:ext cx="52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Comic Sans MS" pitchFamily="66" charset="0"/>
                </a:rPr>
                <a:t>2:00</a:t>
              </a:r>
              <a:endParaRPr lang="en-US"/>
            </a:p>
          </p:txBody>
        </p:sp>
      </p:grpSp>
      <p:sp>
        <p:nvSpPr>
          <p:cNvPr id="4115" name="Text Box 78"/>
          <p:cNvSpPr txBox="1">
            <a:spLocks noChangeArrowheads="1"/>
          </p:cNvSpPr>
          <p:nvPr/>
        </p:nvSpPr>
        <p:spPr bwMode="auto">
          <a:xfrm>
            <a:off x="5222875" y="2713038"/>
            <a:ext cx="19748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Comic Sans MS" pitchFamily="66" charset="0"/>
              </a:rPr>
              <a:t>TCP connection</a:t>
            </a:r>
          </a:p>
          <a:p>
            <a:r>
              <a:rPr lang="en-US" sz="2000" dirty="0">
                <a:solidFill>
                  <a:srgbClr val="FF0000"/>
                </a:solidFill>
                <a:latin typeface="Comic Sans MS" pitchFamily="66" charset="0"/>
              </a:rPr>
              <a:t> request</a:t>
            </a:r>
            <a:endParaRPr lang="en-US" dirty="0"/>
          </a:p>
        </p:txBody>
      </p:sp>
      <p:sp>
        <p:nvSpPr>
          <p:cNvPr id="4116" name="Line 85"/>
          <p:cNvSpPr>
            <a:spLocks noChangeShapeType="1"/>
          </p:cNvSpPr>
          <p:nvPr/>
        </p:nvSpPr>
        <p:spPr bwMode="auto">
          <a:xfrm flipV="1">
            <a:off x="4943475" y="4648200"/>
            <a:ext cx="2343150" cy="4286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7" name="Line 89"/>
          <p:cNvSpPr>
            <a:spLocks noChangeShapeType="1"/>
          </p:cNvSpPr>
          <p:nvPr/>
        </p:nvSpPr>
        <p:spPr bwMode="auto">
          <a:xfrm>
            <a:off x="5219700" y="2981325"/>
            <a:ext cx="1762125" cy="2762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8" name="Line 90"/>
          <p:cNvSpPr>
            <a:spLocks noChangeShapeType="1"/>
          </p:cNvSpPr>
          <p:nvPr/>
        </p:nvSpPr>
        <p:spPr bwMode="auto">
          <a:xfrm flipV="1">
            <a:off x="4895850" y="3476625"/>
            <a:ext cx="2085975" cy="361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19" name="Group 93"/>
          <p:cNvGrpSpPr>
            <a:grpSpLocks/>
          </p:cNvGrpSpPr>
          <p:nvPr/>
        </p:nvGrpSpPr>
        <p:grpSpPr bwMode="auto">
          <a:xfrm>
            <a:off x="5156200" y="3408363"/>
            <a:ext cx="1974850" cy="701675"/>
            <a:chOff x="3248" y="2147"/>
            <a:chExt cx="1244" cy="442"/>
          </a:xfrm>
        </p:grpSpPr>
        <p:sp>
          <p:nvSpPr>
            <p:cNvPr id="4131" name="Rectangle 92"/>
            <p:cNvSpPr>
              <a:spLocks noChangeArrowheads="1"/>
            </p:cNvSpPr>
            <p:nvPr/>
          </p:nvSpPr>
          <p:spPr bwMode="auto">
            <a:xfrm>
              <a:off x="3306" y="2190"/>
              <a:ext cx="906" cy="18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2" name="Text Box 91"/>
            <p:cNvSpPr txBox="1">
              <a:spLocks noChangeArrowheads="1"/>
            </p:cNvSpPr>
            <p:nvPr/>
          </p:nvSpPr>
          <p:spPr bwMode="auto">
            <a:xfrm>
              <a:off x="3248" y="2147"/>
              <a:ext cx="124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Comic Sans MS" pitchFamily="66" charset="0"/>
                </a:rPr>
                <a:t>TCP connection</a:t>
              </a:r>
            </a:p>
            <a:p>
              <a:r>
                <a:rPr lang="en-US" sz="2000">
                  <a:solidFill>
                    <a:srgbClr val="FF0000"/>
                  </a:solidFill>
                  <a:latin typeface="Comic Sans MS" pitchFamily="66" charset="0"/>
                </a:rPr>
                <a:t>response</a:t>
              </a:r>
              <a:endParaRPr lang="en-US"/>
            </a:p>
          </p:txBody>
        </p:sp>
      </p:grpSp>
      <p:sp>
        <p:nvSpPr>
          <p:cNvPr id="4120" name="Line 94"/>
          <p:cNvSpPr>
            <a:spLocks noChangeShapeType="1"/>
          </p:cNvSpPr>
          <p:nvPr/>
        </p:nvSpPr>
        <p:spPr bwMode="auto">
          <a:xfrm>
            <a:off x="4943475" y="4086225"/>
            <a:ext cx="2400300" cy="4191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21" name="Group 97"/>
          <p:cNvGrpSpPr>
            <a:grpSpLocks/>
          </p:cNvGrpSpPr>
          <p:nvPr/>
        </p:nvGrpSpPr>
        <p:grpSpPr bwMode="auto">
          <a:xfrm>
            <a:off x="5156200" y="4151313"/>
            <a:ext cx="3794125" cy="304800"/>
            <a:chOff x="3212" y="2597"/>
            <a:chExt cx="2390" cy="192"/>
          </a:xfrm>
        </p:grpSpPr>
        <p:sp>
          <p:nvSpPr>
            <p:cNvPr id="4129" name="Rectangle 96"/>
            <p:cNvSpPr>
              <a:spLocks noChangeArrowheads="1"/>
            </p:cNvSpPr>
            <p:nvPr/>
          </p:nvSpPr>
          <p:spPr bwMode="auto">
            <a:xfrm>
              <a:off x="3252" y="2628"/>
              <a:ext cx="2100" cy="11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0" name="Text Box 95"/>
            <p:cNvSpPr txBox="1">
              <a:spLocks noChangeArrowheads="1"/>
            </p:cNvSpPr>
            <p:nvPr/>
          </p:nvSpPr>
          <p:spPr bwMode="auto">
            <a:xfrm>
              <a:off x="3212" y="2597"/>
              <a:ext cx="239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  <a:latin typeface="Comic Sans MS" pitchFamily="66" charset="0"/>
                </a:rPr>
                <a:t>Get http://www.awl.com/kurose-ross</a:t>
              </a:r>
              <a:endParaRPr lang="en-US"/>
            </a:p>
          </p:txBody>
        </p:sp>
      </p:grpSp>
      <p:grpSp>
        <p:nvGrpSpPr>
          <p:cNvPr id="4122" name="Group 98"/>
          <p:cNvGrpSpPr>
            <a:grpSpLocks/>
          </p:cNvGrpSpPr>
          <p:nvPr/>
        </p:nvGrpSpPr>
        <p:grpSpPr bwMode="auto">
          <a:xfrm>
            <a:off x="5784850" y="4656138"/>
            <a:ext cx="908050" cy="457200"/>
            <a:chOff x="1046" y="2771"/>
            <a:chExt cx="572" cy="288"/>
          </a:xfrm>
        </p:grpSpPr>
        <p:sp>
          <p:nvSpPr>
            <p:cNvPr id="4127" name="Rectangle 99"/>
            <p:cNvSpPr>
              <a:spLocks noChangeArrowheads="1"/>
            </p:cNvSpPr>
            <p:nvPr/>
          </p:nvSpPr>
          <p:spPr bwMode="auto">
            <a:xfrm>
              <a:off x="1104" y="2820"/>
              <a:ext cx="444" cy="18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8" name="Text Box 100"/>
            <p:cNvSpPr txBox="1">
              <a:spLocks noChangeArrowheads="1"/>
            </p:cNvSpPr>
            <p:nvPr/>
          </p:nvSpPr>
          <p:spPr bwMode="auto">
            <a:xfrm>
              <a:off x="1046" y="2771"/>
              <a:ext cx="5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Comic Sans MS" pitchFamily="66" charset="0"/>
                </a:rPr>
                <a:t>&lt;file&gt;</a:t>
              </a:r>
              <a:endParaRPr lang="en-US"/>
            </a:p>
          </p:txBody>
        </p:sp>
      </p:grpSp>
      <p:sp>
        <p:nvSpPr>
          <p:cNvPr id="4123" name="Line 101"/>
          <p:cNvSpPr>
            <a:spLocks noChangeShapeType="1"/>
          </p:cNvSpPr>
          <p:nvPr/>
        </p:nvSpPr>
        <p:spPr bwMode="auto">
          <a:xfrm>
            <a:off x="4057650" y="1962150"/>
            <a:ext cx="0" cy="38576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24" name="Group 105"/>
          <p:cNvGrpSpPr>
            <a:grpSpLocks/>
          </p:cNvGrpSpPr>
          <p:nvPr/>
        </p:nvGrpSpPr>
        <p:grpSpPr bwMode="auto">
          <a:xfrm>
            <a:off x="3679825" y="5094288"/>
            <a:ext cx="815975" cy="457200"/>
            <a:chOff x="2198" y="3221"/>
            <a:chExt cx="514" cy="288"/>
          </a:xfrm>
        </p:grpSpPr>
        <p:sp>
          <p:nvSpPr>
            <p:cNvPr id="4125" name="Rectangle 104"/>
            <p:cNvSpPr>
              <a:spLocks noChangeArrowheads="1"/>
            </p:cNvSpPr>
            <p:nvPr/>
          </p:nvSpPr>
          <p:spPr bwMode="auto">
            <a:xfrm>
              <a:off x="2244" y="3282"/>
              <a:ext cx="408" cy="16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6" name="Text Box 102"/>
            <p:cNvSpPr txBox="1">
              <a:spLocks noChangeArrowheads="1"/>
            </p:cNvSpPr>
            <p:nvPr/>
          </p:nvSpPr>
          <p:spPr bwMode="auto">
            <a:xfrm>
              <a:off x="2198" y="3221"/>
              <a:ext cx="51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  <a:latin typeface="Comic Sans MS" pitchFamily="66" charset="0"/>
                </a:rPr>
                <a:t>time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a protocol?</a:t>
            </a:r>
          </a:p>
        </p:txBody>
      </p:sp>
      <p:sp>
        <p:nvSpPr>
          <p:cNvPr id="49159" name="Rectangle 5"/>
          <p:cNvSpPr>
            <a:spLocks noChangeArrowheads="1"/>
          </p:cNvSpPr>
          <p:nvPr/>
        </p:nvSpPr>
        <p:spPr bwMode="auto">
          <a:xfrm>
            <a:off x="945532" y="1847232"/>
            <a:ext cx="7632700" cy="1697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None/>
            </a:pPr>
            <a:r>
              <a:rPr lang="en-US" i="1" dirty="0">
                <a:latin typeface="Comic Sans MS" pitchFamily="66" charset="0"/>
              </a:rPr>
              <a:t>protocols define 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format &amp;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order </a:t>
            </a:r>
            <a:r>
              <a:rPr lang="en-US" i="1" dirty="0">
                <a:latin typeface="Comic Sans MS" pitchFamily="66" charset="0"/>
              </a:rPr>
              <a:t>of </a:t>
            </a:r>
            <a:r>
              <a:rPr lang="en-US" i="1" dirty="0" smtClean="0">
                <a:latin typeface="Comic Sans MS" pitchFamily="66" charset="0"/>
              </a:rPr>
              <a:t>messages </a:t>
            </a:r>
            <a:r>
              <a:rPr lang="en-US" i="1" dirty="0">
                <a:latin typeface="Comic Sans MS" pitchFamily="66" charset="0"/>
              </a:rPr>
              <a:t>sent and received among network entities, and </a:t>
            </a:r>
            <a:r>
              <a:rPr lang="en-US" i="1" dirty="0" smtClean="0">
                <a:latin typeface="Comic Sans MS" pitchFamily="66" charset="0"/>
              </a:rPr>
              <a:t>the 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actions </a:t>
            </a:r>
            <a:r>
              <a:rPr lang="en-US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taken </a:t>
            </a:r>
            <a:r>
              <a:rPr lang="en-US" i="1" dirty="0">
                <a:latin typeface="Comic Sans MS" pitchFamily="66" charset="0"/>
              </a:rPr>
              <a:t>on </a:t>
            </a:r>
            <a:r>
              <a:rPr lang="en-US" i="1" dirty="0" smtClean="0">
                <a:latin typeface="Comic Sans MS" pitchFamily="66" charset="0"/>
              </a:rPr>
              <a:t>messages  upon 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transmission</a:t>
            </a:r>
            <a:r>
              <a:rPr lang="en-US" i="1" dirty="0" smtClean="0">
                <a:latin typeface="Comic Sans MS" pitchFamily="66" charset="0"/>
              </a:rPr>
              <a:t> and 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receipt. </a:t>
            </a:r>
            <a:endParaRPr lang="en-US" i="1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9160" name="Rectangle 6"/>
          <p:cNvSpPr>
            <a:spLocks noChangeArrowheads="1"/>
          </p:cNvSpPr>
          <p:nvPr/>
        </p:nvSpPr>
        <p:spPr bwMode="auto">
          <a:xfrm>
            <a:off x="901700" y="1803400"/>
            <a:ext cx="7731312" cy="1800412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1440" y="6243934"/>
            <a:ext cx="8102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28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TQ</a:t>
            </a:r>
            <a:endParaRPr lang="en-US" sz="28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16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A5494F1C-5617-4E01-89A9-F0240E1C7D47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1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The network </a:t>
            </a:r>
            <a:r>
              <a:rPr lang="en-US" sz="3600" dirty="0" smtClean="0"/>
              <a:t>edge (LANs Hosts):</a:t>
            </a:r>
            <a:endParaRPr lang="en-US" dirty="0" smtClean="0"/>
          </a:p>
        </p:txBody>
      </p:sp>
      <p:sp>
        <p:nvSpPr>
          <p:cNvPr id="616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371600"/>
            <a:ext cx="5286375" cy="46482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access networks and </a:t>
            </a:r>
            <a:r>
              <a:rPr lang="en-US" dirty="0" smtClean="0">
                <a:solidFill>
                  <a:srgbClr val="FF0000"/>
                </a:solidFill>
              </a:rPr>
              <a:t>hosts:</a:t>
            </a:r>
            <a:endParaRPr lang="en-US" sz="2400" dirty="0" smtClean="0"/>
          </a:p>
          <a:p>
            <a:pPr lvl="1"/>
            <a:r>
              <a:rPr lang="en-US" sz="2000" dirty="0" smtClean="0"/>
              <a:t>run application </a:t>
            </a:r>
            <a:r>
              <a:rPr lang="en-US" sz="2000" dirty="0" smtClean="0"/>
              <a:t>programs</a:t>
            </a:r>
            <a:br>
              <a:rPr lang="en-US" sz="2000" dirty="0" smtClean="0"/>
            </a:br>
            <a:r>
              <a:rPr lang="en-US" sz="2000" dirty="0" smtClean="0"/>
              <a:t>e.g</a:t>
            </a:r>
            <a:r>
              <a:rPr lang="en-US" sz="2000" dirty="0" smtClean="0"/>
              <a:t>. Web, email</a:t>
            </a:r>
          </a:p>
          <a:p>
            <a:pPr lvl="1"/>
            <a:r>
              <a:rPr lang="en-US" sz="2000" dirty="0" smtClean="0"/>
              <a:t>Local Area Networks (LANs)</a:t>
            </a:r>
          </a:p>
          <a:p>
            <a:pPr lvl="1"/>
            <a:endParaRPr lang="en-US" sz="2000" dirty="0" smtClean="0"/>
          </a:p>
        </p:txBody>
      </p:sp>
      <p:sp>
        <p:nvSpPr>
          <p:cNvPr id="6163" name="Freeform 229"/>
          <p:cNvSpPr>
            <a:spLocks/>
          </p:cNvSpPr>
          <p:nvPr/>
        </p:nvSpPr>
        <p:spPr bwMode="auto">
          <a:xfrm>
            <a:off x="6710363" y="3457575"/>
            <a:ext cx="1314450" cy="674688"/>
          </a:xfrm>
          <a:custGeom>
            <a:avLst/>
            <a:gdLst>
              <a:gd name="T0" fmla="*/ 606425 w 828"/>
              <a:gd name="T1" fmla="*/ 47625 h 425"/>
              <a:gd name="T2" fmla="*/ 587375 w 828"/>
              <a:gd name="T3" fmla="*/ 47625 h 425"/>
              <a:gd name="T4" fmla="*/ 200025 w 828"/>
              <a:gd name="T5" fmla="*/ 50800 h 425"/>
              <a:gd name="T6" fmla="*/ 9525 w 828"/>
              <a:gd name="T7" fmla="*/ 200025 h 425"/>
              <a:gd name="T8" fmla="*/ 146050 w 828"/>
              <a:gd name="T9" fmla="*/ 434975 h 425"/>
              <a:gd name="T10" fmla="*/ 463550 w 828"/>
              <a:gd name="T11" fmla="*/ 609600 h 425"/>
              <a:gd name="T12" fmla="*/ 857250 w 828"/>
              <a:gd name="T13" fmla="*/ 660400 h 425"/>
              <a:gd name="T14" fmla="*/ 1108075 w 828"/>
              <a:gd name="T15" fmla="*/ 523875 h 425"/>
              <a:gd name="T16" fmla="*/ 1231900 w 828"/>
              <a:gd name="T17" fmla="*/ 269875 h 425"/>
              <a:gd name="T18" fmla="*/ 1257300 w 828"/>
              <a:gd name="T19" fmla="*/ 34925 h 425"/>
              <a:gd name="T20" fmla="*/ 889000 w 828"/>
              <a:gd name="T21" fmla="*/ 60325 h 425"/>
              <a:gd name="T22" fmla="*/ 606425 w 828"/>
              <a:gd name="T23" fmla="*/ 47625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4" name="Freeform 230"/>
          <p:cNvSpPr>
            <a:spLocks/>
          </p:cNvSpPr>
          <p:nvPr/>
        </p:nvSpPr>
        <p:spPr bwMode="auto">
          <a:xfrm>
            <a:off x="6729413" y="1931988"/>
            <a:ext cx="1730375" cy="1044575"/>
          </a:xfrm>
          <a:custGeom>
            <a:avLst/>
            <a:gdLst>
              <a:gd name="T0" fmla="*/ 959057 w 765"/>
              <a:gd name="T1" fmla="*/ 22758 h 459"/>
              <a:gd name="T2" fmla="*/ 651435 w 765"/>
              <a:gd name="T3" fmla="*/ 159303 h 459"/>
              <a:gd name="T4" fmla="*/ 217145 w 765"/>
              <a:gd name="T5" fmla="*/ 227576 h 459"/>
              <a:gd name="T6" fmla="*/ 31667 w 765"/>
              <a:gd name="T7" fmla="*/ 764656 h 459"/>
              <a:gd name="T8" fmla="*/ 407147 w 765"/>
              <a:gd name="T9" fmla="*/ 1010439 h 459"/>
              <a:gd name="T10" fmla="*/ 782627 w 765"/>
              <a:gd name="T11" fmla="*/ 969475 h 459"/>
              <a:gd name="T12" fmla="*/ 1320966 w 765"/>
              <a:gd name="T13" fmla="*/ 1010439 h 459"/>
              <a:gd name="T14" fmla="*/ 1578826 w 765"/>
              <a:gd name="T15" fmla="*/ 987681 h 459"/>
              <a:gd name="T16" fmla="*/ 1700970 w 765"/>
              <a:gd name="T17" fmla="*/ 846584 h 459"/>
              <a:gd name="T18" fmla="*/ 1696446 w 765"/>
              <a:gd name="T19" fmla="*/ 359571 h 459"/>
              <a:gd name="T20" fmla="*/ 1497396 w 765"/>
              <a:gd name="T21" fmla="*/ 77376 h 459"/>
              <a:gd name="T22" fmla="*/ 959057 w 765"/>
              <a:gd name="T23" fmla="*/ 22758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5" name="Freeform 231"/>
          <p:cNvSpPr>
            <a:spLocks/>
          </p:cNvSpPr>
          <p:nvPr/>
        </p:nvSpPr>
        <p:spPr bwMode="auto">
          <a:xfrm>
            <a:off x="4989513" y="1639888"/>
            <a:ext cx="1644650" cy="1071562"/>
          </a:xfrm>
          <a:custGeom>
            <a:avLst/>
            <a:gdLst>
              <a:gd name="T0" fmla="*/ 1028700 w 1036"/>
              <a:gd name="T1" fmla="*/ 17462 h 675"/>
              <a:gd name="T2" fmla="*/ 619125 w 1036"/>
              <a:gd name="T3" fmla="*/ 84137 h 675"/>
              <a:gd name="T4" fmla="*/ 327025 w 1036"/>
              <a:gd name="T5" fmla="*/ 204787 h 675"/>
              <a:gd name="T6" fmla="*/ 241300 w 1036"/>
              <a:gd name="T7" fmla="*/ 363537 h 675"/>
              <a:gd name="T8" fmla="*/ 34925 w 1036"/>
              <a:gd name="T9" fmla="*/ 471487 h 675"/>
              <a:gd name="T10" fmla="*/ 28575 w 1036"/>
              <a:gd name="T11" fmla="*/ 728662 h 675"/>
              <a:gd name="T12" fmla="*/ 209550 w 1036"/>
              <a:gd name="T13" fmla="*/ 776287 h 675"/>
              <a:gd name="T14" fmla="*/ 727075 w 1036"/>
              <a:gd name="T15" fmla="*/ 776287 h 675"/>
              <a:gd name="T16" fmla="*/ 949325 w 1036"/>
              <a:gd name="T17" fmla="*/ 881062 h 675"/>
              <a:gd name="T18" fmla="*/ 1193800 w 1036"/>
              <a:gd name="T19" fmla="*/ 1042987 h 675"/>
              <a:gd name="T20" fmla="*/ 1381125 w 1036"/>
              <a:gd name="T21" fmla="*/ 1049337 h 675"/>
              <a:gd name="T22" fmla="*/ 1511300 w 1036"/>
              <a:gd name="T23" fmla="*/ 957262 h 675"/>
              <a:gd name="T24" fmla="*/ 1574800 w 1036"/>
              <a:gd name="T25" fmla="*/ 706437 h 675"/>
              <a:gd name="T26" fmla="*/ 1616075 w 1036"/>
              <a:gd name="T27" fmla="*/ 461962 h 675"/>
              <a:gd name="T28" fmla="*/ 1622425 w 1036"/>
              <a:gd name="T29" fmla="*/ 169862 h 675"/>
              <a:gd name="T30" fmla="*/ 1482725 w 1036"/>
              <a:gd name="T31" fmla="*/ 26987 h 675"/>
              <a:gd name="T32" fmla="*/ 1231900 w 1036"/>
              <a:gd name="T33" fmla="*/ 4762 h 675"/>
              <a:gd name="T34" fmla="*/ 1028700 w 1036"/>
              <a:gd name="T35" fmla="*/ 17462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66" name="Group 232"/>
          <p:cNvGrpSpPr>
            <a:grpSpLocks/>
          </p:cNvGrpSpPr>
          <p:nvPr/>
        </p:nvGrpSpPr>
        <p:grpSpPr bwMode="auto">
          <a:xfrm>
            <a:off x="5076825" y="2974975"/>
            <a:ext cx="1458913" cy="933450"/>
            <a:chOff x="2889" y="1631"/>
            <a:chExt cx="980" cy="743"/>
          </a:xfrm>
        </p:grpSpPr>
        <p:sp>
          <p:nvSpPr>
            <p:cNvPr id="6497" name="Rectangle 233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8" name="AutoShape 234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CCFF"/>
                </a:solidFill>
              </a:endParaRPr>
            </a:p>
          </p:txBody>
        </p:sp>
      </p:grpSp>
      <p:grpSp>
        <p:nvGrpSpPr>
          <p:cNvPr id="6167" name="Group 235"/>
          <p:cNvGrpSpPr>
            <a:grpSpLocks/>
          </p:cNvGrpSpPr>
          <p:nvPr/>
        </p:nvGrpSpPr>
        <p:grpSpPr bwMode="auto">
          <a:xfrm>
            <a:off x="5778500" y="1831975"/>
            <a:ext cx="336550" cy="531813"/>
            <a:chOff x="3796" y="1043"/>
            <a:chExt cx="865" cy="1237"/>
          </a:xfrm>
        </p:grpSpPr>
        <p:sp>
          <p:nvSpPr>
            <p:cNvPr id="6467" name="Line 236"/>
            <p:cNvSpPr>
              <a:spLocks noChangeShapeType="1"/>
            </p:cNvSpPr>
            <p:nvPr/>
          </p:nvSpPr>
          <p:spPr bwMode="auto">
            <a:xfrm flipH="1">
              <a:off x="3992" y="1481"/>
              <a:ext cx="235" cy="7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68" name="Line 237"/>
            <p:cNvSpPr>
              <a:spLocks noChangeShapeType="1"/>
            </p:cNvSpPr>
            <p:nvPr/>
          </p:nvSpPr>
          <p:spPr bwMode="auto">
            <a:xfrm>
              <a:off x="4227" y="1481"/>
              <a:ext cx="236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69" name="Line 238"/>
            <p:cNvSpPr>
              <a:spLocks noChangeShapeType="1"/>
            </p:cNvSpPr>
            <p:nvPr/>
          </p:nvSpPr>
          <p:spPr bwMode="auto">
            <a:xfrm>
              <a:off x="3992" y="2201"/>
              <a:ext cx="235" cy="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70" name="Line 239"/>
            <p:cNvSpPr>
              <a:spLocks noChangeShapeType="1"/>
            </p:cNvSpPr>
            <p:nvPr/>
          </p:nvSpPr>
          <p:spPr bwMode="auto">
            <a:xfrm flipH="1">
              <a:off x="4227" y="2201"/>
              <a:ext cx="236" cy="7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71" name="Line 240"/>
            <p:cNvSpPr>
              <a:spLocks noChangeShapeType="1"/>
            </p:cNvSpPr>
            <p:nvPr/>
          </p:nvSpPr>
          <p:spPr bwMode="auto">
            <a:xfrm>
              <a:off x="4227" y="1497"/>
              <a:ext cx="0" cy="7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72" name="Line 241"/>
            <p:cNvSpPr>
              <a:spLocks noChangeShapeType="1"/>
            </p:cNvSpPr>
            <p:nvPr/>
          </p:nvSpPr>
          <p:spPr bwMode="auto">
            <a:xfrm flipV="1">
              <a:off x="3992" y="2127"/>
              <a:ext cx="235" cy="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73" name="Line 242"/>
            <p:cNvSpPr>
              <a:spLocks noChangeShapeType="1"/>
            </p:cNvSpPr>
            <p:nvPr/>
          </p:nvSpPr>
          <p:spPr bwMode="auto">
            <a:xfrm flipH="1" flipV="1">
              <a:off x="4227" y="2127"/>
              <a:ext cx="236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74" name="Line 243"/>
            <p:cNvSpPr>
              <a:spLocks noChangeShapeType="1"/>
            </p:cNvSpPr>
            <p:nvPr/>
          </p:nvSpPr>
          <p:spPr bwMode="auto">
            <a:xfrm>
              <a:off x="4092" y="1890"/>
              <a:ext cx="135" cy="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75" name="Line 244"/>
            <p:cNvSpPr>
              <a:spLocks noChangeShapeType="1"/>
            </p:cNvSpPr>
            <p:nvPr/>
          </p:nvSpPr>
          <p:spPr bwMode="auto">
            <a:xfrm flipV="1">
              <a:off x="4227" y="1890"/>
              <a:ext cx="143" cy="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76" name="Line 245"/>
            <p:cNvSpPr>
              <a:spLocks noChangeShapeType="1"/>
            </p:cNvSpPr>
            <p:nvPr/>
          </p:nvSpPr>
          <p:spPr bwMode="auto">
            <a:xfrm>
              <a:off x="4047" y="1996"/>
              <a:ext cx="175" cy="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77" name="Line 246"/>
            <p:cNvSpPr>
              <a:spLocks noChangeShapeType="1"/>
            </p:cNvSpPr>
            <p:nvPr/>
          </p:nvSpPr>
          <p:spPr bwMode="auto">
            <a:xfrm flipV="1">
              <a:off x="4227" y="2012"/>
              <a:ext cx="176" cy="7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78" name="Line 247"/>
            <p:cNvSpPr>
              <a:spLocks noChangeShapeType="1"/>
            </p:cNvSpPr>
            <p:nvPr/>
          </p:nvSpPr>
          <p:spPr bwMode="auto">
            <a:xfrm flipV="1">
              <a:off x="4227" y="1782"/>
              <a:ext cx="90" cy="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79" name="Line 248"/>
            <p:cNvSpPr>
              <a:spLocks noChangeShapeType="1"/>
            </p:cNvSpPr>
            <p:nvPr/>
          </p:nvSpPr>
          <p:spPr bwMode="auto">
            <a:xfrm flipV="1">
              <a:off x="4227" y="1632"/>
              <a:ext cx="57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80" name="Line 249"/>
            <p:cNvSpPr>
              <a:spLocks noChangeShapeType="1"/>
            </p:cNvSpPr>
            <p:nvPr/>
          </p:nvSpPr>
          <p:spPr bwMode="auto">
            <a:xfrm>
              <a:off x="4126" y="1772"/>
              <a:ext cx="109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481" name="Line 250"/>
            <p:cNvSpPr>
              <a:spLocks noChangeShapeType="1"/>
            </p:cNvSpPr>
            <p:nvPr/>
          </p:nvSpPr>
          <p:spPr bwMode="auto">
            <a:xfrm>
              <a:off x="4175" y="1625"/>
              <a:ext cx="63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6482" name="Group 251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6493" name="Line 252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494" name="Line 253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495" name="Line 254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496" name="Line 255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6483" name="Group 256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6489" name="Line 257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490" name="Line 258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491" name="Line 259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492" name="Line 260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6484" name="Group 261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6485" name="Line 262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486" name="Line 263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487" name="Line 264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6488" name="Line 265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6168" name="Oval 275"/>
          <p:cNvSpPr>
            <a:spLocks noChangeArrowheads="1"/>
          </p:cNvSpPr>
          <p:nvPr/>
        </p:nvSpPr>
        <p:spPr bwMode="auto">
          <a:xfrm>
            <a:off x="6835775" y="3652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69" name="Line 276"/>
          <p:cNvSpPr>
            <a:spLocks noChangeShapeType="1"/>
          </p:cNvSpPr>
          <p:nvPr/>
        </p:nvSpPr>
        <p:spPr bwMode="auto">
          <a:xfrm>
            <a:off x="6835775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70" name="Line 277"/>
          <p:cNvSpPr>
            <a:spLocks noChangeShapeType="1"/>
          </p:cNvSpPr>
          <p:nvPr/>
        </p:nvSpPr>
        <p:spPr bwMode="auto">
          <a:xfrm>
            <a:off x="7194550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71" name="Rectangle 278"/>
          <p:cNvSpPr>
            <a:spLocks noChangeArrowheads="1"/>
          </p:cNvSpPr>
          <p:nvPr/>
        </p:nvSpPr>
        <p:spPr bwMode="auto">
          <a:xfrm>
            <a:off x="6835775" y="3644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172" name="Oval 279"/>
          <p:cNvSpPr>
            <a:spLocks noChangeArrowheads="1"/>
          </p:cNvSpPr>
          <p:nvPr/>
        </p:nvSpPr>
        <p:spPr bwMode="auto">
          <a:xfrm>
            <a:off x="6832600" y="3576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73" name="Group 280"/>
          <p:cNvGrpSpPr>
            <a:grpSpLocks/>
          </p:cNvGrpSpPr>
          <p:nvPr/>
        </p:nvGrpSpPr>
        <p:grpSpPr bwMode="auto">
          <a:xfrm>
            <a:off x="6918325" y="3600450"/>
            <a:ext cx="179388" cy="65088"/>
            <a:chOff x="2848" y="848"/>
            <a:chExt cx="140" cy="98"/>
          </a:xfrm>
        </p:grpSpPr>
        <p:sp>
          <p:nvSpPr>
            <p:cNvPr id="6464" name="Line 28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5" name="Line 28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6" name="Line 28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74" name="Group 284"/>
          <p:cNvGrpSpPr>
            <a:grpSpLocks/>
          </p:cNvGrpSpPr>
          <p:nvPr/>
        </p:nvGrpSpPr>
        <p:grpSpPr bwMode="auto">
          <a:xfrm flipV="1">
            <a:off x="6918325" y="3600450"/>
            <a:ext cx="179388" cy="65088"/>
            <a:chOff x="2848" y="848"/>
            <a:chExt cx="140" cy="98"/>
          </a:xfrm>
        </p:grpSpPr>
        <p:sp>
          <p:nvSpPr>
            <p:cNvPr id="6461" name="Line 28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2" name="Line 28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3" name="Line 28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75" name="Oval 289"/>
          <p:cNvSpPr>
            <a:spLocks noChangeArrowheads="1"/>
          </p:cNvSpPr>
          <p:nvPr/>
        </p:nvSpPr>
        <p:spPr bwMode="auto">
          <a:xfrm>
            <a:off x="7191375" y="39322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76" name="Line 290"/>
          <p:cNvSpPr>
            <a:spLocks noChangeShapeType="1"/>
          </p:cNvSpPr>
          <p:nvPr/>
        </p:nvSpPr>
        <p:spPr bwMode="auto">
          <a:xfrm>
            <a:off x="7191375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77" name="Line 291"/>
          <p:cNvSpPr>
            <a:spLocks noChangeShapeType="1"/>
          </p:cNvSpPr>
          <p:nvPr/>
        </p:nvSpPr>
        <p:spPr bwMode="auto">
          <a:xfrm>
            <a:off x="7550150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78" name="Rectangle 292"/>
          <p:cNvSpPr>
            <a:spLocks noChangeArrowheads="1"/>
          </p:cNvSpPr>
          <p:nvPr/>
        </p:nvSpPr>
        <p:spPr bwMode="auto">
          <a:xfrm>
            <a:off x="7191375" y="39243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179" name="Oval 293"/>
          <p:cNvSpPr>
            <a:spLocks noChangeArrowheads="1"/>
          </p:cNvSpPr>
          <p:nvPr/>
        </p:nvSpPr>
        <p:spPr bwMode="auto">
          <a:xfrm>
            <a:off x="7188200" y="38560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80" name="Group 294"/>
          <p:cNvGrpSpPr>
            <a:grpSpLocks/>
          </p:cNvGrpSpPr>
          <p:nvPr/>
        </p:nvGrpSpPr>
        <p:grpSpPr bwMode="auto">
          <a:xfrm>
            <a:off x="7273925" y="3879850"/>
            <a:ext cx="179388" cy="65088"/>
            <a:chOff x="2848" y="848"/>
            <a:chExt cx="140" cy="98"/>
          </a:xfrm>
        </p:grpSpPr>
        <p:sp>
          <p:nvSpPr>
            <p:cNvPr id="6458" name="Line 29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" name="Line 29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0" name="Line 29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81" name="Group 298"/>
          <p:cNvGrpSpPr>
            <a:grpSpLocks/>
          </p:cNvGrpSpPr>
          <p:nvPr/>
        </p:nvGrpSpPr>
        <p:grpSpPr bwMode="auto">
          <a:xfrm flipV="1">
            <a:off x="7273925" y="3879850"/>
            <a:ext cx="179388" cy="65088"/>
            <a:chOff x="2848" y="848"/>
            <a:chExt cx="140" cy="98"/>
          </a:xfrm>
        </p:grpSpPr>
        <p:sp>
          <p:nvSpPr>
            <p:cNvPr id="6455" name="Line 29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6" name="Line 30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7" name="Line 30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82" name="Oval 303"/>
          <p:cNvSpPr>
            <a:spLocks noChangeArrowheads="1"/>
          </p:cNvSpPr>
          <p:nvPr/>
        </p:nvSpPr>
        <p:spPr bwMode="auto">
          <a:xfrm>
            <a:off x="7470775" y="36655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83" name="Line 304"/>
          <p:cNvSpPr>
            <a:spLocks noChangeShapeType="1"/>
          </p:cNvSpPr>
          <p:nvPr/>
        </p:nvSpPr>
        <p:spPr bwMode="auto">
          <a:xfrm>
            <a:off x="7470775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84" name="Line 305"/>
          <p:cNvSpPr>
            <a:spLocks noChangeShapeType="1"/>
          </p:cNvSpPr>
          <p:nvPr/>
        </p:nvSpPr>
        <p:spPr bwMode="auto">
          <a:xfrm>
            <a:off x="7829550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85" name="Rectangle 306"/>
          <p:cNvSpPr>
            <a:spLocks noChangeArrowheads="1"/>
          </p:cNvSpPr>
          <p:nvPr/>
        </p:nvSpPr>
        <p:spPr bwMode="auto">
          <a:xfrm>
            <a:off x="7470775" y="36576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186" name="Oval 307"/>
          <p:cNvSpPr>
            <a:spLocks noChangeArrowheads="1"/>
          </p:cNvSpPr>
          <p:nvPr/>
        </p:nvSpPr>
        <p:spPr bwMode="auto">
          <a:xfrm>
            <a:off x="7467600" y="35893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87" name="Group 308"/>
          <p:cNvGrpSpPr>
            <a:grpSpLocks/>
          </p:cNvGrpSpPr>
          <p:nvPr/>
        </p:nvGrpSpPr>
        <p:grpSpPr bwMode="auto">
          <a:xfrm>
            <a:off x="7553325" y="3613150"/>
            <a:ext cx="179388" cy="65088"/>
            <a:chOff x="2848" y="848"/>
            <a:chExt cx="140" cy="98"/>
          </a:xfrm>
        </p:grpSpPr>
        <p:sp>
          <p:nvSpPr>
            <p:cNvPr id="6452" name="Line 30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3" name="Line 31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4" name="Line 31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88" name="Group 312"/>
          <p:cNvGrpSpPr>
            <a:grpSpLocks/>
          </p:cNvGrpSpPr>
          <p:nvPr/>
        </p:nvGrpSpPr>
        <p:grpSpPr bwMode="auto">
          <a:xfrm flipV="1">
            <a:off x="7553325" y="3613150"/>
            <a:ext cx="179388" cy="65088"/>
            <a:chOff x="2848" y="848"/>
            <a:chExt cx="140" cy="98"/>
          </a:xfrm>
        </p:grpSpPr>
        <p:sp>
          <p:nvSpPr>
            <p:cNvPr id="6449" name="Line 31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0" name="Line 31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1" name="Line 31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89" name="Oval 317"/>
          <p:cNvSpPr>
            <a:spLocks noChangeArrowheads="1"/>
          </p:cNvSpPr>
          <p:nvPr/>
        </p:nvSpPr>
        <p:spPr bwMode="auto">
          <a:xfrm>
            <a:off x="6935788" y="2503488"/>
            <a:ext cx="347662" cy="8890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90" name="Line 318"/>
          <p:cNvSpPr>
            <a:spLocks noChangeShapeType="1"/>
          </p:cNvSpPr>
          <p:nvPr/>
        </p:nvSpPr>
        <p:spPr bwMode="auto">
          <a:xfrm>
            <a:off x="6935788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91" name="Line 319"/>
          <p:cNvSpPr>
            <a:spLocks noChangeShapeType="1"/>
          </p:cNvSpPr>
          <p:nvPr/>
        </p:nvSpPr>
        <p:spPr bwMode="auto">
          <a:xfrm>
            <a:off x="7283450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92" name="Rectangle 320"/>
          <p:cNvSpPr>
            <a:spLocks noChangeArrowheads="1"/>
          </p:cNvSpPr>
          <p:nvPr/>
        </p:nvSpPr>
        <p:spPr bwMode="auto">
          <a:xfrm>
            <a:off x="6935788" y="2495550"/>
            <a:ext cx="344487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193" name="Oval 321"/>
          <p:cNvSpPr>
            <a:spLocks noChangeArrowheads="1"/>
          </p:cNvSpPr>
          <p:nvPr/>
        </p:nvSpPr>
        <p:spPr bwMode="auto">
          <a:xfrm>
            <a:off x="6932613" y="2432050"/>
            <a:ext cx="347662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94" name="Group 322"/>
          <p:cNvGrpSpPr>
            <a:grpSpLocks/>
          </p:cNvGrpSpPr>
          <p:nvPr/>
        </p:nvGrpSpPr>
        <p:grpSpPr bwMode="auto">
          <a:xfrm>
            <a:off x="7016750" y="2454275"/>
            <a:ext cx="171450" cy="61913"/>
            <a:chOff x="2848" y="848"/>
            <a:chExt cx="140" cy="98"/>
          </a:xfrm>
        </p:grpSpPr>
        <p:sp>
          <p:nvSpPr>
            <p:cNvPr id="6446" name="Line 32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7" name="Line 32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8" name="Line 32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95" name="Group 326"/>
          <p:cNvGrpSpPr>
            <a:grpSpLocks/>
          </p:cNvGrpSpPr>
          <p:nvPr/>
        </p:nvGrpSpPr>
        <p:grpSpPr bwMode="auto">
          <a:xfrm flipV="1">
            <a:off x="7016750" y="2454275"/>
            <a:ext cx="171450" cy="60325"/>
            <a:chOff x="2848" y="848"/>
            <a:chExt cx="140" cy="98"/>
          </a:xfrm>
        </p:grpSpPr>
        <p:sp>
          <p:nvSpPr>
            <p:cNvPr id="6443" name="Line 32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4" name="Line 32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5" name="Line 32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96" name="Oval 331"/>
          <p:cNvSpPr>
            <a:spLocks noChangeArrowheads="1"/>
          </p:cNvSpPr>
          <p:nvPr/>
        </p:nvSpPr>
        <p:spPr bwMode="auto">
          <a:xfrm>
            <a:off x="6934200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97" name="Line 332"/>
          <p:cNvSpPr>
            <a:spLocks noChangeShapeType="1"/>
          </p:cNvSpPr>
          <p:nvPr/>
        </p:nvSpPr>
        <p:spPr bwMode="auto">
          <a:xfrm>
            <a:off x="693420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98" name="Line 333"/>
          <p:cNvSpPr>
            <a:spLocks noChangeShapeType="1"/>
          </p:cNvSpPr>
          <p:nvPr/>
        </p:nvSpPr>
        <p:spPr bwMode="auto">
          <a:xfrm>
            <a:off x="72929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99" name="Rectangle 334"/>
          <p:cNvSpPr>
            <a:spLocks noChangeArrowheads="1"/>
          </p:cNvSpPr>
          <p:nvPr/>
        </p:nvSpPr>
        <p:spPr bwMode="auto">
          <a:xfrm>
            <a:off x="6934200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200" name="Oval 335"/>
          <p:cNvSpPr>
            <a:spLocks noChangeArrowheads="1"/>
          </p:cNvSpPr>
          <p:nvPr/>
        </p:nvSpPr>
        <p:spPr bwMode="auto">
          <a:xfrm>
            <a:off x="6931025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01" name="Group 336"/>
          <p:cNvGrpSpPr>
            <a:grpSpLocks/>
          </p:cNvGrpSpPr>
          <p:nvPr/>
        </p:nvGrpSpPr>
        <p:grpSpPr bwMode="auto">
          <a:xfrm>
            <a:off x="7016750" y="2711450"/>
            <a:ext cx="179388" cy="65088"/>
            <a:chOff x="2848" y="848"/>
            <a:chExt cx="140" cy="98"/>
          </a:xfrm>
        </p:grpSpPr>
        <p:sp>
          <p:nvSpPr>
            <p:cNvPr id="6440" name="Line 33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1" name="Line 33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2" name="Line 33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02" name="Group 340"/>
          <p:cNvGrpSpPr>
            <a:grpSpLocks/>
          </p:cNvGrpSpPr>
          <p:nvPr/>
        </p:nvGrpSpPr>
        <p:grpSpPr bwMode="auto">
          <a:xfrm flipV="1">
            <a:off x="7016750" y="2711450"/>
            <a:ext cx="179388" cy="65088"/>
            <a:chOff x="2848" y="848"/>
            <a:chExt cx="140" cy="98"/>
          </a:xfrm>
        </p:grpSpPr>
        <p:sp>
          <p:nvSpPr>
            <p:cNvPr id="6437" name="Line 34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8" name="Line 34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9" name="Line 34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03" name="Oval 345"/>
          <p:cNvSpPr>
            <a:spLocks noChangeArrowheads="1"/>
          </p:cNvSpPr>
          <p:nvPr/>
        </p:nvSpPr>
        <p:spPr bwMode="auto">
          <a:xfrm>
            <a:off x="7410450" y="2405063"/>
            <a:ext cx="330200" cy="857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4" name="Line 346"/>
          <p:cNvSpPr>
            <a:spLocks noChangeShapeType="1"/>
          </p:cNvSpPr>
          <p:nvPr/>
        </p:nvSpPr>
        <p:spPr bwMode="auto">
          <a:xfrm>
            <a:off x="74104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5" name="Line 347"/>
          <p:cNvSpPr>
            <a:spLocks noChangeShapeType="1"/>
          </p:cNvSpPr>
          <p:nvPr/>
        </p:nvSpPr>
        <p:spPr bwMode="auto">
          <a:xfrm>
            <a:off x="77406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6" name="Rectangle 348"/>
          <p:cNvSpPr>
            <a:spLocks noChangeArrowheads="1"/>
          </p:cNvSpPr>
          <p:nvPr/>
        </p:nvSpPr>
        <p:spPr bwMode="auto">
          <a:xfrm>
            <a:off x="7410450" y="2398713"/>
            <a:ext cx="327025" cy="5238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6207" name="Oval 349"/>
          <p:cNvSpPr>
            <a:spLocks noChangeArrowheads="1"/>
          </p:cNvSpPr>
          <p:nvPr/>
        </p:nvSpPr>
        <p:spPr bwMode="auto">
          <a:xfrm>
            <a:off x="7407275" y="2336800"/>
            <a:ext cx="330200" cy="1000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08" name="Group 350"/>
          <p:cNvGrpSpPr>
            <a:grpSpLocks/>
          </p:cNvGrpSpPr>
          <p:nvPr/>
        </p:nvGrpSpPr>
        <p:grpSpPr bwMode="auto">
          <a:xfrm>
            <a:off x="7486650" y="2359025"/>
            <a:ext cx="163513" cy="57150"/>
            <a:chOff x="2848" y="848"/>
            <a:chExt cx="140" cy="98"/>
          </a:xfrm>
        </p:grpSpPr>
        <p:sp>
          <p:nvSpPr>
            <p:cNvPr id="6434" name="Line 35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5" name="Line 35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6" name="Line 35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09" name="Group 354"/>
          <p:cNvGrpSpPr>
            <a:grpSpLocks/>
          </p:cNvGrpSpPr>
          <p:nvPr/>
        </p:nvGrpSpPr>
        <p:grpSpPr bwMode="auto">
          <a:xfrm flipV="1">
            <a:off x="7486650" y="2357438"/>
            <a:ext cx="163513" cy="58737"/>
            <a:chOff x="2848" y="848"/>
            <a:chExt cx="140" cy="98"/>
          </a:xfrm>
        </p:grpSpPr>
        <p:sp>
          <p:nvSpPr>
            <p:cNvPr id="6431" name="Line 35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2" name="Line 35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3" name="Line 35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10" name="Oval 359"/>
          <p:cNvSpPr>
            <a:spLocks noChangeArrowheads="1"/>
          </p:cNvSpPr>
          <p:nvPr/>
        </p:nvSpPr>
        <p:spPr bwMode="auto">
          <a:xfrm>
            <a:off x="7496175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11" name="Line 360"/>
          <p:cNvSpPr>
            <a:spLocks noChangeShapeType="1"/>
          </p:cNvSpPr>
          <p:nvPr/>
        </p:nvSpPr>
        <p:spPr bwMode="auto">
          <a:xfrm>
            <a:off x="74961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12" name="Line 361"/>
          <p:cNvSpPr>
            <a:spLocks noChangeShapeType="1"/>
          </p:cNvSpPr>
          <p:nvPr/>
        </p:nvSpPr>
        <p:spPr bwMode="auto">
          <a:xfrm>
            <a:off x="785495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13" name="Rectangle 362"/>
          <p:cNvSpPr>
            <a:spLocks noChangeArrowheads="1"/>
          </p:cNvSpPr>
          <p:nvPr/>
        </p:nvSpPr>
        <p:spPr bwMode="auto">
          <a:xfrm>
            <a:off x="7496175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214" name="Oval 363"/>
          <p:cNvSpPr>
            <a:spLocks noChangeArrowheads="1"/>
          </p:cNvSpPr>
          <p:nvPr/>
        </p:nvSpPr>
        <p:spPr bwMode="auto">
          <a:xfrm>
            <a:off x="7493000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15" name="Group 364"/>
          <p:cNvGrpSpPr>
            <a:grpSpLocks/>
          </p:cNvGrpSpPr>
          <p:nvPr/>
        </p:nvGrpSpPr>
        <p:grpSpPr bwMode="auto">
          <a:xfrm>
            <a:off x="7578725" y="2711450"/>
            <a:ext cx="179388" cy="65088"/>
            <a:chOff x="2848" y="848"/>
            <a:chExt cx="140" cy="98"/>
          </a:xfrm>
        </p:grpSpPr>
        <p:sp>
          <p:nvSpPr>
            <p:cNvPr id="6428" name="Line 36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9" name="Line 36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0" name="Line 36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16" name="Group 368"/>
          <p:cNvGrpSpPr>
            <a:grpSpLocks/>
          </p:cNvGrpSpPr>
          <p:nvPr/>
        </p:nvGrpSpPr>
        <p:grpSpPr bwMode="auto">
          <a:xfrm flipV="1">
            <a:off x="7578725" y="2711450"/>
            <a:ext cx="179388" cy="65088"/>
            <a:chOff x="2848" y="848"/>
            <a:chExt cx="140" cy="98"/>
          </a:xfrm>
        </p:grpSpPr>
        <p:sp>
          <p:nvSpPr>
            <p:cNvPr id="6425" name="Line 36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6" name="Line 37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7" name="Line 37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17" name="Oval 373"/>
          <p:cNvSpPr>
            <a:spLocks noChangeArrowheads="1"/>
          </p:cNvSpPr>
          <p:nvPr/>
        </p:nvSpPr>
        <p:spPr bwMode="auto">
          <a:xfrm>
            <a:off x="6086475" y="249872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18" name="Line 374"/>
          <p:cNvSpPr>
            <a:spLocks noChangeShapeType="1"/>
          </p:cNvSpPr>
          <p:nvPr/>
        </p:nvSpPr>
        <p:spPr bwMode="auto">
          <a:xfrm>
            <a:off x="6086475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19" name="Line 375"/>
          <p:cNvSpPr>
            <a:spLocks noChangeShapeType="1"/>
          </p:cNvSpPr>
          <p:nvPr/>
        </p:nvSpPr>
        <p:spPr bwMode="auto">
          <a:xfrm>
            <a:off x="6432550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20" name="Rectangle 376"/>
          <p:cNvSpPr>
            <a:spLocks noChangeArrowheads="1"/>
          </p:cNvSpPr>
          <p:nvPr/>
        </p:nvSpPr>
        <p:spPr bwMode="auto">
          <a:xfrm>
            <a:off x="6086475" y="249078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221" name="Oval 377"/>
          <p:cNvSpPr>
            <a:spLocks noChangeArrowheads="1"/>
          </p:cNvSpPr>
          <p:nvPr/>
        </p:nvSpPr>
        <p:spPr bwMode="auto">
          <a:xfrm>
            <a:off x="6083300" y="242728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22" name="Group 378"/>
          <p:cNvGrpSpPr>
            <a:grpSpLocks/>
          </p:cNvGrpSpPr>
          <p:nvPr/>
        </p:nvGrpSpPr>
        <p:grpSpPr bwMode="auto">
          <a:xfrm>
            <a:off x="6167438" y="2449513"/>
            <a:ext cx="171450" cy="60325"/>
            <a:chOff x="2848" y="848"/>
            <a:chExt cx="140" cy="98"/>
          </a:xfrm>
        </p:grpSpPr>
        <p:sp>
          <p:nvSpPr>
            <p:cNvPr id="6422" name="Line 37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3" name="Line 38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4" name="Line 38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23" name="Group 382"/>
          <p:cNvGrpSpPr>
            <a:grpSpLocks/>
          </p:cNvGrpSpPr>
          <p:nvPr/>
        </p:nvGrpSpPr>
        <p:grpSpPr bwMode="auto">
          <a:xfrm flipV="1">
            <a:off x="6167438" y="2449513"/>
            <a:ext cx="171450" cy="58737"/>
            <a:chOff x="2848" y="848"/>
            <a:chExt cx="140" cy="98"/>
          </a:xfrm>
        </p:grpSpPr>
        <p:sp>
          <p:nvSpPr>
            <p:cNvPr id="6419" name="Line 38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0" name="Line 38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1" name="Line 38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24" name="Oval 387"/>
          <p:cNvSpPr>
            <a:spLocks noChangeArrowheads="1"/>
          </p:cNvSpPr>
          <p:nvPr/>
        </p:nvSpPr>
        <p:spPr bwMode="auto">
          <a:xfrm>
            <a:off x="5780088" y="364807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25" name="Line 388"/>
          <p:cNvSpPr>
            <a:spLocks noChangeShapeType="1"/>
          </p:cNvSpPr>
          <p:nvPr/>
        </p:nvSpPr>
        <p:spPr bwMode="auto">
          <a:xfrm>
            <a:off x="5780088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26" name="Line 389"/>
          <p:cNvSpPr>
            <a:spLocks noChangeShapeType="1"/>
          </p:cNvSpPr>
          <p:nvPr/>
        </p:nvSpPr>
        <p:spPr bwMode="auto">
          <a:xfrm>
            <a:off x="6126163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27" name="Rectangle 390"/>
          <p:cNvSpPr>
            <a:spLocks noChangeArrowheads="1"/>
          </p:cNvSpPr>
          <p:nvPr/>
        </p:nvSpPr>
        <p:spPr bwMode="auto">
          <a:xfrm>
            <a:off x="5780088" y="364013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228" name="Oval 391"/>
          <p:cNvSpPr>
            <a:spLocks noChangeArrowheads="1"/>
          </p:cNvSpPr>
          <p:nvPr/>
        </p:nvSpPr>
        <p:spPr bwMode="auto">
          <a:xfrm>
            <a:off x="5776913" y="357663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29" name="Group 392"/>
          <p:cNvGrpSpPr>
            <a:grpSpLocks/>
          </p:cNvGrpSpPr>
          <p:nvPr/>
        </p:nvGrpSpPr>
        <p:grpSpPr bwMode="auto">
          <a:xfrm>
            <a:off x="5861050" y="3598863"/>
            <a:ext cx="171450" cy="60325"/>
            <a:chOff x="2848" y="848"/>
            <a:chExt cx="140" cy="98"/>
          </a:xfrm>
        </p:grpSpPr>
        <p:sp>
          <p:nvSpPr>
            <p:cNvPr id="6416" name="Line 39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7" name="Line 39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8" name="Line 39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30" name="Group 396"/>
          <p:cNvGrpSpPr>
            <a:grpSpLocks/>
          </p:cNvGrpSpPr>
          <p:nvPr/>
        </p:nvGrpSpPr>
        <p:grpSpPr bwMode="auto">
          <a:xfrm flipV="1">
            <a:off x="5861050" y="3598863"/>
            <a:ext cx="171450" cy="58737"/>
            <a:chOff x="2848" y="848"/>
            <a:chExt cx="140" cy="98"/>
          </a:xfrm>
        </p:grpSpPr>
        <p:sp>
          <p:nvSpPr>
            <p:cNvPr id="6413" name="Line 39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4" name="Line 39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5" name="Line 39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31" name="Line 400"/>
          <p:cNvSpPr>
            <a:spLocks noChangeShapeType="1"/>
          </p:cNvSpPr>
          <p:nvPr/>
        </p:nvSpPr>
        <p:spPr bwMode="auto">
          <a:xfrm flipV="1">
            <a:off x="6978650" y="4005263"/>
            <a:ext cx="227013" cy="4365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2" name="Line 401"/>
          <p:cNvSpPr>
            <a:spLocks noChangeShapeType="1"/>
          </p:cNvSpPr>
          <p:nvPr/>
        </p:nvSpPr>
        <p:spPr bwMode="auto">
          <a:xfrm>
            <a:off x="7102475" y="3743325"/>
            <a:ext cx="163513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3" name="Line 402"/>
          <p:cNvSpPr>
            <a:spLocks noChangeShapeType="1"/>
          </p:cNvSpPr>
          <p:nvPr/>
        </p:nvSpPr>
        <p:spPr bwMode="auto">
          <a:xfrm>
            <a:off x="7199313" y="3663950"/>
            <a:ext cx="279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4" name="Line 403"/>
          <p:cNvSpPr>
            <a:spLocks noChangeShapeType="1"/>
          </p:cNvSpPr>
          <p:nvPr/>
        </p:nvSpPr>
        <p:spPr bwMode="auto">
          <a:xfrm flipV="1">
            <a:off x="7435850" y="3749675"/>
            <a:ext cx="134938" cy="104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5" name="Line 404"/>
          <p:cNvSpPr>
            <a:spLocks noChangeShapeType="1"/>
          </p:cNvSpPr>
          <p:nvPr/>
        </p:nvSpPr>
        <p:spPr bwMode="auto">
          <a:xfrm>
            <a:off x="6134100" y="3670300"/>
            <a:ext cx="6794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6" name="Line 427"/>
          <p:cNvSpPr>
            <a:spLocks noChangeShapeType="1"/>
          </p:cNvSpPr>
          <p:nvPr/>
        </p:nvSpPr>
        <p:spPr bwMode="auto">
          <a:xfrm>
            <a:off x="6429375" y="2517775"/>
            <a:ext cx="509588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7" name="Line 428"/>
          <p:cNvSpPr>
            <a:spLocks noChangeShapeType="1"/>
          </p:cNvSpPr>
          <p:nvPr/>
        </p:nvSpPr>
        <p:spPr bwMode="auto">
          <a:xfrm>
            <a:off x="5995988" y="2346325"/>
            <a:ext cx="152400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8" name="Freeform 429"/>
          <p:cNvSpPr>
            <a:spLocks/>
          </p:cNvSpPr>
          <p:nvPr/>
        </p:nvSpPr>
        <p:spPr bwMode="auto">
          <a:xfrm>
            <a:off x="5316538" y="4352925"/>
            <a:ext cx="2979737" cy="1455738"/>
          </a:xfrm>
          <a:custGeom>
            <a:avLst/>
            <a:gdLst>
              <a:gd name="T0" fmla="*/ 1411287 w 1877"/>
              <a:gd name="T1" fmla="*/ 36513 h 917"/>
              <a:gd name="T2" fmla="*/ 1098550 w 1877"/>
              <a:gd name="T3" fmla="*/ 173038 h 917"/>
              <a:gd name="T4" fmla="*/ 658812 w 1877"/>
              <a:gd name="T5" fmla="*/ 144463 h 917"/>
              <a:gd name="T6" fmla="*/ 177800 w 1877"/>
              <a:gd name="T7" fmla="*/ 269875 h 917"/>
              <a:gd name="T8" fmla="*/ 79375 w 1877"/>
              <a:gd name="T9" fmla="*/ 560388 h 917"/>
              <a:gd name="T10" fmla="*/ 22225 w 1877"/>
              <a:gd name="T11" fmla="*/ 838200 h 917"/>
              <a:gd name="T12" fmla="*/ 220663 w 1877"/>
              <a:gd name="T13" fmla="*/ 1031875 h 917"/>
              <a:gd name="T14" fmla="*/ 801687 w 1877"/>
              <a:gd name="T15" fmla="*/ 1239838 h 917"/>
              <a:gd name="T16" fmla="*/ 1481137 w 1877"/>
              <a:gd name="T17" fmla="*/ 1406525 h 917"/>
              <a:gd name="T18" fmla="*/ 2174875 w 1877"/>
              <a:gd name="T19" fmla="*/ 1430338 h 917"/>
              <a:gd name="T20" fmla="*/ 2660650 w 1877"/>
              <a:gd name="T21" fmla="*/ 1258888 h 917"/>
              <a:gd name="T22" fmla="*/ 2952750 w 1877"/>
              <a:gd name="T23" fmla="*/ 990600 h 917"/>
              <a:gd name="T24" fmla="*/ 2819400 w 1877"/>
              <a:gd name="T25" fmla="*/ 347663 h 917"/>
              <a:gd name="T26" fmla="*/ 2386012 w 1877"/>
              <a:gd name="T27" fmla="*/ 158750 h 917"/>
              <a:gd name="T28" fmla="*/ 1905000 w 1877"/>
              <a:gd name="T29" fmla="*/ 20638 h 917"/>
              <a:gd name="T30" fmla="*/ 1411287 w 1877"/>
              <a:gd name="T31" fmla="*/ 36513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9" name="Line 430"/>
          <p:cNvSpPr>
            <a:spLocks noChangeShapeType="1"/>
          </p:cNvSpPr>
          <p:nvPr/>
        </p:nvSpPr>
        <p:spPr bwMode="auto">
          <a:xfrm rot="-5400000">
            <a:off x="7551737" y="5089526"/>
            <a:ext cx="523875" cy="139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0" name="Line 440"/>
          <p:cNvSpPr>
            <a:spLocks noChangeShapeType="1"/>
          </p:cNvSpPr>
          <p:nvPr/>
        </p:nvSpPr>
        <p:spPr bwMode="auto">
          <a:xfrm rot="5400000" flipV="1">
            <a:off x="7697788" y="5370513"/>
            <a:ext cx="3175" cy="85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1" name="Line 441"/>
          <p:cNvSpPr>
            <a:spLocks noChangeShapeType="1"/>
          </p:cNvSpPr>
          <p:nvPr/>
        </p:nvSpPr>
        <p:spPr bwMode="auto">
          <a:xfrm rot="-5400000">
            <a:off x="7883525" y="5046663"/>
            <a:ext cx="0" cy="114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42" name="Group 545"/>
          <p:cNvGrpSpPr>
            <a:grpSpLocks/>
          </p:cNvGrpSpPr>
          <p:nvPr/>
        </p:nvGrpSpPr>
        <p:grpSpPr bwMode="auto">
          <a:xfrm>
            <a:off x="7462838" y="4756150"/>
            <a:ext cx="501650" cy="234950"/>
            <a:chOff x="4701" y="2996"/>
            <a:chExt cx="316" cy="148"/>
          </a:xfrm>
        </p:grpSpPr>
        <p:sp>
          <p:nvSpPr>
            <p:cNvPr id="6400" name="Oval 443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1" name="Line 444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2" name="Line 445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3" name="Rectangle 446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404" name="Oval 447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405" name="Group 448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6410" name="Line 44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11" name="Line 45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12" name="Line 45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406" name="Group 452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6407" name="Line 45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08" name="Line 45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09" name="Line 45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243" name="Group 456"/>
          <p:cNvGrpSpPr>
            <a:grpSpLocks/>
          </p:cNvGrpSpPr>
          <p:nvPr/>
        </p:nvGrpSpPr>
        <p:grpSpPr bwMode="auto">
          <a:xfrm>
            <a:off x="6646863" y="4479925"/>
            <a:ext cx="501650" cy="234950"/>
            <a:chOff x="3600" y="219"/>
            <a:chExt cx="360" cy="175"/>
          </a:xfrm>
        </p:grpSpPr>
        <p:sp>
          <p:nvSpPr>
            <p:cNvPr id="6387" name="Oval 45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8" name="Line 45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9" name="Line 45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0" name="Rectangle 46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391" name="Oval 46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392" name="Group 46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397" name="Line 46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98" name="Line 46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99" name="Line 46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93" name="Group 46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394" name="Line 46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95" name="Line 46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96" name="Line 46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244" name="Group 470"/>
          <p:cNvGrpSpPr>
            <a:grpSpLocks/>
          </p:cNvGrpSpPr>
          <p:nvPr/>
        </p:nvGrpSpPr>
        <p:grpSpPr bwMode="auto">
          <a:xfrm>
            <a:off x="5981700" y="4784725"/>
            <a:ext cx="501650" cy="234950"/>
            <a:chOff x="3600" y="219"/>
            <a:chExt cx="360" cy="175"/>
          </a:xfrm>
        </p:grpSpPr>
        <p:sp>
          <p:nvSpPr>
            <p:cNvPr id="6374" name="Oval 47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5" name="Line 47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6" name="Line 47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7" name="Rectangle 47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378" name="Oval 47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379" name="Group 47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6384" name="Line 47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85" name="Line 47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86" name="Line 47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80" name="Group 48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6381" name="Line 48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82" name="Line 48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83" name="Line 48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45" name="Line 484"/>
          <p:cNvSpPr>
            <a:spLocks noChangeShapeType="1"/>
          </p:cNvSpPr>
          <p:nvPr/>
        </p:nvSpPr>
        <p:spPr bwMode="auto">
          <a:xfrm>
            <a:off x="7096125" y="4691063"/>
            <a:ext cx="358775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6" name="Line 485"/>
          <p:cNvSpPr>
            <a:spLocks noChangeShapeType="1"/>
          </p:cNvSpPr>
          <p:nvPr/>
        </p:nvSpPr>
        <p:spPr bwMode="auto">
          <a:xfrm flipV="1">
            <a:off x="6443663" y="4703763"/>
            <a:ext cx="277812" cy="1095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" name="Line 486"/>
          <p:cNvSpPr>
            <a:spLocks noChangeShapeType="1"/>
          </p:cNvSpPr>
          <p:nvPr/>
        </p:nvSpPr>
        <p:spPr bwMode="auto">
          <a:xfrm flipV="1">
            <a:off x="6486525" y="4906963"/>
            <a:ext cx="9715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8" name="Line 487"/>
          <p:cNvSpPr>
            <a:spLocks noChangeShapeType="1"/>
          </p:cNvSpPr>
          <p:nvPr/>
        </p:nvSpPr>
        <p:spPr bwMode="auto">
          <a:xfrm flipH="1">
            <a:off x="5781675" y="4652963"/>
            <a:ext cx="254000" cy="469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9" name="Line 488"/>
          <p:cNvSpPr>
            <a:spLocks noChangeShapeType="1"/>
          </p:cNvSpPr>
          <p:nvPr/>
        </p:nvSpPr>
        <p:spPr bwMode="auto">
          <a:xfrm>
            <a:off x="5807075" y="4703763"/>
            <a:ext cx="1968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0" name="Line 489"/>
          <p:cNvSpPr>
            <a:spLocks noChangeShapeType="1"/>
          </p:cNvSpPr>
          <p:nvPr/>
        </p:nvSpPr>
        <p:spPr bwMode="auto">
          <a:xfrm>
            <a:off x="5667375" y="5040313"/>
            <a:ext cx="1539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1" name="Line 490"/>
          <p:cNvSpPr>
            <a:spLocks noChangeShapeType="1"/>
          </p:cNvSpPr>
          <p:nvPr/>
        </p:nvSpPr>
        <p:spPr bwMode="auto">
          <a:xfrm>
            <a:off x="5919788" y="5119688"/>
            <a:ext cx="490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2" name="Line 491"/>
          <p:cNvSpPr>
            <a:spLocks noChangeShapeType="1"/>
          </p:cNvSpPr>
          <p:nvPr/>
        </p:nvSpPr>
        <p:spPr bwMode="auto">
          <a:xfrm flipH="1">
            <a:off x="6159500" y="5027613"/>
            <a:ext cx="53975" cy="85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3" name="Line 492"/>
          <p:cNvSpPr>
            <a:spLocks noChangeShapeType="1"/>
          </p:cNvSpPr>
          <p:nvPr/>
        </p:nvSpPr>
        <p:spPr bwMode="auto">
          <a:xfrm>
            <a:off x="5972175" y="5116513"/>
            <a:ext cx="1588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4" name="Line 493"/>
          <p:cNvSpPr>
            <a:spLocks noChangeShapeType="1"/>
          </p:cNvSpPr>
          <p:nvPr/>
        </p:nvSpPr>
        <p:spPr bwMode="auto">
          <a:xfrm flipH="1" flipV="1">
            <a:off x="6369050" y="512445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5" name="Line 522"/>
          <p:cNvSpPr>
            <a:spLocks noChangeShapeType="1"/>
          </p:cNvSpPr>
          <p:nvPr/>
        </p:nvSpPr>
        <p:spPr bwMode="auto">
          <a:xfrm>
            <a:off x="6450013" y="4983163"/>
            <a:ext cx="503237" cy="2698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6" name="Line 523"/>
          <p:cNvSpPr>
            <a:spLocks noChangeShapeType="1"/>
          </p:cNvSpPr>
          <p:nvPr/>
        </p:nvSpPr>
        <p:spPr bwMode="auto">
          <a:xfrm>
            <a:off x="5899150" y="4918075"/>
            <a:ext cx="80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57" name="Group 596"/>
          <p:cNvGrpSpPr>
            <a:grpSpLocks/>
          </p:cNvGrpSpPr>
          <p:nvPr/>
        </p:nvGrpSpPr>
        <p:grpSpPr bwMode="auto">
          <a:xfrm>
            <a:off x="5084763" y="1677988"/>
            <a:ext cx="3021012" cy="3981450"/>
            <a:chOff x="-1203" y="1352"/>
            <a:chExt cx="1903" cy="2508"/>
          </a:xfrm>
        </p:grpSpPr>
        <p:grpSp>
          <p:nvGrpSpPr>
            <p:cNvPr id="6347" name="Group 266"/>
            <p:cNvGrpSpPr>
              <a:grpSpLocks/>
            </p:cNvGrpSpPr>
            <p:nvPr/>
          </p:nvGrpSpPr>
          <p:grpSpPr bwMode="auto">
            <a:xfrm>
              <a:off x="-1203" y="1647"/>
              <a:ext cx="436" cy="114"/>
              <a:chOff x="3072" y="739"/>
              <a:chExt cx="652" cy="146"/>
            </a:xfrm>
          </p:grpSpPr>
          <p:pic>
            <p:nvPicPr>
              <p:cNvPr id="6371" name="Picture 267" descr="lgv_fqmg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372" name="Line 268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3" name="Line 269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6348" name="Picture 270" descr="imgyjavg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027" y="1466"/>
              <a:ext cx="232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6349" name="Group 271"/>
            <p:cNvGrpSpPr>
              <a:grpSpLocks/>
            </p:cNvGrpSpPr>
            <p:nvPr/>
          </p:nvGrpSpPr>
          <p:grpSpPr bwMode="auto">
            <a:xfrm>
              <a:off x="-546" y="1352"/>
              <a:ext cx="256" cy="269"/>
              <a:chOff x="2870" y="1518"/>
              <a:chExt cx="292" cy="320"/>
            </a:xfrm>
          </p:grpSpPr>
          <p:graphicFrame>
            <p:nvGraphicFramePr>
              <p:cNvPr id="6157" name="Object 272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63" name="Clip" r:id="rId6" imgW="819000" imgH="847800" progId="">
                      <p:embed/>
                    </p:oleObj>
                  </mc:Choice>
                  <mc:Fallback>
                    <p:oleObj name="Clip" r:id="rId6" imgW="819000" imgH="847800" progId="">
                      <p:embed/>
                      <p:pic>
                        <p:nvPicPr>
                          <p:cNvPr id="0" name="Object 27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158" name="Object 273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64" name="Clip" r:id="rId8" imgW="1266840" imgH="1200240" progId="">
                      <p:embed/>
                    </p:oleObj>
                  </mc:Choice>
                  <mc:Fallback>
                    <p:oleObj name="Clip" r:id="rId8" imgW="1266840" imgH="1200240" progId="">
                      <p:embed/>
                      <p:pic>
                        <p:nvPicPr>
                          <p:cNvPr id="0" name="Object 27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6350" name="Group 405"/>
            <p:cNvGrpSpPr>
              <a:grpSpLocks/>
            </p:cNvGrpSpPr>
            <p:nvPr/>
          </p:nvGrpSpPr>
          <p:grpSpPr bwMode="auto">
            <a:xfrm>
              <a:off x="-1002" y="2262"/>
              <a:ext cx="209" cy="224"/>
              <a:chOff x="2870" y="1518"/>
              <a:chExt cx="292" cy="320"/>
            </a:xfrm>
          </p:grpSpPr>
          <p:graphicFrame>
            <p:nvGraphicFramePr>
              <p:cNvPr id="6155" name="Object 406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65" name="Clip" r:id="rId10" imgW="819000" imgH="847800" progId="">
                      <p:embed/>
                    </p:oleObj>
                  </mc:Choice>
                  <mc:Fallback>
                    <p:oleObj name="Clip" r:id="rId10" imgW="819000" imgH="847800" progId="">
                      <p:embed/>
                      <p:pic>
                        <p:nvPicPr>
                          <p:cNvPr id="0" name="Object 40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156" name="Object 407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66" name="Clip" r:id="rId11" imgW="1266840" imgH="1200240" progId="">
                      <p:embed/>
                    </p:oleObj>
                  </mc:Choice>
                  <mc:Fallback>
                    <p:oleObj name="Clip" r:id="rId11" imgW="1266840" imgH="1200240" progId="">
                      <p:embed/>
                      <p:pic>
                        <p:nvPicPr>
                          <p:cNvPr id="0" name="Object 40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6146" name="Object 426"/>
            <p:cNvGraphicFramePr>
              <a:graphicFrameLocks noChangeAspect="1"/>
            </p:cNvGraphicFramePr>
            <p:nvPr/>
          </p:nvGraphicFramePr>
          <p:xfrm>
            <a:off x="-732" y="2289"/>
            <a:ext cx="207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67" name="Clip" r:id="rId12" imgW="1305000" imgH="1085760" progId="">
                    <p:embed/>
                  </p:oleObj>
                </mc:Choice>
                <mc:Fallback>
                  <p:oleObj name="Clip" r:id="rId12" imgW="1305000" imgH="1085760" progId="">
                    <p:embed/>
                    <p:pic>
                      <p:nvPicPr>
                        <p:cNvPr id="0" name="Object 4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732" y="2289"/>
                          <a:ext cx="207" cy="17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351" name="Group 431"/>
            <p:cNvGrpSpPr>
              <a:grpSpLocks/>
            </p:cNvGrpSpPr>
            <p:nvPr/>
          </p:nvGrpSpPr>
          <p:grpSpPr bwMode="auto">
            <a:xfrm>
              <a:off x="310" y="3575"/>
              <a:ext cx="125" cy="230"/>
              <a:chOff x="4180" y="783"/>
              <a:chExt cx="150" cy="307"/>
            </a:xfrm>
          </p:grpSpPr>
          <p:sp>
            <p:nvSpPr>
              <p:cNvPr id="6363" name="AutoShape 432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64" name="Rectangle 433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65" name="Rectangle 434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66" name="AutoShape 435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67" name="Line 436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68" name="Line 437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69" name="Rectangle 438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70" name="Rectangle 439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6147" name="Object 494"/>
            <p:cNvGraphicFramePr>
              <a:graphicFrameLocks noChangeAspect="1"/>
            </p:cNvGraphicFramePr>
            <p:nvPr/>
          </p:nvGraphicFramePr>
          <p:xfrm>
            <a:off x="-975" y="3384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68" name="Clip" r:id="rId14" imgW="1305000" imgH="1085760" progId="">
                    <p:embed/>
                  </p:oleObj>
                </mc:Choice>
                <mc:Fallback>
                  <p:oleObj name="Clip" r:id="rId14" imgW="1305000" imgH="1085760" progId="">
                    <p:embed/>
                    <p:pic>
                      <p:nvPicPr>
                        <p:cNvPr id="0" name="Object 4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975" y="3384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8" name="Object 495"/>
            <p:cNvGraphicFramePr>
              <a:graphicFrameLocks noChangeAspect="1"/>
            </p:cNvGraphicFramePr>
            <p:nvPr/>
          </p:nvGraphicFramePr>
          <p:xfrm>
            <a:off x="-871" y="3184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69" name="Clip" r:id="rId15" imgW="1305000" imgH="1085760" progId="">
                    <p:embed/>
                  </p:oleObj>
                </mc:Choice>
                <mc:Fallback>
                  <p:oleObj name="Clip" r:id="rId15" imgW="1305000" imgH="1085760" progId="">
                    <p:embed/>
                    <p:pic>
                      <p:nvPicPr>
                        <p:cNvPr id="0" name="Object 4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871" y="3184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49" name="Object 496"/>
            <p:cNvGraphicFramePr>
              <a:graphicFrameLocks noChangeAspect="1"/>
            </p:cNvGraphicFramePr>
            <p:nvPr/>
          </p:nvGraphicFramePr>
          <p:xfrm>
            <a:off x="-703" y="3544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0" name="Clip" r:id="rId16" imgW="1305000" imgH="1085760" progId="">
                    <p:embed/>
                  </p:oleObj>
                </mc:Choice>
                <mc:Fallback>
                  <p:oleObj name="Clip" r:id="rId16" imgW="1305000" imgH="1085760" progId="">
                    <p:embed/>
                    <p:pic>
                      <p:nvPicPr>
                        <p:cNvPr id="0" name="Object 4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703" y="3544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150" name="Object 497"/>
            <p:cNvGraphicFramePr>
              <a:graphicFrameLocks noChangeAspect="1"/>
            </p:cNvGraphicFramePr>
            <p:nvPr/>
          </p:nvGraphicFramePr>
          <p:xfrm>
            <a:off x="-489" y="3546"/>
            <a:ext cx="216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71" name="Clip" r:id="rId17" imgW="1305000" imgH="1085760" progId="">
                    <p:embed/>
                  </p:oleObj>
                </mc:Choice>
                <mc:Fallback>
                  <p:oleObj name="Clip" r:id="rId17" imgW="1305000" imgH="1085760" progId="">
                    <p:embed/>
                    <p:pic>
                      <p:nvPicPr>
                        <p:cNvPr id="0" name="Object 4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489" y="3546"/>
                          <a:ext cx="216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6352" name="Group 498"/>
            <p:cNvGrpSpPr>
              <a:grpSpLocks/>
            </p:cNvGrpSpPr>
            <p:nvPr/>
          </p:nvGrpSpPr>
          <p:grpSpPr bwMode="auto">
            <a:xfrm>
              <a:off x="83" y="3625"/>
              <a:ext cx="172" cy="215"/>
              <a:chOff x="2870" y="1518"/>
              <a:chExt cx="292" cy="320"/>
            </a:xfrm>
          </p:grpSpPr>
          <p:graphicFrame>
            <p:nvGraphicFramePr>
              <p:cNvPr id="6153" name="Object 499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72" name="Clip" r:id="rId18" imgW="819000" imgH="847800" progId="">
                      <p:embed/>
                    </p:oleObj>
                  </mc:Choice>
                  <mc:Fallback>
                    <p:oleObj name="Clip" r:id="rId18" imgW="819000" imgH="847800" progId="">
                      <p:embed/>
                      <p:pic>
                        <p:nvPicPr>
                          <p:cNvPr id="0" name="Object 49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154" name="Object 500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73" name="Clip" r:id="rId19" imgW="1266840" imgH="1200240" progId="">
                      <p:embed/>
                    </p:oleObj>
                  </mc:Choice>
                  <mc:Fallback>
                    <p:oleObj name="Clip" r:id="rId19" imgW="1266840" imgH="1200240" progId="">
                      <p:embed/>
                      <p:pic>
                        <p:nvPicPr>
                          <p:cNvPr id="0" name="Object 50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6353" name="Group 501"/>
            <p:cNvGrpSpPr>
              <a:grpSpLocks/>
            </p:cNvGrpSpPr>
            <p:nvPr/>
          </p:nvGrpSpPr>
          <p:grpSpPr bwMode="auto">
            <a:xfrm>
              <a:off x="-201" y="3657"/>
              <a:ext cx="220" cy="203"/>
              <a:chOff x="2870" y="1518"/>
              <a:chExt cx="292" cy="320"/>
            </a:xfrm>
          </p:grpSpPr>
          <p:graphicFrame>
            <p:nvGraphicFramePr>
              <p:cNvPr id="6151" name="Object 502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74" name="Clip" r:id="rId20" imgW="819000" imgH="847800" progId="">
                      <p:embed/>
                    </p:oleObj>
                  </mc:Choice>
                  <mc:Fallback>
                    <p:oleObj name="Clip" r:id="rId20" imgW="819000" imgH="847800" progId="">
                      <p:embed/>
                      <p:pic>
                        <p:nvPicPr>
                          <p:cNvPr id="0" name="Object 50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70" y="1518"/>
                            <a:ext cx="272" cy="28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6152" name="Object 503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275" name="Clip" r:id="rId21" imgW="1266840" imgH="1200240" progId="">
                      <p:embed/>
                    </p:oleObj>
                  </mc:Choice>
                  <mc:Fallback>
                    <p:oleObj name="Clip" r:id="rId21" imgW="1266840" imgH="1200240" progId="">
                      <p:embed/>
                      <p:pic>
                        <p:nvPicPr>
                          <p:cNvPr id="0" name="Object 50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3" y="1602"/>
                            <a:ext cx="249" cy="23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6354" name="Group 524"/>
            <p:cNvGrpSpPr>
              <a:grpSpLocks/>
            </p:cNvGrpSpPr>
            <p:nvPr/>
          </p:nvGrpSpPr>
          <p:grpSpPr bwMode="auto">
            <a:xfrm>
              <a:off x="569" y="3419"/>
              <a:ext cx="131" cy="258"/>
              <a:chOff x="4180" y="783"/>
              <a:chExt cx="150" cy="307"/>
            </a:xfrm>
          </p:grpSpPr>
          <p:sp>
            <p:nvSpPr>
              <p:cNvPr id="6355" name="AutoShape 525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6" name="Rectangle 526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7" name="Rectangle 527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8" name="AutoShape 528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59" name="Line 529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60" name="Line 530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61" name="Rectangle 531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62" name="Rectangle 532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58" name="Line 533"/>
          <p:cNvSpPr>
            <a:spLocks noChangeShapeType="1"/>
          </p:cNvSpPr>
          <p:nvPr/>
        </p:nvSpPr>
        <p:spPr bwMode="auto">
          <a:xfrm flipH="1">
            <a:off x="5988050" y="3440113"/>
            <a:ext cx="3175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9" name="Line 534"/>
          <p:cNvSpPr>
            <a:spLocks noChangeShapeType="1"/>
          </p:cNvSpPr>
          <p:nvPr/>
        </p:nvSpPr>
        <p:spPr bwMode="auto">
          <a:xfrm flipV="1">
            <a:off x="7285038" y="2422525"/>
            <a:ext cx="123825" cy="8731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0" name="Line 535"/>
          <p:cNvSpPr>
            <a:spLocks noChangeShapeType="1"/>
          </p:cNvSpPr>
          <p:nvPr/>
        </p:nvSpPr>
        <p:spPr bwMode="auto">
          <a:xfrm>
            <a:off x="7112000" y="2595563"/>
            <a:ext cx="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1" name="Line 536"/>
          <p:cNvSpPr>
            <a:spLocks noChangeShapeType="1"/>
          </p:cNvSpPr>
          <p:nvPr/>
        </p:nvSpPr>
        <p:spPr bwMode="auto">
          <a:xfrm flipV="1">
            <a:off x="7296150" y="2492375"/>
            <a:ext cx="263525" cy="2889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2" name="Line 537"/>
          <p:cNvSpPr>
            <a:spLocks noChangeShapeType="1"/>
          </p:cNvSpPr>
          <p:nvPr/>
        </p:nvSpPr>
        <p:spPr bwMode="auto">
          <a:xfrm>
            <a:off x="7648575" y="2490788"/>
            <a:ext cx="0" cy="196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3" name="Line 538"/>
          <p:cNvSpPr>
            <a:spLocks noChangeShapeType="1"/>
          </p:cNvSpPr>
          <p:nvPr/>
        </p:nvSpPr>
        <p:spPr bwMode="auto">
          <a:xfrm>
            <a:off x="7302500" y="2797175"/>
            <a:ext cx="18891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4" name="Line 539"/>
          <p:cNvSpPr>
            <a:spLocks noChangeShapeType="1"/>
          </p:cNvSpPr>
          <p:nvPr/>
        </p:nvSpPr>
        <p:spPr bwMode="auto">
          <a:xfrm flipV="1">
            <a:off x="5597525" y="3663950"/>
            <a:ext cx="168275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5" name="Line 540"/>
          <p:cNvSpPr>
            <a:spLocks noChangeShapeType="1"/>
          </p:cNvSpPr>
          <p:nvPr/>
        </p:nvSpPr>
        <p:spPr bwMode="auto">
          <a:xfrm flipV="1">
            <a:off x="7716838" y="2190750"/>
            <a:ext cx="238125" cy="1682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6" name="Line 541"/>
          <p:cNvSpPr>
            <a:spLocks noChangeShapeType="1"/>
          </p:cNvSpPr>
          <p:nvPr/>
        </p:nvSpPr>
        <p:spPr bwMode="auto">
          <a:xfrm>
            <a:off x="7856538" y="2787650"/>
            <a:ext cx="177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7" name="Line 542"/>
          <p:cNvSpPr>
            <a:spLocks noChangeShapeType="1"/>
          </p:cNvSpPr>
          <p:nvPr/>
        </p:nvSpPr>
        <p:spPr bwMode="auto">
          <a:xfrm flipH="1">
            <a:off x="7002463" y="2863850"/>
            <a:ext cx="98425" cy="704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8" name="Line 543"/>
          <p:cNvSpPr>
            <a:spLocks noChangeShapeType="1"/>
          </p:cNvSpPr>
          <p:nvPr/>
        </p:nvSpPr>
        <p:spPr bwMode="auto">
          <a:xfrm flipH="1">
            <a:off x="7593013" y="2863850"/>
            <a:ext cx="111125" cy="7270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69" name="Group 546"/>
          <p:cNvGrpSpPr>
            <a:grpSpLocks/>
          </p:cNvGrpSpPr>
          <p:nvPr/>
        </p:nvGrpSpPr>
        <p:grpSpPr bwMode="auto">
          <a:xfrm>
            <a:off x="6645275" y="4481513"/>
            <a:ext cx="501650" cy="234950"/>
            <a:chOff x="4701" y="2996"/>
            <a:chExt cx="316" cy="148"/>
          </a:xfrm>
        </p:grpSpPr>
        <p:sp>
          <p:nvSpPr>
            <p:cNvPr id="6334" name="Oval 547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35" name="Line 548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36" name="Line 549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37" name="Rectangle 550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338" name="Oval 551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339" name="Group 552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6344" name="Line 55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5" name="Line 55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6" name="Line 55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40" name="Group 556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6341" name="Line 55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2" name="Line 55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43" name="Line 55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270" name="Group 560"/>
          <p:cNvGrpSpPr>
            <a:grpSpLocks/>
          </p:cNvGrpSpPr>
          <p:nvPr/>
        </p:nvGrpSpPr>
        <p:grpSpPr bwMode="auto">
          <a:xfrm>
            <a:off x="5980113" y="4783138"/>
            <a:ext cx="501650" cy="234950"/>
            <a:chOff x="4701" y="2996"/>
            <a:chExt cx="316" cy="148"/>
          </a:xfrm>
        </p:grpSpPr>
        <p:sp>
          <p:nvSpPr>
            <p:cNvPr id="6321" name="Oval 561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22" name="Line 562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23" name="Line 563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24" name="Rectangle 564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325" name="Oval 565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326" name="Group 566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6331" name="Line 56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2" name="Line 56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3" name="Line 56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327" name="Group 570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6328" name="Line 57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29" name="Line 57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30" name="Line 57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271" name="Group 576"/>
          <p:cNvGrpSpPr>
            <a:grpSpLocks/>
          </p:cNvGrpSpPr>
          <p:nvPr/>
        </p:nvGrpSpPr>
        <p:grpSpPr bwMode="auto">
          <a:xfrm>
            <a:off x="6810375" y="4968875"/>
            <a:ext cx="290513" cy="404813"/>
            <a:chOff x="4290" y="3130"/>
            <a:chExt cx="183" cy="255"/>
          </a:xfrm>
        </p:grpSpPr>
        <p:pic>
          <p:nvPicPr>
            <p:cNvPr id="6303" name="Picture 505" descr="31u_bnrz[1]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6304" name="Freeform 506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>
                <a:gd name="T0" fmla="*/ 12 w 199"/>
                <a:gd name="T1" fmla="*/ 5 h 232"/>
                <a:gd name="T2" fmla="*/ 9 w 199"/>
                <a:gd name="T3" fmla="*/ 7 h 232"/>
                <a:gd name="T4" fmla="*/ 7 w 199"/>
                <a:gd name="T5" fmla="*/ 8 h 232"/>
                <a:gd name="T6" fmla="*/ 5 w 199"/>
                <a:gd name="T7" fmla="*/ 11 h 232"/>
                <a:gd name="T8" fmla="*/ 3 w 199"/>
                <a:gd name="T9" fmla="*/ 13 h 232"/>
                <a:gd name="T10" fmla="*/ 2 w 199"/>
                <a:gd name="T11" fmla="*/ 15 h 232"/>
                <a:gd name="T12" fmla="*/ 1 w 199"/>
                <a:gd name="T13" fmla="*/ 18 h 232"/>
                <a:gd name="T14" fmla="*/ 0 w 199"/>
                <a:gd name="T15" fmla="*/ 21 h 232"/>
                <a:gd name="T16" fmla="*/ 0 w 199"/>
                <a:gd name="T17" fmla="*/ 24 h 232"/>
                <a:gd name="T18" fmla="*/ 0 w 199"/>
                <a:gd name="T19" fmla="*/ 28 h 232"/>
                <a:gd name="T20" fmla="*/ 2 w 199"/>
                <a:gd name="T21" fmla="*/ 31 h 232"/>
                <a:gd name="T22" fmla="*/ 4 w 199"/>
                <a:gd name="T23" fmla="*/ 34 h 232"/>
                <a:gd name="T24" fmla="*/ 7 w 199"/>
                <a:gd name="T25" fmla="*/ 36 h 232"/>
                <a:gd name="T26" fmla="*/ 11 w 199"/>
                <a:gd name="T27" fmla="*/ 38 h 232"/>
                <a:gd name="T28" fmla="*/ 15 w 199"/>
                <a:gd name="T29" fmla="*/ 39 h 232"/>
                <a:gd name="T30" fmla="*/ 18 w 199"/>
                <a:gd name="T31" fmla="*/ 39 h 232"/>
                <a:gd name="T32" fmla="*/ 22 w 199"/>
                <a:gd name="T33" fmla="*/ 38 h 232"/>
                <a:gd name="T34" fmla="*/ 23 w 199"/>
                <a:gd name="T35" fmla="*/ 38 h 232"/>
                <a:gd name="T36" fmla="*/ 24 w 199"/>
                <a:gd name="T37" fmla="*/ 38 h 232"/>
                <a:gd name="T38" fmla="*/ 24 w 199"/>
                <a:gd name="T39" fmla="*/ 37 h 232"/>
                <a:gd name="T40" fmla="*/ 25 w 199"/>
                <a:gd name="T41" fmla="*/ 37 h 232"/>
                <a:gd name="T42" fmla="*/ 24 w 199"/>
                <a:gd name="T43" fmla="*/ 36 h 232"/>
                <a:gd name="T44" fmla="*/ 23 w 199"/>
                <a:gd name="T45" fmla="*/ 35 h 232"/>
                <a:gd name="T46" fmla="*/ 22 w 199"/>
                <a:gd name="T47" fmla="*/ 34 h 232"/>
                <a:gd name="T48" fmla="*/ 21 w 199"/>
                <a:gd name="T49" fmla="*/ 34 h 232"/>
                <a:gd name="T50" fmla="*/ 19 w 199"/>
                <a:gd name="T51" fmla="*/ 33 h 232"/>
                <a:gd name="T52" fmla="*/ 17 w 199"/>
                <a:gd name="T53" fmla="*/ 33 h 232"/>
                <a:gd name="T54" fmla="*/ 16 w 199"/>
                <a:gd name="T55" fmla="*/ 32 h 232"/>
                <a:gd name="T56" fmla="*/ 14 w 199"/>
                <a:gd name="T57" fmla="*/ 32 h 232"/>
                <a:gd name="T58" fmla="*/ 12 w 199"/>
                <a:gd name="T59" fmla="*/ 31 h 232"/>
                <a:gd name="T60" fmla="*/ 10 w 199"/>
                <a:gd name="T61" fmla="*/ 31 h 232"/>
                <a:gd name="T62" fmla="*/ 9 w 199"/>
                <a:gd name="T63" fmla="*/ 30 h 232"/>
                <a:gd name="T64" fmla="*/ 7 w 199"/>
                <a:gd name="T65" fmla="*/ 28 h 232"/>
                <a:gd name="T66" fmla="*/ 7 w 199"/>
                <a:gd name="T67" fmla="*/ 22 h 232"/>
                <a:gd name="T68" fmla="*/ 8 w 199"/>
                <a:gd name="T69" fmla="*/ 16 h 232"/>
                <a:gd name="T70" fmla="*/ 11 w 199"/>
                <a:gd name="T71" fmla="*/ 12 h 232"/>
                <a:gd name="T72" fmla="*/ 16 w 199"/>
                <a:gd name="T73" fmla="*/ 8 h 232"/>
                <a:gd name="T74" fmla="*/ 20 w 199"/>
                <a:gd name="T75" fmla="*/ 6 h 232"/>
                <a:gd name="T76" fmla="*/ 25 w 199"/>
                <a:gd name="T77" fmla="*/ 4 h 232"/>
                <a:gd name="T78" fmla="*/ 30 w 199"/>
                <a:gd name="T79" fmla="*/ 2 h 232"/>
                <a:gd name="T80" fmla="*/ 33 w 199"/>
                <a:gd name="T81" fmla="*/ 1 h 232"/>
                <a:gd name="T82" fmla="*/ 31 w 199"/>
                <a:gd name="T83" fmla="*/ 0 h 232"/>
                <a:gd name="T84" fmla="*/ 29 w 199"/>
                <a:gd name="T85" fmla="*/ 0 h 232"/>
                <a:gd name="T86" fmla="*/ 26 w 199"/>
                <a:gd name="T87" fmla="*/ 0 h 232"/>
                <a:gd name="T88" fmla="*/ 23 w 199"/>
                <a:gd name="T89" fmla="*/ 1 h 232"/>
                <a:gd name="T90" fmla="*/ 20 w 199"/>
                <a:gd name="T91" fmla="*/ 2 h 232"/>
                <a:gd name="T92" fmla="*/ 17 w 199"/>
                <a:gd name="T93" fmla="*/ 3 h 232"/>
                <a:gd name="T94" fmla="*/ 14 w 199"/>
                <a:gd name="T95" fmla="*/ 4 h 232"/>
                <a:gd name="T96" fmla="*/ 12 w 199"/>
                <a:gd name="T97" fmla="*/ 5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5" name="Freeform 507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>
                <a:gd name="T0" fmla="*/ 19 w 128"/>
                <a:gd name="T1" fmla="*/ 10 h 180"/>
                <a:gd name="T2" fmla="*/ 19 w 128"/>
                <a:gd name="T3" fmla="*/ 13 h 180"/>
                <a:gd name="T4" fmla="*/ 19 w 128"/>
                <a:gd name="T5" fmla="*/ 16 h 180"/>
                <a:gd name="T6" fmla="*/ 18 w 128"/>
                <a:gd name="T7" fmla="*/ 18 h 180"/>
                <a:gd name="T8" fmla="*/ 16 w 128"/>
                <a:gd name="T9" fmla="*/ 20 h 180"/>
                <a:gd name="T10" fmla="*/ 13 w 128"/>
                <a:gd name="T11" fmla="*/ 22 h 180"/>
                <a:gd name="T12" fmla="*/ 10 w 128"/>
                <a:gd name="T13" fmla="*/ 24 h 180"/>
                <a:gd name="T14" fmla="*/ 8 w 128"/>
                <a:gd name="T15" fmla="*/ 26 h 180"/>
                <a:gd name="T16" fmla="*/ 5 w 128"/>
                <a:gd name="T17" fmla="*/ 27 h 180"/>
                <a:gd name="T18" fmla="*/ 5 w 128"/>
                <a:gd name="T19" fmla="*/ 28 h 180"/>
                <a:gd name="T20" fmla="*/ 5 w 128"/>
                <a:gd name="T21" fmla="*/ 28 h 180"/>
                <a:gd name="T22" fmla="*/ 5 w 128"/>
                <a:gd name="T23" fmla="*/ 29 h 180"/>
                <a:gd name="T24" fmla="*/ 5 w 128"/>
                <a:gd name="T25" fmla="*/ 30 h 180"/>
                <a:gd name="T26" fmla="*/ 6 w 128"/>
                <a:gd name="T27" fmla="*/ 30 h 180"/>
                <a:gd name="T28" fmla="*/ 6 w 128"/>
                <a:gd name="T29" fmla="*/ 30 h 180"/>
                <a:gd name="T30" fmla="*/ 6 w 128"/>
                <a:gd name="T31" fmla="*/ 30 h 180"/>
                <a:gd name="T32" fmla="*/ 7 w 128"/>
                <a:gd name="T33" fmla="*/ 30 h 180"/>
                <a:gd name="T34" fmla="*/ 10 w 128"/>
                <a:gd name="T35" fmla="*/ 28 h 180"/>
                <a:gd name="T36" fmla="*/ 13 w 128"/>
                <a:gd name="T37" fmla="*/ 26 h 180"/>
                <a:gd name="T38" fmla="*/ 16 w 128"/>
                <a:gd name="T39" fmla="*/ 24 h 180"/>
                <a:gd name="T40" fmla="*/ 19 w 128"/>
                <a:gd name="T41" fmla="*/ 22 h 180"/>
                <a:gd name="T42" fmla="*/ 21 w 128"/>
                <a:gd name="T43" fmla="*/ 19 h 180"/>
                <a:gd name="T44" fmla="*/ 22 w 128"/>
                <a:gd name="T45" fmla="*/ 16 h 180"/>
                <a:gd name="T46" fmla="*/ 22 w 128"/>
                <a:gd name="T47" fmla="*/ 13 h 180"/>
                <a:gd name="T48" fmla="*/ 21 w 128"/>
                <a:gd name="T49" fmla="*/ 9 h 180"/>
                <a:gd name="T50" fmla="*/ 19 w 128"/>
                <a:gd name="T51" fmla="*/ 7 h 180"/>
                <a:gd name="T52" fmla="*/ 17 w 128"/>
                <a:gd name="T53" fmla="*/ 4 h 180"/>
                <a:gd name="T54" fmla="*/ 14 w 128"/>
                <a:gd name="T55" fmla="*/ 2 h 180"/>
                <a:gd name="T56" fmla="*/ 10 w 128"/>
                <a:gd name="T57" fmla="*/ 1 h 180"/>
                <a:gd name="T58" fmla="*/ 6 w 128"/>
                <a:gd name="T59" fmla="*/ 0 h 180"/>
                <a:gd name="T60" fmla="*/ 3 w 128"/>
                <a:gd name="T61" fmla="*/ 0 h 180"/>
                <a:gd name="T62" fmla="*/ 1 w 128"/>
                <a:gd name="T63" fmla="*/ 0 h 180"/>
                <a:gd name="T64" fmla="*/ 0 w 128"/>
                <a:gd name="T65" fmla="*/ 1 h 180"/>
                <a:gd name="T66" fmla="*/ 2 w 128"/>
                <a:gd name="T67" fmla="*/ 2 h 180"/>
                <a:gd name="T68" fmla="*/ 5 w 128"/>
                <a:gd name="T69" fmla="*/ 2 h 180"/>
                <a:gd name="T70" fmla="*/ 8 w 128"/>
                <a:gd name="T71" fmla="*/ 3 h 180"/>
                <a:gd name="T72" fmla="*/ 10 w 128"/>
                <a:gd name="T73" fmla="*/ 4 h 180"/>
                <a:gd name="T74" fmla="*/ 13 w 128"/>
                <a:gd name="T75" fmla="*/ 5 h 180"/>
                <a:gd name="T76" fmla="*/ 15 w 128"/>
                <a:gd name="T77" fmla="*/ 6 h 180"/>
                <a:gd name="T78" fmla="*/ 17 w 128"/>
                <a:gd name="T79" fmla="*/ 8 h 180"/>
                <a:gd name="T80" fmla="*/ 19 w 128"/>
                <a:gd name="T81" fmla="*/ 1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6" name="Freeform 508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>
                <a:gd name="T0" fmla="*/ 17 w 322"/>
                <a:gd name="T1" fmla="*/ 12 h 378"/>
                <a:gd name="T2" fmla="*/ 9 w 322"/>
                <a:gd name="T3" fmla="*/ 19 h 378"/>
                <a:gd name="T4" fmla="*/ 3 w 322"/>
                <a:gd name="T5" fmla="*/ 28 h 378"/>
                <a:gd name="T6" fmla="*/ 0 w 322"/>
                <a:gd name="T7" fmla="*/ 38 h 378"/>
                <a:gd name="T8" fmla="*/ 1 w 322"/>
                <a:gd name="T9" fmla="*/ 44 h 378"/>
                <a:gd name="T10" fmla="*/ 2 w 322"/>
                <a:gd name="T11" fmla="*/ 47 h 378"/>
                <a:gd name="T12" fmla="*/ 3 w 322"/>
                <a:gd name="T13" fmla="*/ 50 h 378"/>
                <a:gd name="T14" fmla="*/ 5 w 322"/>
                <a:gd name="T15" fmla="*/ 52 h 378"/>
                <a:gd name="T16" fmla="*/ 9 w 322"/>
                <a:gd name="T17" fmla="*/ 54 h 378"/>
                <a:gd name="T18" fmla="*/ 14 w 322"/>
                <a:gd name="T19" fmla="*/ 56 h 378"/>
                <a:gd name="T20" fmla="*/ 20 w 322"/>
                <a:gd name="T21" fmla="*/ 58 h 378"/>
                <a:gd name="T22" fmla="*/ 25 w 322"/>
                <a:gd name="T23" fmla="*/ 60 h 378"/>
                <a:gd name="T24" fmla="*/ 31 w 322"/>
                <a:gd name="T25" fmla="*/ 61 h 378"/>
                <a:gd name="T26" fmla="*/ 37 w 322"/>
                <a:gd name="T27" fmla="*/ 62 h 378"/>
                <a:gd name="T28" fmla="*/ 43 w 322"/>
                <a:gd name="T29" fmla="*/ 62 h 378"/>
                <a:gd name="T30" fmla="*/ 48 w 322"/>
                <a:gd name="T31" fmla="*/ 63 h 378"/>
                <a:gd name="T32" fmla="*/ 52 w 322"/>
                <a:gd name="T33" fmla="*/ 63 h 378"/>
                <a:gd name="T34" fmla="*/ 54 w 322"/>
                <a:gd name="T35" fmla="*/ 62 h 378"/>
                <a:gd name="T36" fmla="*/ 54 w 322"/>
                <a:gd name="T37" fmla="*/ 60 h 378"/>
                <a:gd name="T38" fmla="*/ 53 w 322"/>
                <a:gd name="T39" fmla="*/ 59 h 378"/>
                <a:gd name="T40" fmla="*/ 49 w 322"/>
                <a:gd name="T41" fmla="*/ 58 h 378"/>
                <a:gd name="T42" fmla="*/ 44 w 322"/>
                <a:gd name="T43" fmla="*/ 57 h 378"/>
                <a:gd name="T44" fmla="*/ 39 w 322"/>
                <a:gd name="T45" fmla="*/ 56 h 378"/>
                <a:gd name="T46" fmla="*/ 34 w 322"/>
                <a:gd name="T47" fmla="*/ 55 h 378"/>
                <a:gd name="T48" fmla="*/ 29 w 322"/>
                <a:gd name="T49" fmla="*/ 54 h 378"/>
                <a:gd name="T50" fmla="*/ 23 w 322"/>
                <a:gd name="T51" fmla="*/ 53 h 378"/>
                <a:gd name="T52" fmla="*/ 18 w 322"/>
                <a:gd name="T53" fmla="*/ 52 h 378"/>
                <a:gd name="T54" fmla="*/ 13 w 322"/>
                <a:gd name="T55" fmla="*/ 50 h 378"/>
                <a:gd name="T56" fmla="*/ 9 w 322"/>
                <a:gd name="T57" fmla="*/ 47 h 378"/>
                <a:gd name="T58" fmla="*/ 6 w 322"/>
                <a:gd name="T59" fmla="*/ 43 h 378"/>
                <a:gd name="T60" fmla="*/ 6 w 322"/>
                <a:gd name="T61" fmla="*/ 39 h 378"/>
                <a:gd name="T62" fmla="*/ 6 w 322"/>
                <a:gd name="T63" fmla="*/ 33 h 378"/>
                <a:gd name="T64" fmla="*/ 9 w 322"/>
                <a:gd name="T65" fmla="*/ 28 h 378"/>
                <a:gd name="T66" fmla="*/ 12 w 322"/>
                <a:gd name="T67" fmla="*/ 23 h 378"/>
                <a:gd name="T68" fmla="*/ 16 w 322"/>
                <a:gd name="T69" fmla="*/ 18 h 378"/>
                <a:gd name="T70" fmla="*/ 21 w 322"/>
                <a:gd name="T71" fmla="*/ 14 h 378"/>
                <a:gd name="T72" fmla="*/ 26 w 322"/>
                <a:gd name="T73" fmla="*/ 9 h 378"/>
                <a:gd name="T74" fmla="*/ 33 w 322"/>
                <a:gd name="T75" fmla="*/ 6 h 378"/>
                <a:gd name="T76" fmla="*/ 40 w 322"/>
                <a:gd name="T77" fmla="*/ 3 h 378"/>
                <a:gd name="T78" fmla="*/ 44 w 322"/>
                <a:gd name="T79" fmla="*/ 1 h 378"/>
                <a:gd name="T80" fmla="*/ 43 w 322"/>
                <a:gd name="T81" fmla="*/ 0 h 378"/>
                <a:gd name="T82" fmla="*/ 37 w 322"/>
                <a:gd name="T83" fmla="*/ 1 h 378"/>
                <a:gd name="T84" fmla="*/ 30 w 322"/>
                <a:gd name="T85" fmla="*/ 3 h 378"/>
                <a:gd name="T86" fmla="*/ 24 w 322"/>
                <a:gd name="T87" fmla="*/ 6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7" name="Freeform 509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>
                <a:gd name="T0" fmla="*/ 39 w 283"/>
                <a:gd name="T1" fmla="*/ 13 h 252"/>
                <a:gd name="T2" fmla="*/ 41 w 283"/>
                <a:gd name="T3" fmla="*/ 15 h 252"/>
                <a:gd name="T4" fmla="*/ 43 w 283"/>
                <a:gd name="T5" fmla="*/ 18 h 252"/>
                <a:gd name="T6" fmla="*/ 43 w 283"/>
                <a:gd name="T7" fmla="*/ 21 h 252"/>
                <a:gd name="T8" fmla="*/ 43 w 283"/>
                <a:gd name="T9" fmla="*/ 24 h 252"/>
                <a:gd name="T10" fmla="*/ 43 w 283"/>
                <a:gd name="T11" fmla="*/ 26 h 252"/>
                <a:gd name="T12" fmla="*/ 42 w 283"/>
                <a:gd name="T13" fmla="*/ 28 h 252"/>
                <a:gd name="T14" fmla="*/ 41 w 283"/>
                <a:gd name="T15" fmla="*/ 31 h 252"/>
                <a:gd name="T16" fmla="*/ 39 w 283"/>
                <a:gd name="T17" fmla="*/ 32 h 252"/>
                <a:gd name="T18" fmla="*/ 37 w 283"/>
                <a:gd name="T19" fmla="*/ 34 h 252"/>
                <a:gd name="T20" fmla="*/ 36 w 283"/>
                <a:gd name="T21" fmla="*/ 36 h 252"/>
                <a:gd name="T22" fmla="*/ 34 w 283"/>
                <a:gd name="T23" fmla="*/ 37 h 252"/>
                <a:gd name="T24" fmla="*/ 32 w 283"/>
                <a:gd name="T25" fmla="*/ 39 h 252"/>
                <a:gd name="T26" fmla="*/ 32 w 283"/>
                <a:gd name="T27" fmla="*/ 40 h 252"/>
                <a:gd name="T28" fmla="*/ 32 w 283"/>
                <a:gd name="T29" fmla="*/ 40 h 252"/>
                <a:gd name="T30" fmla="*/ 32 w 283"/>
                <a:gd name="T31" fmla="*/ 41 h 252"/>
                <a:gd name="T32" fmla="*/ 32 w 283"/>
                <a:gd name="T33" fmla="*/ 41 h 252"/>
                <a:gd name="T34" fmla="*/ 33 w 283"/>
                <a:gd name="T35" fmla="*/ 42 h 252"/>
                <a:gd name="T36" fmla="*/ 34 w 283"/>
                <a:gd name="T37" fmla="*/ 42 h 252"/>
                <a:gd name="T38" fmla="*/ 34 w 283"/>
                <a:gd name="T39" fmla="*/ 42 h 252"/>
                <a:gd name="T40" fmla="*/ 35 w 283"/>
                <a:gd name="T41" fmla="*/ 41 h 252"/>
                <a:gd name="T42" fmla="*/ 39 w 283"/>
                <a:gd name="T43" fmla="*/ 39 h 252"/>
                <a:gd name="T44" fmla="*/ 42 w 283"/>
                <a:gd name="T45" fmla="*/ 36 h 252"/>
                <a:gd name="T46" fmla="*/ 45 w 283"/>
                <a:gd name="T47" fmla="*/ 32 h 252"/>
                <a:gd name="T48" fmla="*/ 46 w 283"/>
                <a:gd name="T49" fmla="*/ 28 h 252"/>
                <a:gd name="T50" fmla="*/ 47 w 283"/>
                <a:gd name="T51" fmla="*/ 24 h 252"/>
                <a:gd name="T52" fmla="*/ 47 w 283"/>
                <a:gd name="T53" fmla="*/ 19 h 252"/>
                <a:gd name="T54" fmla="*/ 45 w 283"/>
                <a:gd name="T55" fmla="*/ 15 h 252"/>
                <a:gd name="T56" fmla="*/ 42 w 283"/>
                <a:gd name="T57" fmla="*/ 12 h 252"/>
                <a:gd name="T58" fmla="*/ 40 w 283"/>
                <a:gd name="T59" fmla="*/ 10 h 252"/>
                <a:gd name="T60" fmla="*/ 37 w 283"/>
                <a:gd name="T61" fmla="*/ 8 h 252"/>
                <a:gd name="T62" fmla="*/ 34 w 283"/>
                <a:gd name="T63" fmla="*/ 7 h 252"/>
                <a:gd name="T64" fmla="*/ 31 w 283"/>
                <a:gd name="T65" fmla="*/ 5 h 252"/>
                <a:gd name="T66" fmla="*/ 27 w 283"/>
                <a:gd name="T67" fmla="*/ 4 h 252"/>
                <a:gd name="T68" fmla="*/ 24 w 283"/>
                <a:gd name="T69" fmla="*/ 3 h 252"/>
                <a:gd name="T70" fmla="*/ 20 w 283"/>
                <a:gd name="T71" fmla="*/ 2 h 252"/>
                <a:gd name="T72" fmla="*/ 17 w 283"/>
                <a:gd name="T73" fmla="*/ 1 h 252"/>
                <a:gd name="T74" fmla="*/ 14 w 283"/>
                <a:gd name="T75" fmla="*/ 1 h 252"/>
                <a:gd name="T76" fmla="*/ 11 w 283"/>
                <a:gd name="T77" fmla="*/ 0 h 252"/>
                <a:gd name="T78" fmla="*/ 8 w 283"/>
                <a:gd name="T79" fmla="*/ 0 h 252"/>
                <a:gd name="T80" fmla="*/ 6 w 283"/>
                <a:gd name="T81" fmla="*/ 0 h 252"/>
                <a:gd name="T82" fmla="*/ 3 w 283"/>
                <a:gd name="T83" fmla="*/ 0 h 252"/>
                <a:gd name="T84" fmla="*/ 2 w 283"/>
                <a:gd name="T85" fmla="*/ 0 h 252"/>
                <a:gd name="T86" fmla="*/ 1 w 283"/>
                <a:gd name="T87" fmla="*/ 0 h 252"/>
                <a:gd name="T88" fmla="*/ 0 w 283"/>
                <a:gd name="T89" fmla="*/ 1 h 252"/>
                <a:gd name="T90" fmla="*/ 2 w 283"/>
                <a:gd name="T91" fmla="*/ 1 h 252"/>
                <a:gd name="T92" fmla="*/ 4 w 283"/>
                <a:gd name="T93" fmla="*/ 1 h 252"/>
                <a:gd name="T94" fmla="*/ 6 w 283"/>
                <a:gd name="T95" fmla="*/ 2 h 252"/>
                <a:gd name="T96" fmla="*/ 9 w 283"/>
                <a:gd name="T97" fmla="*/ 2 h 252"/>
                <a:gd name="T98" fmla="*/ 11 w 283"/>
                <a:gd name="T99" fmla="*/ 3 h 252"/>
                <a:gd name="T100" fmla="*/ 14 w 283"/>
                <a:gd name="T101" fmla="*/ 3 h 252"/>
                <a:gd name="T102" fmla="*/ 16 w 283"/>
                <a:gd name="T103" fmla="*/ 4 h 252"/>
                <a:gd name="T104" fmla="*/ 19 w 283"/>
                <a:gd name="T105" fmla="*/ 4 h 252"/>
                <a:gd name="T106" fmla="*/ 21 w 283"/>
                <a:gd name="T107" fmla="*/ 5 h 252"/>
                <a:gd name="T108" fmla="*/ 24 w 283"/>
                <a:gd name="T109" fmla="*/ 6 h 252"/>
                <a:gd name="T110" fmla="*/ 27 w 283"/>
                <a:gd name="T111" fmla="*/ 7 h 252"/>
                <a:gd name="T112" fmla="*/ 29 w 283"/>
                <a:gd name="T113" fmla="*/ 8 h 252"/>
                <a:gd name="T114" fmla="*/ 32 w 283"/>
                <a:gd name="T115" fmla="*/ 9 h 252"/>
                <a:gd name="T116" fmla="*/ 35 w 283"/>
                <a:gd name="T117" fmla="*/ 10 h 252"/>
                <a:gd name="T118" fmla="*/ 37 w 283"/>
                <a:gd name="T119" fmla="*/ 11 h 252"/>
                <a:gd name="T120" fmla="*/ 39 w 283"/>
                <a:gd name="T121" fmla="*/ 13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8" name="Freeform 510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>
                <a:gd name="T0" fmla="*/ 0 w 114"/>
                <a:gd name="T1" fmla="*/ 21 h 238"/>
                <a:gd name="T2" fmla="*/ 0 w 114"/>
                <a:gd name="T3" fmla="*/ 24 h 238"/>
                <a:gd name="T4" fmla="*/ 1 w 114"/>
                <a:gd name="T5" fmla="*/ 28 h 238"/>
                <a:gd name="T6" fmla="*/ 2 w 114"/>
                <a:gd name="T7" fmla="*/ 30 h 238"/>
                <a:gd name="T8" fmla="*/ 4 w 114"/>
                <a:gd name="T9" fmla="*/ 33 h 238"/>
                <a:gd name="T10" fmla="*/ 6 w 114"/>
                <a:gd name="T11" fmla="*/ 35 h 238"/>
                <a:gd name="T12" fmla="*/ 9 w 114"/>
                <a:gd name="T13" fmla="*/ 37 h 238"/>
                <a:gd name="T14" fmla="*/ 12 w 114"/>
                <a:gd name="T15" fmla="*/ 38 h 238"/>
                <a:gd name="T16" fmla="*/ 15 w 114"/>
                <a:gd name="T17" fmla="*/ 39 h 238"/>
                <a:gd name="T18" fmla="*/ 16 w 114"/>
                <a:gd name="T19" fmla="*/ 39 h 238"/>
                <a:gd name="T20" fmla="*/ 17 w 114"/>
                <a:gd name="T21" fmla="*/ 39 h 238"/>
                <a:gd name="T22" fmla="*/ 18 w 114"/>
                <a:gd name="T23" fmla="*/ 38 h 238"/>
                <a:gd name="T24" fmla="*/ 19 w 114"/>
                <a:gd name="T25" fmla="*/ 37 h 238"/>
                <a:gd name="T26" fmla="*/ 19 w 114"/>
                <a:gd name="T27" fmla="*/ 36 h 238"/>
                <a:gd name="T28" fmla="*/ 18 w 114"/>
                <a:gd name="T29" fmla="*/ 35 h 238"/>
                <a:gd name="T30" fmla="*/ 18 w 114"/>
                <a:gd name="T31" fmla="*/ 35 h 238"/>
                <a:gd name="T32" fmla="*/ 17 w 114"/>
                <a:gd name="T33" fmla="*/ 34 h 238"/>
                <a:gd name="T34" fmla="*/ 14 w 114"/>
                <a:gd name="T35" fmla="*/ 33 h 238"/>
                <a:gd name="T36" fmla="*/ 11 w 114"/>
                <a:gd name="T37" fmla="*/ 32 h 238"/>
                <a:gd name="T38" fmla="*/ 8 w 114"/>
                <a:gd name="T39" fmla="*/ 29 h 238"/>
                <a:gd name="T40" fmla="*/ 7 w 114"/>
                <a:gd name="T41" fmla="*/ 27 h 238"/>
                <a:gd name="T42" fmla="*/ 5 w 114"/>
                <a:gd name="T43" fmla="*/ 24 h 238"/>
                <a:gd name="T44" fmla="*/ 5 w 114"/>
                <a:gd name="T45" fmla="*/ 21 h 238"/>
                <a:gd name="T46" fmla="*/ 5 w 114"/>
                <a:gd name="T47" fmla="*/ 18 h 238"/>
                <a:gd name="T48" fmla="*/ 6 w 114"/>
                <a:gd name="T49" fmla="*/ 15 h 238"/>
                <a:gd name="T50" fmla="*/ 7 w 114"/>
                <a:gd name="T51" fmla="*/ 12 h 238"/>
                <a:gd name="T52" fmla="*/ 9 w 114"/>
                <a:gd name="T53" fmla="*/ 10 h 238"/>
                <a:gd name="T54" fmla="*/ 10 w 114"/>
                <a:gd name="T55" fmla="*/ 8 h 238"/>
                <a:gd name="T56" fmla="*/ 12 w 114"/>
                <a:gd name="T57" fmla="*/ 6 h 238"/>
                <a:gd name="T58" fmla="*/ 14 w 114"/>
                <a:gd name="T59" fmla="*/ 5 h 238"/>
                <a:gd name="T60" fmla="*/ 16 w 114"/>
                <a:gd name="T61" fmla="*/ 3 h 238"/>
                <a:gd name="T62" fmla="*/ 18 w 114"/>
                <a:gd name="T63" fmla="*/ 1 h 238"/>
                <a:gd name="T64" fmla="*/ 19 w 114"/>
                <a:gd name="T65" fmla="*/ 0 h 238"/>
                <a:gd name="T66" fmla="*/ 18 w 114"/>
                <a:gd name="T67" fmla="*/ 0 h 238"/>
                <a:gd name="T68" fmla="*/ 16 w 114"/>
                <a:gd name="T69" fmla="*/ 1 h 238"/>
                <a:gd name="T70" fmla="*/ 13 w 114"/>
                <a:gd name="T71" fmla="*/ 3 h 238"/>
                <a:gd name="T72" fmla="*/ 9 w 114"/>
                <a:gd name="T73" fmla="*/ 6 h 238"/>
                <a:gd name="T74" fmla="*/ 6 w 114"/>
                <a:gd name="T75" fmla="*/ 9 h 238"/>
                <a:gd name="T76" fmla="*/ 3 w 114"/>
                <a:gd name="T77" fmla="*/ 13 h 238"/>
                <a:gd name="T78" fmla="*/ 1 w 114"/>
                <a:gd name="T79" fmla="*/ 17 h 238"/>
                <a:gd name="T80" fmla="*/ 0 w 114"/>
                <a:gd name="T81" fmla="*/ 21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9" name="Freeform 511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>
                <a:gd name="T0" fmla="*/ 35 w 246"/>
                <a:gd name="T1" fmla="*/ 21 h 310"/>
                <a:gd name="T2" fmla="*/ 37 w 246"/>
                <a:gd name="T3" fmla="*/ 24 h 310"/>
                <a:gd name="T4" fmla="*/ 38 w 246"/>
                <a:gd name="T5" fmla="*/ 28 h 310"/>
                <a:gd name="T6" fmla="*/ 37 w 246"/>
                <a:gd name="T7" fmla="*/ 31 h 310"/>
                <a:gd name="T8" fmla="*/ 35 w 246"/>
                <a:gd name="T9" fmla="*/ 35 h 310"/>
                <a:gd name="T10" fmla="*/ 31 w 246"/>
                <a:gd name="T11" fmla="*/ 38 h 310"/>
                <a:gd name="T12" fmla="*/ 28 w 246"/>
                <a:gd name="T13" fmla="*/ 41 h 310"/>
                <a:gd name="T14" fmla="*/ 24 w 246"/>
                <a:gd name="T15" fmla="*/ 44 h 310"/>
                <a:gd name="T16" fmla="*/ 22 w 246"/>
                <a:gd name="T17" fmla="*/ 47 h 310"/>
                <a:gd name="T18" fmla="*/ 21 w 246"/>
                <a:gd name="T19" fmla="*/ 48 h 310"/>
                <a:gd name="T20" fmla="*/ 20 w 246"/>
                <a:gd name="T21" fmla="*/ 50 h 310"/>
                <a:gd name="T22" fmla="*/ 20 w 246"/>
                <a:gd name="T23" fmla="*/ 51 h 310"/>
                <a:gd name="T24" fmla="*/ 22 w 246"/>
                <a:gd name="T25" fmla="*/ 52 h 310"/>
                <a:gd name="T26" fmla="*/ 23 w 246"/>
                <a:gd name="T27" fmla="*/ 52 h 310"/>
                <a:gd name="T28" fmla="*/ 26 w 246"/>
                <a:gd name="T29" fmla="*/ 49 h 310"/>
                <a:gd name="T30" fmla="*/ 30 w 246"/>
                <a:gd name="T31" fmla="*/ 45 h 310"/>
                <a:gd name="T32" fmla="*/ 35 w 246"/>
                <a:gd name="T33" fmla="*/ 41 h 310"/>
                <a:gd name="T34" fmla="*/ 39 w 246"/>
                <a:gd name="T35" fmla="*/ 37 h 310"/>
                <a:gd name="T36" fmla="*/ 41 w 246"/>
                <a:gd name="T37" fmla="*/ 31 h 310"/>
                <a:gd name="T38" fmla="*/ 40 w 246"/>
                <a:gd name="T39" fmla="*/ 26 h 310"/>
                <a:gd name="T40" fmla="*/ 38 w 246"/>
                <a:gd name="T41" fmla="*/ 20 h 310"/>
                <a:gd name="T42" fmla="*/ 34 w 246"/>
                <a:gd name="T43" fmla="*/ 16 h 310"/>
                <a:gd name="T44" fmla="*/ 30 w 246"/>
                <a:gd name="T45" fmla="*/ 12 h 310"/>
                <a:gd name="T46" fmla="*/ 25 w 246"/>
                <a:gd name="T47" fmla="*/ 10 h 310"/>
                <a:gd name="T48" fmla="*/ 21 w 246"/>
                <a:gd name="T49" fmla="*/ 7 h 310"/>
                <a:gd name="T50" fmla="*/ 16 w 246"/>
                <a:gd name="T51" fmla="*/ 5 h 310"/>
                <a:gd name="T52" fmla="*/ 12 w 246"/>
                <a:gd name="T53" fmla="*/ 3 h 310"/>
                <a:gd name="T54" fmla="*/ 8 w 246"/>
                <a:gd name="T55" fmla="*/ 1 h 310"/>
                <a:gd name="T56" fmla="*/ 4 w 246"/>
                <a:gd name="T57" fmla="*/ 0 h 310"/>
                <a:gd name="T58" fmla="*/ 1 w 246"/>
                <a:gd name="T59" fmla="*/ 0 h 310"/>
                <a:gd name="T60" fmla="*/ 1 w 246"/>
                <a:gd name="T61" fmla="*/ 1 h 310"/>
                <a:gd name="T62" fmla="*/ 5 w 246"/>
                <a:gd name="T63" fmla="*/ 2 h 310"/>
                <a:gd name="T64" fmla="*/ 9 w 246"/>
                <a:gd name="T65" fmla="*/ 4 h 310"/>
                <a:gd name="T66" fmla="*/ 13 w 246"/>
                <a:gd name="T67" fmla="*/ 6 h 310"/>
                <a:gd name="T68" fmla="*/ 18 w 246"/>
                <a:gd name="T69" fmla="*/ 9 h 310"/>
                <a:gd name="T70" fmla="*/ 22 w 246"/>
                <a:gd name="T71" fmla="*/ 12 h 310"/>
                <a:gd name="T72" fmla="*/ 27 w 246"/>
                <a:gd name="T73" fmla="*/ 15 h 310"/>
                <a:gd name="T74" fmla="*/ 31 w 246"/>
                <a:gd name="T75" fmla="*/ 18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0" name="Freeform 512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>
                <a:gd name="T0" fmla="*/ 5 w 83"/>
                <a:gd name="T1" fmla="*/ 2 h 187"/>
                <a:gd name="T2" fmla="*/ 5 w 83"/>
                <a:gd name="T3" fmla="*/ 1 h 187"/>
                <a:gd name="T4" fmla="*/ 4 w 83"/>
                <a:gd name="T5" fmla="*/ 0 h 187"/>
                <a:gd name="T6" fmla="*/ 3 w 83"/>
                <a:gd name="T7" fmla="*/ 0 h 187"/>
                <a:gd name="T8" fmla="*/ 2 w 83"/>
                <a:gd name="T9" fmla="*/ 0 h 187"/>
                <a:gd name="T10" fmla="*/ 1 w 83"/>
                <a:gd name="T11" fmla="*/ 0 h 187"/>
                <a:gd name="T12" fmla="*/ 1 w 83"/>
                <a:gd name="T13" fmla="*/ 1 h 187"/>
                <a:gd name="T14" fmla="*/ 0 w 83"/>
                <a:gd name="T15" fmla="*/ 2 h 187"/>
                <a:gd name="T16" fmla="*/ 0 w 83"/>
                <a:gd name="T17" fmla="*/ 3 h 187"/>
                <a:gd name="T18" fmla="*/ 1 w 83"/>
                <a:gd name="T19" fmla="*/ 7 h 187"/>
                <a:gd name="T20" fmla="*/ 3 w 83"/>
                <a:gd name="T21" fmla="*/ 12 h 187"/>
                <a:gd name="T22" fmla="*/ 5 w 83"/>
                <a:gd name="T23" fmla="*/ 17 h 187"/>
                <a:gd name="T24" fmla="*/ 7 w 83"/>
                <a:gd name="T25" fmla="*/ 21 h 187"/>
                <a:gd name="T26" fmla="*/ 9 w 83"/>
                <a:gd name="T27" fmla="*/ 25 h 187"/>
                <a:gd name="T28" fmla="*/ 11 w 83"/>
                <a:gd name="T29" fmla="*/ 28 h 187"/>
                <a:gd name="T30" fmla="*/ 13 w 83"/>
                <a:gd name="T31" fmla="*/ 31 h 187"/>
                <a:gd name="T32" fmla="*/ 14 w 83"/>
                <a:gd name="T33" fmla="*/ 31 h 187"/>
                <a:gd name="T34" fmla="*/ 13 w 83"/>
                <a:gd name="T35" fmla="*/ 29 h 187"/>
                <a:gd name="T36" fmla="*/ 13 w 83"/>
                <a:gd name="T37" fmla="*/ 26 h 187"/>
                <a:gd name="T38" fmla="*/ 11 w 83"/>
                <a:gd name="T39" fmla="*/ 23 h 187"/>
                <a:gd name="T40" fmla="*/ 10 w 83"/>
                <a:gd name="T41" fmla="*/ 19 h 187"/>
                <a:gd name="T42" fmla="*/ 9 w 83"/>
                <a:gd name="T43" fmla="*/ 15 h 187"/>
                <a:gd name="T44" fmla="*/ 7 w 83"/>
                <a:gd name="T45" fmla="*/ 10 h 187"/>
                <a:gd name="T46" fmla="*/ 6 w 83"/>
                <a:gd name="T47" fmla="*/ 6 h 187"/>
                <a:gd name="T48" fmla="*/ 5 w 83"/>
                <a:gd name="T49" fmla="*/ 2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1" name="Freeform 513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>
                <a:gd name="T0" fmla="*/ 4 w 44"/>
                <a:gd name="T1" fmla="*/ 2 h 94"/>
                <a:gd name="T2" fmla="*/ 3 w 44"/>
                <a:gd name="T3" fmla="*/ 1 h 94"/>
                <a:gd name="T4" fmla="*/ 3 w 44"/>
                <a:gd name="T5" fmla="*/ 0 h 94"/>
                <a:gd name="T6" fmla="*/ 2 w 44"/>
                <a:gd name="T7" fmla="*/ 0 h 94"/>
                <a:gd name="T8" fmla="*/ 2 w 44"/>
                <a:gd name="T9" fmla="*/ 0 h 94"/>
                <a:gd name="T10" fmla="*/ 1 w 44"/>
                <a:gd name="T11" fmla="*/ 0 h 94"/>
                <a:gd name="T12" fmla="*/ 0 w 44"/>
                <a:gd name="T13" fmla="*/ 1 h 94"/>
                <a:gd name="T14" fmla="*/ 0 w 44"/>
                <a:gd name="T15" fmla="*/ 1 h 94"/>
                <a:gd name="T16" fmla="*/ 0 w 44"/>
                <a:gd name="T17" fmla="*/ 2 h 94"/>
                <a:gd name="T18" fmla="*/ 0 w 44"/>
                <a:gd name="T19" fmla="*/ 4 h 94"/>
                <a:gd name="T20" fmla="*/ 1 w 44"/>
                <a:gd name="T21" fmla="*/ 6 h 94"/>
                <a:gd name="T22" fmla="*/ 1 w 44"/>
                <a:gd name="T23" fmla="*/ 9 h 94"/>
                <a:gd name="T24" fmla="*/ 2 w 44"/>
                <a:gd name="T25" fmla="*/ 11 h 94"/>
                <a:gd name="T26" fmla="*/ 3 w 44"/>
                <a:gd name="T27" fmla="*/ 13 h 94"/>
                <a:gd name="T28" fmla="*/ 4 w 44"/>
                <a:gd name="T29" fmla="*/ 15 h 94"/>
                <a:gd name="T30" fmla="*/ 6 w 44"/>
                <a:gd name="T31" fmla="*/ 16 h 94"/>
                <a:gd name="T32" fmla="*/ 7 w 44"/>
                <a:gd name="T33" fmla="*/ 16 h 94"/>
                <a:gd name="T34" fmla="*/ 7 w 44"/>
                <a:gd name="T35" fmla="*/ 13 h 94"/>
                <a:gd name="T36" fmla="*/ 6 w 44"/>
                <a:gd name="T37" fmla="*/ 9 h 94"/>
                <a:gd name="T38" fmla="*/ 5 w 44"/>
                <a:gd name="T39" fmla="*/ 5 h 94"/>
                <a:gd name="T40" fmla="*/ 4 w 44"/>
                <a:gd name="T41" fmla="*/ 2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2" name="Freeform 514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>
                <a:gd name="T0" fmla="*/ 3 w 38"/>
                <a:gd name="T1" fmla="*/ 1 h 54"/>
                <a:gd name="T2" fmla="*/ 3 w 38"/>
                <a:gd name="T3" fmla="*/ 1 h 54"/>
                <a:gd name="T4" fmla="*/ 3 w 38"/>
                <a:gd name="T5" fmla="*/ 1 h 54"/>
                <a:gd name="T6" fmla="*/ 3 w 38"/>
                <a:gd name="T7" fmla="*/ 1 h 54"/>
                <a:gd name="T8" fmla="*/ 3 w 38"/>
                <a:gd name="T9" fmla="*/ 1 h 54"/>
                <a:gd name="T10" fmla="*/ 3 w 38"/>
                <a:gd name="T11" fmla="*/ 1 h 54"/>
                <a:gd name="T12" fmla="*/ 2 w 38"/>
                <a:gd name="T13" fmla="*/ 0 h 54"/>
                <a:gd name="T14" fmla="*/ 2 w 38"/>
                <a:gd name="T15" fmla="*/ 0 h 54"/>
                <a:gd name="T16" fmla="*/ 1 w 38"/>
                <a:gd name="T17" fmla="*/ 0 h 54"/>
                <a:gd name="T18" fmla="*/ 1 w 38"/>
                <a:gd name="T19" fmla="*/ 0 h 54"/>
                <a:gd name="T20" fmla="*/ 0 w 38"/>
                <a:gd name="T21" fmla="*/ 1 h 54"/>
                <a:gd name="T22" fmla="*/ 0 w 38"/>
                <a:gd name="T23" fmla="*/ 1 h 54"/>
                <a:gd name="T24" fmla="*/ 0 w 38"/>
                <a:gd name="T25" fmla="*/ 2 h 54"/>
                <a:gd name="T26" fmla="*/ 0 w 38"/>
                <a:gd name="T27" fmla="*/ 3 h 54"/>
                <a:gd name="T28" fmla="*/ 1 w 38"/>
                <a:gd name="T29" fmla="*/ 4 h 54"/>
                <a:gd name="T30" fmla="*/ 1 w 38"/>
                <a:gd name="T31" fmla="*/ 5 h 54"/>
                <a:gd name="T32" fmla="*/ 2 w 38"/>
                <a:gd name="T33" fmla="*/ 7 h 54"/>
                <a:gd name="T34" fmla="*/ 3 w 38"/>
                <a:gd name="T35" fmla="*/ 8 h 54"/>
                <a:gd name="T36" fmla="*/ 4 w 38"/>
                <a:gd name="T37" fmla="*/ 8 h 54"/>
                <a:gd name="T38" fmla="*/ 5 w 38"/>
                <a:gd name="T39" fmla="*/ 9 h 54"/>
                <a:gd name="T40" fmla="*/ 6 w 38"/>
                <a:gd name="T41" fmla="*/ 9 h 54"/>
                <a:gd name="T42" fmla="*/ 6 w 38"/>
                <a:gd name="T43" fmla="*/ 7 h 54"/>
                <a:gd name="T44" fmla="*/ 5 w 38"/>
                <a:gd name="T45" fmla="*/ 5 h 54"/>
                <a:gd name="T46" fmla="*/ 4 w 38"/>
                <a:gd name="T47" fmla="*/ 3 h 54"/>
                <a:gd name="T48" fmla="*/ 3 w 38"/>
                <a:gd name="T49" fmla="*/ 1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3" name="Freeform 515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>
                <a:gd name="T0" fmla="*/ 6 w 52"/>
                <a:gd name="T1" fmla="*/ 4 h 36"/>
                <a:gd name="T2" fmla="*/ 7 w 52"/>
                <a:gd name="T3" fmla="*/ 4 h 36"/>
                <a:gd name="T4" fmla="*/ 8 w 52"/>
                <a:gd name="T5" fmla="*/ 3 h 36"/>
                <a:gd name="T6" fmla="*/ 8 w 52"/>
                <a:gd name="T7" fmla="*/ 3 h 36"/>
                <a:gd name="T8" fmla="*/ 8 w 52"/>
                <a:gd name="T9" fmla="*/ 2 h 36"/>
                <a:gd name="T10" fmla="*/ 8 w 52"/>
                <a:gd name="T11" fmla="*/ 1 h 36"/>
                <a:gd name="T12" fmla="*/ 7 w 52"/>
                <a:gd name="T13" fmla="*/ 0 h 36"/>
                <a:gd name="T14" fmla="*/ 6 w 52"/>
                <a:gd name="T15" fmla="*/ 0 h 36"/>
                <a:gd name="T16" fmla="*/ 6 w 52"/>
                <a:gd name="T17" fmla="*/ 0 h 36"/>
                <a:gd name="T18" fmla="*/ 5 w 52"/>
                <a:gd name="T19" fmla="*/ 0 h 36"/>
                <a:gd name="T20" fmla="*/ 4 w 52"/>
                <a:gd name="T21" fmla="*/ 0 h 36"/>
                <a:gd name="T22" fmla="*/ 3 w 52"/>
                <a:gd name="T23" fmla="*/ 1 h 36"/>
                <a:gd name="T24" fmla="*/ 2 w 52"/>
                <a:gd name="T25" fmla="*/ 1 h 36"/>
                <a:gd name="T26" fmla="*/ 1 w 52"/>
                <a:gd name="T27" fmla="*/ 2 h 36"/>
                <a:gd name="T28" fmla="*/ 0 w 52"/>
                <a:gd name="T29" fmla="*/ 4 h 36"/>
                <a:gd name="T30" fmla="*/ 0 w 52"/>
                <a:gd name="T31" fmla="*/ 5 h 36"/>
                <a:gd name="T32" fmla="*/ 0 w 52"/>
                <a:gd name="T33" fmla="*/ 5 h 36"/>
                <a:gd name="T34" fmla="*/ 1 w 52"/>
                <a:gd name="T35" fmla="*/ 6 h 36"/>
                <a:gd name="T36" fmla="*/ 1 w 52"/>
                <a:gd name="T37" fmla="*/ 6 h 36"/>
                <a:gd name="T38" fmla="*/ 2 w 52"/>
                <a:gd name="T39" fmla="*/ 6 h 36"/>
                <a:gd name="T40" fmla="*/ 3 w 52"/>
                <a:gd name="T41" fmla="*/ 6 h 36"/>
                <a:gd name="T42" fmla="*/ 4 w 52"/>
                <a:gd name="T43" fmla="*/ 6 h 36"/>
                <a:gd name="T44" fmla="*/ 5 w 52"/>
                <a:gd name="T45" fmla="*/ 5 h 36"/>
                <a:gd name="T46" fmla="*/ 6 w 52"/>
                <a:gd name="T47" fmla="*/ 5 h 36"/>
                <a:gd name="T48" fmla="*/ 6 w 52"/>
                <a:gd name="T49" fmla="*/ 4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4" name="Freeform 516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>
                <a:gd name="T0" fmla="*/ 12 w 198"/>
                <a:gd name="T1" fmla="*/ 6 h 236"/>
                <a:gd name="T2" fmla="*/ 10 w 198"/>
                <a:gd name="T3" fmla="*/ 8 h 236"/>
                <a:gd name="T4" fmla="*/ 8 w 198"/>
                <a:gd name="T5" fmla="*/ 10 h 236"/>
                <a:gd name="T6" fmla="*/ 6 w 198"/>
                <a:gd name="T7" fmla="*/ 12 h 236"/>
                <a:gd name="T8" fmla="*/ 4 w 198"/>
                <a:gd name="T9" fmla="*/ 14 h 236"/>
                <a:gd name="T10" fmla="*/ 2 w 198"/>
                <a:gd name="T11" fmla="*/ 17 h 236"/>
                <a:gd name="T12" fmla="*/ 1 w 198"/>
                <a:gd name="T13" fmla="*/ 19 h 236"/>
                <a:gd name="T14" fmla="*/ 0 w 198"/>
                <a:gd name="T15" fmla="*/ 21 h 236"/>
                <a:gd name="T16" fmla="*/ 0 w 198"/>
                <a:gd name="T17" fmla="*/ 24 h 236"/>
                <a:gd name="T18" fmla="*/ 0 w 198"/>
                <a:gd name="T19" fmla="*/ 28 h 236"/>
                <a:gd name="T20" fmla="*/ 2 w 198"/>
                <a:gd name="T21" fmla="*/ 31 h 236"/>
                <a:gd name="T22" fmla="*/ 4 w 198"/>
                <a:gd name="T23" fmla="*/ 34 h 236"/>
                <a:gd name="T24" fmla="*/ 7 w 198"/>
                <a:gd name="T25" fmla="*/ 36 h 236"/>
                <a:gd name="T26" fmla="*/ 11 w 198"/>
                <a:gd name="T27" fmla="*/ 38 h 236"/>
                <a:gd name="T28" fmla="*/ 15 w 198"/>
                <a:gd name="T29" fmla="*/ 39 h 236"/>
                <a:gd name="T30" fmla="*/ 18 w 198"/>
                <a:gd name="T31" fmla="*/ 39 h 236"/>
                <a:gd name="T32" fmla="*/ 22 w 198"/>
                <a:gd name="T33" fmla="*/ 38 h 236"/>
                <a:gd name="T34" fmla="*/ 23 w 198"/>
                <a:gd name="T35" fmla="*/ 38 h 236"/>
                <a:gd name="T36" fmla="*/ 24 w 198"/>
                <a:gd name="T37" fmla="*/ 38 h 236"/>
                <a:gd name="T38" fmla="*/ 24 w 198"/>
                <a:gd name="T39" fmla="*/ 37 h 236"/>
                <a:gd name="T40" fmla="*/ 24 w 198"/>
                <a:gd name="T41" fmla="*/ 37 h 236"/>
                <a:gd name="T42" fmla="*/ 24 w 198"/>
                <a:gd name="T43" fmla="*/ 36 h 236"/>
                <a:gd name="T44" fmla="*/ 24 w 198"/>
                <a:gd name="T45" fmla="*/ 36 h 236"/>
                <a:gd name="T46" fmla="*/ 23 w 198"/>
                <a:gd name="T47" fmla="*/ 36 h 236"/>
                <a:gd name="T48" fmla="*/ 22 w 198"/>
                <a:gd name="T49" fmla="*/ 36 h 236"/>
                <a:gd name="T50" fmla="*/ 21 w 198"/>
                <a:gd name="T51" fmla="*/ 36 h 236"/>
                <a:gd name="T52" fmla="*/ 20 w 198"/>
                <a:gd name="T53" fmla="*/ 36 h 236"/>
                <a:gd name="T54" fmla="*/ 19 w 198"/>
                <a:gd name="T55" fmla="*/ 36 h 236"/>
                <a:gd name="T56" fmla="*/ 18 w 198"/>
                <a:gd name="T57" fmla="*/ 36 h 236"/>
                <a:gd name="T58" fmla="*/ 16 w 198"/>
                <a:gd name="T59" fmla="*/ 36 h 236"/>
                <a:gd name="T60" fmla="*/ 15 w 198"/>
                <a:gd name="T61" fmla="*/ 36 h 236"/>
                <a:gd name="T62" fmla="*/ 13 w 198"/>
                <a:gd name="T63" fmla="*/ 35 h 236"/>
                <a:gd name="T64" fmla="*/ 10 w 198"/>
                <a:gd name="T65" fmla="*/ 35 h 236"/>
                <a:gd name="T66" fmla="*/ 8 w 198"/>
                <a:gd name="T67" fmla="*/ 34 h 236"/>
                <a:gd name="T68" fmla="*/ 7 w 198"/>
                <a:gd name="T69" fmla="*/ 33 h 236"/>
                <a:gd name="T70" fmla="*/ 5 w 198"/>
                <a:gd name="T71" fmla="*/ 31 h 236"/>
                <a:gd name="T72" fmla="*/ 3 w 198"/>
                <a:gd name="T73" fmla="*/ 29 h 236"/>
                <a:gd name="T74" fmla="*/ 2 w 198"/>
                <a:gd name="T75" fmla="*/ 26 h 236"/>
                <a:gd name="T76" fmla="*/ 3 w 198"/>
                <a:gd name="T77" fmla="*/ 23 h 236"/>
                <a:gd name="T78" fmla="*/ 4 w 198"/>
                <a:gd name="T79" fmla="*/ 20 h 236"/>
                <a:gd name="T80" fmla="*/ 5 w 198"/>
                <a:gd name="T81" fmla="*/ 18 h 236"/>
                <a:gd name="T82" fmla="*/ 7 w 198"/>
                <a:gd name="T83" fmla="*/ 16 h 236"/>
                <a:gd name="T84" fmla="*/ 8 w 198"/>
                <a:gd name="T85" fmla="*/ 14 h 236"/>
                <a:gd name="T86" fmla="*/ 10 w 198"/>
                <a:gd name="T87" fmla="*/ 12 h 236"/>
                <a:gd name="T88" fmla="*/ 13 w 198"/>
                <a:gd name="T89" fmla="*/ 10 h 236"/>
                <a:gd name="T90" fmla="*/ 16 w 198"/>
                <a:gd name="T91" fmla="*/ 8 h 236"/>
                <a:gd name="T92" fmla="*/ 18 w 198"/>
                <a:gd name="T93" fmla="*/ 6 h 236"/>
                <a:gd name="T94" fmla="*/ 21 w 198"/>
                <a:gd name="T95" fmla="*/ 5 h 236"/>
                <a:gd name="T96" fmla="*/ 24 w 198"/>
                <a:gd name="T97" fmla="*/ 4 h 236"/>
                <a:gd name="T98" fmla="*/ 26 w 198"/>
                <a:gd name="T99" fmla="*/ 3 h 236"/>
                <a:gd name="T100" fmla="*/ 29 w 198"/>
                <a:gd name="T101" fmla="*/ 2 h 236"/>
                <a:gd name="T102" fmla="*/ 31 w 198"/>
                <a:gd name="T103" fmla="*/ 2 h 236"/>
                <a:gd name="T104" fmla="*/ 33 w 198"/>
                <a:gd name="T105" fmla="*/ 1 h 236"/>
                <a:gd name="T106" fmla="*/ 32 w 198"/>
                <a:gd name="T107" fmla="*/ 0 h 236"/>
                <a:gd name="T108" fmla="*/ 30 w 198"/>
                <a:gd name="T109" fmla="*/ 0 h 236"/>
                <a:gd name="T110" fmla="*/ 27 w 198"/>
                <a:gd name="T111" fmla="*/ 0 h 236"/>
                <a:gd name="T112" fmla="*/ 24 w 198"/>
                <a:gd name="T113" fmla="*/ 1 h 236"/>
                <a:gd name="T114" fmla="*/ 21 w 198"/>
                <a:gd name="T115" fmla="*/ 2 h 236"/>
                <a:gd name="T116" fmla="*/ 17 w 198"/>
                <a:gd name="T117" fmla="*/ 3 h 236"/>
                <a:gd name="T118" fmla="*/ 15 w 198"/>
                <a:gd name="T119" fmla="*/ 5 h 236"/>
                <a:gd name="T120" fmla="*/ 12 w 198"/>
                <a:gd name="T121" fmla="*/ 6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5" name="Freeform 517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>
                <a:gd name="T0" fmla="*/ 19 w 128"/>
                <a:gd name="T1" fmla="*/ 10 h 183"/>
                <a:gd name="T2" fmla="*/ 19 w 128"/>
                <a:gd name="T3" fmla="*/ 13 h 183"/>
                <a:gd name="T4" fmla="*/ 19 w 128"/>
                <a:gd name="T5" fmla="*/ 16 h 183"/>
                <a:gd name="T6" fmla="*/ 17 w 128"/>
                <a:gd name="T7" fmla="*/ 18 h 183"/>
                <a:gd name="T8" fmla="*/ 15 w 128"/>
                <a:gd name="T9" fmla="*/ 20 h 183"/>
                <a:gd name="T10" fmla="*/ 13 w 128"/>
                <a:gd name="T11" fmla="*/ 22 h 183"/>
                <a:gd name="T12" fmla="*/ 10 w 128"/>
                <a:gd name="T13" fmla="*/ 24 h 183"/>
                <a:gd name="T14" fmla="*/ 7 w 128"/>
                <a:gd name="T15" fmla="*/ 26 h 183"/>
                <a:gd name="T16" fmla="*/ 5 w 128"/>
                <a:gd name="T17" fmla="*/ 27 h 183"/>
                <a:gd name="T18" fmla="*/ 5 w 128"/>
                <a:gd name="T19" fmla="*/ 28 h 183"/>
                <a:gd name="T20" fmla="*/ 4 w 128"/>
                <a:gd name="T21" fmla="*/ 28 h 183"/>
                <a:gd name="T22" fmla="*/ 4 w 128"/>
                <a:gd name="T23" fmla="*/ 29 h 183"/>
                <a:gd name="T24" fmla="*/ 5 w 128"/>
                <a:gd name="T25" fmla="*/ 29 h 183"/>
                <a:gd name="T26" fmla="*/ 5 w 128"/>
                <a:gd name="T27" fmla="*/ 30 h 183"/>
                <a:gd name="T28" fmla="*/ 6 w 128"/>
                <a:gd name="T29" fmla="*/ 30 h 183"/>
                <a:gd name="T30" fmla="*/ 6 w 128"/>
                <a:gd name="T31" fmla="*/ 30 h 183"/>
                <a:gd name="T32" fmla="*/ 7 w 128"/>
                <a:gd name="T33" fmla="*/ 30 h 183"/>
                <a:gd name="T34" fmla="*/ 10 w 128"/>
                <a:gd name="T35" fmla="*/ 28 h 183"/>
                <a:gd name="T36" fmla="*/ 13 w 128"/>
                <a:gd name="T37" fmla="*/ 26 h 183"/>
                <a:gd name="T38" fmla="*/ 16 w 128"/>
                <a:gd name="T39" fmla="*/ 24 h 183"/>
                <a:gd name="T40" fmla="*/ 19 w 128"/>
                <a:gd name="T41" fmla="*/ 22 h 183"/>
                <a:gd name="T42" fmla="*/ 20 w 128"/>
                <a:gd name="T43" fmla="*/ 19 h 183"/>
                <a:gd name="T44" fmla="*/ 21 w 128"/>
                <a:gd name="T45" fmla="*/ 16 h 183"/>
                <a:gd name="T46" fmla="*/ 22 w 128"/>
                <a:gd name="T47" fmla="*/ 13 h 183"/>
                <a:gd name="T48" fmla="*/ 21 w 128"/>
                <a:gd name="T49" fmla="*/ 10 h 183"/>
                <a:gd name="T50" fmla="*/ 19 w 128"/>
                <a:gd name="T51" fmla="*/ 7 h 183"/>
                <a:gd name="T52" fmla="*/ 17 w 128"/>
                <a:gd name="T53" fmla="*/ 5 h 183"/>
                <a:gd name="T54" fmla="*/ 14 w 128"/>
                <a:gd name="T55" fmla="*/ 3 h 183"/>
                <a:gd name="T56" fmla="*/ 10 w 128"/>
                <a:gd name="T57" fmla="*/ 1 h 183"/>
                <a:gd name="T58" fmla="*/ 7 w 128"/>
                <a:gd name="T59" fmla="*/ 0 h 183"/>
                <a:gd name="T60" fmla="*/ 4 w 128"/>
                <a:gd name="T61" fmla="*/ 0 h 183"/>
                <a:gd name="T62" fmla="*/ 2 w 128"/>
                <a:gd name="T63" fmla="*/ 0 h 183"/>
                <a:gd name="T64" fmla="*/ 0 w 128"/>
                <a:gd name="T65" fmla="*/ 1 h 183"/>
                <a:gd name="T66" fmla="*/ 3 w 128"/>
                <a:gd name="T67" fmla="*/ 2 h 183"/>
                <a:gd name="T68" fmla="*/ 6 w 128"/>
                <a:gd name="T69" fmla="*/ 2 h 183"/>
                <a:gd name="T70" fmla="*/ 8 w 128"/>
                <a:gd name="T71" fmla="*/ 3 h 183"/>
                <a:gd name="T72" fmla="*/ 11 w 128"/>
                <a:gd name="T73" fmla="*/ 4 h 183"/>
                <a:gd name="T74" fmla="*/ 13 w 128"/>
                <a:gd name="T75" fmla="*/ 5 h 183"/>
                <a:gd name="T76" fmla="*/ 15 w 128"/>
                <a:gd name="T77" fmla="*/ 6 h 183"/>
                <a:gd name="T78" fmla="*/ 17 w 128"/>
                <a:gd name="T79" fmla="*/ 8 h 183"/>
                <a:gd name="T80" fmla="*/ 19 w 128"/>
                <a:gd name="T81" fmla="*/ 1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6" name="Freeform 518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>
                <a:gd name="T0" fmla="*/ 17 w 323"/>
                <a:gd name="T1" fmla="*/ 12 h 379"/>
                <a:gd name="T2" fmla="*/ 9 w 323"/>
                <a:gd name="T3" fmla="*/ 19 h 379"/>
                <a:gd name="T4" fmla="*/ 3 w 323"/>
                <a:gd name="T5" fmla="*/ 28 h 379"/>
                <a:gd name="T6" fmla="*/ 0 w 323"/>
                <a:gd name="T7" fmla="*/ 38 h 379"/>
                <a:gd name="T8" fmla="*/ 1 w 323"/>
                <a:gd name="T9" fmla="*/ 44 h 379"/>
                <a:gd name="T10" fmla="*/ 2 w 323"/>
                <a:gd name="T11" fmla="*/ 47 h 379"/>
                <a:gd name="T12" fmla="*/ 3 w 323"/>
                <a:gd name="T13" fmla="*/ 50 h 379"/>
                <a:gd name="T14" fmla="*/ 6 w 323"/>
                <a:gd name="T15" fmla="*/ 52 h 379"/>
                <a:gd name="T16" fmla="*/ 9 w 323"/>
                <a:gd name="T17" fmla="*/ 54 h 379"/>
                <a:gd name="T18" fmla="*/ 14 w 323"/>
                <a:gd name="T19" fmla="*/ 57 h 379"/>
                <a:gd name="T20" fmla="*/ 20 w 323"/>
                <a:gd name="T21" fmla="*/ 58 h 379"/>
                <a:gd name="T22" fmla="*/ 25 w 323"/>
                <a:gd name="T23" fmla="*/ 60 h 379"/>
                <a:gd name="T24" fmla="*/ 31 w 323"/>
                <a:gd name="T25" fmla="*/ 61 h 379"/>
                <a:gd name="T26" fmla="*/ 36 w 323"/>
                <a:gd name="T27" fmla="*/ 62 h 379"/>
                <a:gd name="T28" fmla="*/ 42 w 323"/>
                <a:gd name="T29" fmla="*/ 62 h 379"/>
                <a:gd name="T30" fmla="*/ 48 w 323"/>
                <a:gd name="T31" fmla="*/ 63 h 379"/>
                <a:gd name="T32" fmla="*/ 51 w 323"/>
                <a:gd name="T33" fmla="*/ 63 h 379"/>
                <a:gd name="T34" fmla="*/ 53 w 323"/>
                <a:gd name="T35" fmla="*/ 62 h 379"/>
                <a:gd name="T36" fmla="*/ 53 w 323"/>
                <a:gd name="T37" fmla="*/ 60 h 379"/>
                <a:gd name="T38" fmla="*/ 52 w 323"/>
                <a:gd name="T39" fmla="*/ 59 h 379"/>
                <a:gd name="T40" fmla="*/ 48 w 323"/>
                <a:gd name="T41" fmla="*/ 58 h 379"/>
                <a:gd name="T42" fmla="*/ 43 w 323"/>
                <a:gd name="T43" fmla="*/ 58 h 379"/>
                <a:gd name="T44" fmla="*/ 38 w 323"/>
                <a:gd name="T45" fmla="*/ 58 h 379"/>
                <a:gd name="T46" fmla="*/ 33 w 323"/>
                <a:gd name="T47" fmla="*/ 57 h 379"/>
                <a:gd name="T48" fmla="*/ 28 w 323"/>
                <a:gd name="T49" fmla="*/ 56 h 379"/>
                <a:gd name="T50" fmla="*/ 22 w 323"/>
                <a:gd name="T51" fmla="*/ 55 h 379"/>
                <a:gd name="T52" fmla="*/ 17 w 323"/>
                <a:gd name="T53" fmla="*/ 53 h 379"/>
                <a:gd name="T54" fmla="*/ 12 w 323"/>
                <a:gd name="T55" fmla="*/ 51 h 379"/>
                <a:gd name="T56" fmla="*/ 8 w 323"/>
                <a:gd name="T57" fmla="*/ 48 h 379"/>
                <a:gd name="T58" fmla="*/ 6 w 323"/>
                <a:gd name="T59" fmla="*/ 45 h 379"/>
                <a:gd name="T60" fmla="*/ 5 w 323"/>
                <a:gd name="T61" fmla="*/ 40 h 379"/>
                <a:gd name="T62" fmla="*/ 6 w 323"/>
                <a:gd name="T63" fmla="*/ 33 h 379"/>
                <a:gd name="T64" fmla="*/ 8 w 323"/>
                <a:gd name="T65" fmla="*/ 27 h 379"/>
                <a:gd name="T66" fmla="*/ 11 w 323"/>
                <a:gd name="T67" fmla="*/ 23 h 379"/>
                <a:gd name="T68" fmla="*/ 15 w 323"/>
                <a:gd name="T69" fmla="*/ 18 h 379"/>
                <a:gd name="T70" fmla="*/ 19 w 323"/>
                <a:gd name="T71" fmla="*/ 15 h 379"/>
                <a:gd name="T72" fmla="*/ 24 w 323"/>
                <a:gd name="T73" fmla="*/ 11 h 379"/>
                <a:gd name="T74" fmla="*/ 30 w 323"/>
                <a:gd name="T75" fmla="*/ 7 h 379"/>
                <a:gd name="T76" fmla="*/ 36 w 323"/>
                <a:gd name="T77" fmla="*/ 4 h 379"/>
                <a:gd name="T78" fmla="*/ 42 w 323"/>
                <a:gd name="T79" fmla="*/ 1 h 379"/>
                <a:gd name="T80" fmla="*/ 42 w 323"/>
                <a:gd name="T81" fmla="*/ 0 h 379"/>
                <a:gd name="T82" fmla="*/ 36 w 323"/>
                <a:gd name="T83" fmla="*/ 1 h 379"/>
                <a:gd name="T84" fmla="*/ 30 w 323"/>
                <a:gd name="T85" fmla="*/ 3 h 379"/>
                <a:gd name="T86" fmla="*/ 23 w 323"/>
                <a:gd name="T87" fmla="*/ 6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7" name="Freeform 519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>
                <a:gd name="T0" fmla="*/ 39 w 282"/>
                <a:gd name="T1" fmla="*/ 13 h 253"/>
                <a:gd name="T2" fmla="*/ 41 w 282"/>
                <a:gd name="T3" fmla="*/ 15 h 253"/>
                <a:gd name="T4" fmla="*/ 42 w 282"/>
                <a:gd name="T5" fmla="*/ 18 h 253"/>
                <a:gd name="T6" fmla="*/ 43 w 282"/>
                <a:gd name="T7" fmla="*/ 21 h 253"/>
                <a:gd name="T8" fmla="*/ 43 w 282"/>
                <a:gd name="T9" fmla="*/ 24 h 253"/>
                <a:gd name="T10" fmla="*/ 43 w 282"/>
                <a:gd name="T11" fmla="*/ 26 h 253"/>
                <a:gd name="T12" fmla="*/ 42 w 282"/>
                <a:gd name="T13" fmla="*/ 28 h 253"/>
                <a:gd name="T14" fmla="*/ 41 w 282"/>
                <a:gd name="T15" fmla="*/ 31 h 253"/>
                <a:gd name="T16" fmla="*/ 39 w 282"/>
                <a:gd name="T17" fmla="*/ 32 h 253"/>
                <a:gd name="T18" fmla="*/ 37 w 282"/>
                <a:gd name="T19" fmla="*/ 34 h 253"/>
                <a:gd name="T20" fmla="*/ 36 w 282"/>
                <a:gd name="T21" fmla="*/ 36 h 253"/>
                <a:gd name="T22" fmla="*/ 34 w 282"/>
                <a:gd name="T23" fmla="*/ 37 h 253"/>
                <a:gd name="T24" fmla="*/ 32 w 282"/>
                <a:gd name="T25" fmla="*/ 39 h 253"/>
                <a:gd name="T26" fmla="*/ 32 w 282"/>
                <a:gd name="T27" fmla="*/ 40 h 253"/>
                <a:gd name="T28" fmla="*/ 32 w 282"/>
                <a:gd name="T29" fmla="*/ 40 h 253"/>
                <a:gd name="T30" fmla="*/ 32 w 282"/>
                <a:gd name="T31" fmla="*/ 41 h 253"/>
                <a:gd name="T32" fmla="*/ 32 w 282"/>
                <a:gd name="T33" fmla="*/ 41 h 253"/>
                <a:gd name="T34" fmla="*/ 33 w 282"/>
                <a:gd name="T35" fmla="*/ 42 h 253"/>
                <a:gd name="T36" fmla="*/ 33 w 282"/>
                <a:gd name="T37" fmla="*/ 42 h 253"/>
                <a:gd name="T38" fmla="*/ 34 w 282"/>
                <a:gd name="T39" fmla="*/ 42 h 253"/>
                <a:gd name="T40" fmla="*/ 35 w 282"/>
                <a:gd name="T41" fmla="*/ 41 h 253"/>
                <a:gd name="T42" fmla="*/ 39 w 282"/>
                <a:gd name="T43" fmla="*/ 39 h 253"/>
                <a:gd name="T44" fmla="*/ 42 w 282"/>
                <a:gd name="T45" fmla="*/ 36 h 253"/>
                <a:gd name="T46" fmla="*/ 45 w 282"/>
                <a:gd name="T47" fmla="*/ 32 h 253"/>
                <a:gd name="T48" fmla="*/ 46 w 282"/>
                <a:gd name="T49" fmla="*/ 28 h 253"/>
                <a:gd name="T50" fmla="*/ 47 w 282"/>
                <a:gd name="T51" fmla="*/ 23 h 253"/>
                <a:gd name="T52" fmla="*/ 47 w 282"/>
                <a:gd name="T53" fmla="*/ 19 h 253"/>
                <a:gd name="T54" fmla="*/ 45 w 282"/>
                <a:gd name="T55" fmla="*/ 15 h 253"/>
                <a:gd name="T56" fmla="*/ 42 w 282"/>
                <a:gd name="T57" fmla="*/ 12 h 253"/>
                <a:gd name="T58" fmla="*/ 39 w 282"/>
                <a:gd name="T59" fmla="*/ 10 h 253"/>
                <a:gd name="T60" fmla="*/ 37 w 282"/>
                <a:gd name="T61" fmla="*/ 8 h 253"/>
                <a:gd name="T62" fmla="*/ 34 w 282"/>
                <a:gd name="T63" fmla="*/ 6 h 253"/>
                <a:gd name="T64" fmla="*/ 30 w 282"/>
                <a:gd name="T65" fmla="*/ 5 h 253"/>
                <a:gd name="T66" fmla="*/ 27 w 282"/>
                <a:gd name="T67" fmla="*/ 4 h 253"/>
                <a:gd name="T68" fmla="*/ 24 w 282"/>
                <a:gd name="T69" fmla="*/ 3 h 253"/>
                <a:gd name="T70" fmla="*/ 20 w 282"/>
                <a:gd name="T71" fmla="*/ 2 h 253"/>
                <a:gd name="T72" fmla="*/ 17 w 282"/>
                <a:gd name="T73" fmla="*/ 1 h 253"/>
                <a:gd name="T74" fmla="*/ 14 w 282"/>
                <a:gd name="T75" fmla="*/ 1 h 253"/>
                <a:gd name="T76" fmla="*/ 10 w 282"/>
                <a:gd name="T77" fmla="*/ 0 h 253"/>
                <a:gd name="T78" fmla="*/ 8 w 282"/>
                <a:gd name="T79" fmla="*/ 0 h 253"/>
                <a:gd name="T80" fmla="*/ 5 w 282"/>
                <a:gd name="T81" fmla="*/ 0 h 253"/>
                <a:gd name="T82" fmla="*/ 3 w 282"/>
                <a:gd name="T83" fmla="*/ 0 h 253"/>
                <a:gd name="T84" fmla="*/ 2 w 282"/>
                <a:gd name="T85" fmla="*/ 0 h 253"/>
                <a:gd name="T86" fmla="*/ 1 w 282"/>
                <a:gd name="T87" fmla="*/ 1 h 253"/>
                <a:gd name="T88" fmla="*/ 0 w 282"/>
                <a:gd name="T89" fmla="*/ 1 h 253"/>
                <a:gd name="T90" fmla="*/ 2 w 282"/>
                <a:gd name="T91" fmla="*/ 1 h 253"/>
                <a:gd name="T92" fmla="*/ 4 w 282"/>
                <a:gd name="T93" fmla="*/ 1 h 253"/>
                <a:gd name="T94" fmla="*/ 6 w 282"/>
                <a:gd name="T95" fmla="*/ 2 h 253"/>
                <a:gd name="T96" fmla="*/ 9 w 282"/>
                <a:gd name="T97" fmla="*/ 2 h 253"/>
                <a:gd name="T98" fmla="*/ 11 w 282"/>
                <a:gd name="T99" fmla="*/ 3 h 253"/>
                <a:gd name="T100" fmla="*/ 14 w 282"/>
                <a:gd name="T101" fmla="*/ 3 h 253"/>
                <a:gd name="T102" fmla="*/ 16 w 282"/>
                <a:gd name="T103" fmla="*/ 4 h 253"/>
                <a:gd name="T104" fmla="*/ 19 w 282"/>
                <a:gd name="T105" fmla="*/ 4 h 253"/>
                <a:gd name="T106" fmla="*/ 22 w 282"/>
                <a:gd name="T107" fmla="*/ 5 h 253"/>
                <a:gd name="T108" fmla="*/ 24 w 282"/>
                <a:gd name="T109" fmla="*/ 6 h 253"/>
                <a:gd name="T110" fmla="*/ 27 w 282"/>
                <a:gd name="T111" fmla="*/ 7 h 253"/>
                <a:gd name="T112" fmla="*/ 29 w 282"/>
                <a:gd name="T113" fmla="*/ 8 h 253"/>
                <a:gd name="T114" fmla="*/ 32 w 282"/>
                <a:gd name="T115" fmla="*/ 9 h 253"/>
                <a:gd name="T116" fmla="*/ 35 w 282"/>
                <a:gd name="T117" fmla="*/ 10 h 253"/>
                <a:gd name="T118" fmla="*/ 37 w 282"/>
                <a:gd name="T119" fmla="*/ 11 h 253"/>
                <a:gd name="T120" fmla="*/ 39 w 282"/>
                <a:gd name="T121" fmla="*/ 13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8" name="Freeform 520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>
                <a:gd name="T0" fmla="*/ 0 w 115"/>
                <a:gd name="T1" fmla="*/ 21 h 236"/>
                <a:gd name="T2" fmla="*/ 0 w 115"/>
                <a:gd name="T3" fmla="*/ 24 h 236"/>
                <a:gd name="T4" fmla="*/ 1 w 115"/>
                <a:gd name="T5" fmla="*/ 27 h 236"/>
                <a:gd name="T6" fmla="*/ 2 w 115"/>
                <a:gd name="T7" fmla="*/ 30 h 236"/>
                <a:gd name="T8" fmla="*/ 4 w 115"/>
                <a:gd name="T9" fmla="*/ 33 h 236"/>
                <a:gd name="T10" fmla="*/ 6 w 115"/>
                <a:gd name="T11" fmla="*/ 35 h 236"/>
                <a:gd name="T12" fmla="*/ 9 w 115"/>
                <a:gd name="T13" fmla="*/ 37 h 236"/>
                <a:gd name="T14" fmla="*/ 12 w 115"/>
                <a:gd name="T15" fmla="*/ 38 h 236"/>
                <a:gd name="T16" fmla="*/ 15 w 115"/>
                <a:gd name="T17" fmla="*/ 39 h 236"/>
                <a:gd name="T18" fmla="*/ 16 w 115"/>
                <a:gd name="T19" fmla="*/ 39 h 236"/>
                <a:gd name="T20" fmla="*/ 17 w 115"/>
                <a:gd name="T21" fmla="*/ 39 h 236"/>
                <a:gd name="T22" fmla="*/ 18 w 115"/>
                <a:gd name="T23" fmla="*/ 38 h 236"/>
                <a:gd name="T24" fmla="*/ 18 w 115"/>
                <a:gd name="T25" fmla="*/ 37 h 236"/>
                <a:gd name="T26" fmla="*/ 18 w 115"/>
                <a:gd name="T27" fmla="*/ 36 h 236"/>
                <a:gd name="T28" fmla="*/ 18 w 115"/>
                <a:gd name="T29" fmla="*/ 36 h 236"/>
                <a:gd name="T30" fmla="*/ 18 w 115"/>
                <a:gd name="T31" fmla="*/ 35 h 236"/>
                <a:gd name="T32" fmla="*/ 17 w 115"/>
                <a:gd name="T33" fmla="*/ 34 h 236"/>
                <a:gd name="T34" fmla="*/ 14 w 115"/>
                <a:gd name="T35" fmla="*/ 33 h 236"/>
                <a:gd name="T36" fmla="*/ 11 w 115"/>
                <a:gd name="T37" fmla="*/ 32 h 236"/>
                <a:gd name="T38" fmla="*/ 8 w 115"/>
                <a:gd name="T39" fmla="*/ 30 h 236"/>
                <a:gd name="T40" fmla="*/ 7 w 115"/>
                <a:gd name="T41" fmla="*/ 27 h 236"/>
                <a:gd name="T42" fmla="*/ 5 w 115"/>
                <a:gd name="T43" fmla="*/ 24 h 236"/>
                <a:gd name="T44" fmla="*/ 5 w 115"/>
                <a:gd name="T45" fmla="*/ 21 h 236"/>
                <a:gd name="T46" fmla="*/ 5 w 115"/>
                <a:gd name="T47" fmla="*/ 18 h 236"/>
                <a:gd name="T48" fmla="*/ 6 w 115"/>
                <a:gd name="T49" fmla="*/ 15 h 236"/>
                <a:gd name="T50" fmla="*/ 7 w 115"/>
                <a:gd name="T51" fmla="*/ 12 h 236"/>
                <a:gd name="T52" fmla="*/ 9 w 115"/>
                <a:gd name="T53" fmla="*/ 10 h 236"/>
                <a:gd name="T54" fmla="*/ 12 w 115"/>
                <a:gd name="T55" fmla="*/ 8 h 236"/>
                <a:gd name="T56" fmla="*/ 14 w 115"/>
                <a:gd name="T57" fmla="*/ 5 h 236"/>
                <a:gd name="T58" fmla="*/ 16 w 115"/>
                <a:gd name="T59" fmla="*/ 4 h 236"/>
                <a:gd name="T60" fmla="*/ 18 w 115"/>
                <a:gd name="T61" fmla="*/ 2 h 236"/>
                <a:gd name="T62" fmla="*/ 19 w 115"/>
                <a:gd name="T63" fmla="*/ 1 h 236"/>
                <a:gd name="T64" fmla="*/ 19 w 115"/>
                <a:gd name="T65" fmla="*/ 0 h 236"/>
                <a:gd name="T66" fmla="*/ 17 w 115"/>
                <a:gd name="T67" fmla="*/ 1 h 236"/>
                <a:gd name="T68" fmla="*/ 14 w 115"/>
                <a:gd name="T69" fmla="*/ 2 h 236"/>
                <a:gd name="T70" fmla="*/ 11 w 115"/>
                <a:gd name="T71" fmla="*/ 4 h 236"/>
                <a:gd name="T72" fmla="*/ 8 w 115"/>
                <a:gd name="T73" fmla="*/ 7 h 236"/>
                <a:gd name="T74" fmla="*/ 5 w 115"/>
                <a:gd name="T75" fmla="*/ 10 h 236"/>
                <a:gd name="T76" fmla="*/ 3 w 115"/>
                <a:gd name="T77" fmla="*/ 14 h 236"/>
                <a:gd name="T78" fmla="*/ 1 w 115"/>
                <a:gd name="T79" fmla="*/ 17 h 236"/>
                <a:gd name="T80" fmla="*/ 0 w 115"/>
                <a:gd name="T81" fmla="*/ 21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9" name="Freeform 521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>
                <a:gd name="T0" fmla="*/ 35 w 245"/>
                <a:gd name="T1" fmla="*/ 21 h 310"/>
                <a:gd name="T2" fmla="*/ 37 w 245"/>
                <a:gd name="T3" fmla="*/ 24 h 310"/>
                <a:gd name="T4" fmla="*/ 38 w 245"/>
                <a:gd name="T5" fmla="*/ 28 h 310"/>
                <a:gd name="T6" fmla="*/ 37 w 245"/>
                <a:gd name="T7" fmla="*/ 31 h 310"/>
                <a:gd name="T8" fmla="*/ 35 w 245"/>
                <a:gd name="T9" fmla="*/ 35 h 310"/>
                <a:gd name="T10" fmla="*/ 31 w 245"/>
                <a:gd name="T11" fmla="*/ 38 h 310"/>
                <a:gd name="T12" fmla="*/ 28 w 245"/>
                <a:gd name="T13" fmla="*/ 41 h 310"/>
                <a:gd name="T14" fmla="*/ 24 w 245"/>
                <a:gd name="T15" fmla="*/ 44 h 310"/>
                <a:gd name="T16" fmla="*/ 21 w 245"/>
                <a:gd name="T17" fmla="*/ 47 h 310"/>
                <a:gd name="T18" fmla="*/ 21 w 245"/>
                <a:gd name="T19" fmla="*/ 48 h 310"/>
                <a:gd name="T20" fmla="*/ 20 w 245"/>
                <a:gd name="T21" fmla="*/ 50 h 310"/>
                <a:gd name="T22" fmla="*/ 20 w 245"/>
                <a:gd name="T23" fmla="*/ 51 h 310"/>
                <a:gd name="T24" fmla="*/ 22 w 245"/>
                <a:gd name="T25" fmla="*/ 52 h 310"/>
                <a:gd name="T26" fmla="*/ 23 w 245"/>
                <a:gd name="T27" fmla="*/ 52 h 310"/>
                <a:gd name="T28" fmla="*/ 26 w 245"/>
                <a:gd name="T29" fmla="*/ 49 h 310"/>
                <a:gd name="T30" fmla="*/ 30 w 245"/>
                <a:gd name="T31" fmla="*/ 45 h 310"/>
                <a:gd name="T32" fmla="*/ 35 w 245"/>
                <a:gd name="T33" fmla="*/ 41 h 310"/>
                <a:gd name="T34" fmla="*/ 38 w 245"/>
                <a:gd name="T35" fmla="*/ 37 h 310"/>
                <a:gd name="T36" fmla="*/ 41 w 245"/>
                <a:gd name="T37" fmla="*/ 31 h 310"/>
                <a:gd name="T38" fmla="*/ 41 w 245"/>
                <a:gd name="T39" fmla="*/ 25 h 310"/>
                <a:gd name="T40" fmla="*/ 38 w 245"/>
                <a:gd name="T41" fmla="*/ 20 h 310"/>
                <a:gd name="T42" fmla="*/ 34 w 245"/>
                <a:gd name="T43" fmla="*/ 16 h 310"/>
                <a:gd name="T44" fmla="*/ 29 w 245"/>
                <a:gd name="T45" fmla="*/ 13 h 310"/>
                <a:gd name="T46" fmla="*/ 25 w 245"/>
                <a:gd name="T47" fmla="*/ 10 h 310"/>
                <a:gd name="T48" fmla="*/ 20 w 245"/>
                <a:gd name="T49" fmla="*/ 8 h 310"/>
                <a:gd name="T50" fmla="*/ 16 w 245"/>
                <a:gd name="T51" fmla="*/ 5 h 310"/>
                <a:gd name="T52" fmla="*/ 11 w 245"/>
                <a:gd name="T53" fmla="*/ 3 h 310"/>
                <a:gd name="T54" fmla="*/ 7 w 245"/>
                <a:gd name="T55" fmla="*/ 1 h 310"/>
                <a:gd name="T56" fmla="*/ 3 w 245"/>
                <a:gd name="T57" fmla="*/ 0 h 310"/>
                <a:gd name="T58" fmla="*/ 1 w 245"/>
                <a:gd name="T59" fmla="*/ 0 h 310"/>
                <a:gd name="T60" fmla="*/ 2 w 245"/>
                <a:gd name="T61" fmla="*/ 1 h 310"/>
                <a:gd name="T62" fmla="*/ 6 w 245"/>
                <a:gd name="T63" fmla="*/ 3 h 310"/>
                <a:gd name="T64" fmla="*/ 10 w 245"/>
                <a:gd name="T65" fmla="*/ 5 h 310"/>
                <a:gd name="T66" fmla="*/ 14 w 245"/>
                <a:gd name="T67" fmla="*/ 7 h 310"/>
                <a:gd name="T68" fmla="*/ 19 w 245"/>
                <a:gd name="T69" fmla="*/ 10 h 310"/>
                <a:gd name="T70" fmla="*/ 23 w 245"/>
                <a:gd name="T71" fmla="*/ 12 h 310"/>
                <a:gd name="T72" fmla="*/ 28 w 245"/>
                <a:gd name="T73" fmla="*/ 15 h 310"/>
                <a:gd name="T74" fmla="*/ 31 w 245"/>
                <a:gd name="T75" fmla="*/ 18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20" name="Freeform 575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>
                <a:gd name="T0" fmla="*/ 0 w 125"/>
                <a:gd name="T1" fmla="*/ 175 h 175"/>
                <a:gd name="T2" fmla="*/ 0 w 125"/>
                <a:gd name="T3" fmla="*/ 144 h 175"/>
                <a:gd name="T4" fmla="*/ 11 w 125"/>
                <a:gd name="T5" fmla="*/ 144 h 175"/>
                <a:gd name="T6" fmla="*/ 11 w 125"/>
                <a:gd name="T7" fmla="*/ 118 h 175"/>
                <a:gd name="T8" fmla="*/ 23 w 125"/>
                <a:gd name="T9" fmla="*/ 114 h 175"/>
                <a:gd name="T10" fmla="*/ 20 w 125"/>
                <a:gd name="T11" fmla="*/ 88 h 175"/>
                <a:gd name="T12" fmla="*/ 30 w 125"/>
                <a:gd name="T13" fmla="*/ 84 h 175"/>
                <a:gd name="T14" fmla="*/ 30 w 125"/>
                <a:gd name="T15" fmla="*/ 58 h 175"/>
                <a:gd name="T16" fmla="*/ 39 w 125"/>
                <a:gd name="T17" fmla="*/ 54 h 175"/>
                <a:gd name="T18" fmla="*/ 39 w 125"/>
                <a:gd name="T19" fmla="*/ 28 h 175"/>
                <a:gd name="T20" fmla="*/ 48 w 125"/>
                <a:gd name="T21" fmla="*/ 28 h 175"/>
                <a:gd name="T22" fmla="*/ 56 w 125"/>
                <a:gd name="T23" fmla="*/ 0 h 175"/>
                <a:gd name="T24" fmla="*/ 80 w 125"/>
                <a:gd name="T25" fmla="*/ 0 h 175"/>
                <a:gd name="T26" fmla="*/ 81 w 125"/>
                <a:gd name="T27" fmla="*/ 25 h 175"/>
                <a:gd name="T28" fmla="*/ 92 w 125"/>
                <a:gd name="T29" fmla="*/ 24 h 175"/>
                <a:gd name="T30" fmla="*/ 93 w 125"/>
                <a:gd name="T31" fmla="*/ 49 h 175"/>
                <a:gd name="T32" fmla="*/ 102 w 125"/>
                <a:gd name="T33" fmla="*/ 54 h 175"/>
                <a:gd name="T34" fmla="*/ 99 w 125"/>
                <a:gd name="T35" fmla="*/ 81 h 175"/>
                <a:gd name="T36" fmla="*/ 114 w 125"/>
                <a:gd name="T37" fmla="*/ 82 h 175"/>
                <a:gd name="T38" fmla="*/ 107 w 125"/>
                <a:gd name="T39" fmla="*/ 81 h 175"/>
                <a:gd name="T40" fmla="*/ 108 w 125"/>
                <a:gd name="T41" fmla="*/ 114 h 175"/>
                <a:gd name="T42" fmla="*/ 117 w 125"/>
                <a:gd name="T43" fmla="*/ 117 h 175"/>
                <a:gd name="T44" fmla="*/ 122 w 125"/>
                <a:gd name="T45" fmla="*/ 142 h 175"/>
                <a:gd name="T46" fmla="*/ 125 w 125"/>
                <a:gd name="T47" fmla="*/ 175 h 175"/>
                <a:gd name="T48" fmla="*/ 0 w 125"/>
                <a:gd name="T49" fmla="*/ 175 h 17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5"/>
                <a:gd name="T76" fmla="*/ 0 h 175"/>
                <a:gd name="T77" fmla="*/ 125 w 125"/>
                <a:gd name="T78" fmla="*/ 175 h 17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72" name="Group 577"/>
          <p:cNvGrpSpPr>
            <a:grpSpLocks/>
          </p:cNvGrpSpPr>
          <p:nvPr/>
        </p:nvGrpSpPr>
        <p:grpSpPr bwMode="auto">
          <a:xfrm>
            <a:off x="5367338" y="3430588"/>
            <a:ext cx="290512" cy="404812"/>
            <a:chOff x="4290" y="3130"/>
            <a:chExt cx="183" cy="255"/>
          </a:xfrm>
        </p:grpSpPr>
        <p:pic>
          <p:nvPicPr>
            <p:cNvPr id="6285" name="Picture 578" descr="31u_bnrz[1]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6286" name="Freeform 579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>
                <a:gd name="T0" fmla="*/ 12 w 199"/>
                <a:gd name="T1" fmla="*/ 5 h 232"/>
                <a:gd name="T2" fmla="*/ 9 w 199"/>
                <a:gd name="T3" fmla="*/ 7 h 232"/>
                <a:gd name="T4" fmla="*/ 7 w 199"/>
                <a:gd name="T5" fmla="*/ 8 h 232"/>
                <a:gd name="T6" fmla="*/ 5 w 199"/>
                <a:gd name="T7" fmla="*/ 11 h 232"/>
                <a:gd name="T8" fmla="*/ 3 w 199"/>
                <a:gd name="T9" fmla="*/ 13 h 232"/>
                <a:gd name="T10" fmla="*/ 2 w 199"/>
                <a:gd name="T11" fmla="*/ 15 h 232"/>
                <a:gd name="T12" fmla="*/ 1 w 199"/>
                <a:gd name="T13" fmla="*/ 18 h 232"/>
                <a:gd name="T14" fmla="*/ 0 w 199"/>
                <a:gd name="T15" fmla="*/ 21 h 232"/>
                <a:gd name="T16" fmla="*/ 0 w 199"/>
                <a:gd name="T17" fmla="*/ 24 h 232"/>
                <a:gd name="T18" fmla="*/ 0 w 199"/>
                <a:gd name="T19" fmla="*/ 28 h 232"/>
                <a:gd name="T20" fmla="*/ 2 w 199"/>
                <a:gd name="T21" fmla="*/ 31 h 232"/>
                <a:gd name="T22" fmla="*/ 4 w 199"/>
                <a:gd name="T23" fmla="*/ 34 h 232"/>
                <a:gd name="T24" fmla="*/ 7 w 199"/>
                <a:gd name="T25" fmla="*/ 36 h 232"/>
                <a:gd name="T26" fmla="*/ 11 w 199"/>
                <a:gd name="T27" fmla="*/ 38 h 232"/>
                <a:gd name="T28" fmla="*/ 15 w 199"/>
                <a:gd name="T29" fmla="*/ 39 h 232"/>
                <a:gd name="T30" fmla="*/ 18 w 199"/>
                <a:gd name="T31" fmla="*/ 39 h 232"/>
                <a:gd name="T32" fmla="*/ 22 w 199"/>
                <a:gd name="T33" fmla="*/ 38 h 232"/>
                <a:gd name="T34" fmla="*/ 23 w 199"/>
                <a:gd name="T35" fmla="*/ 38 h 232"/>
                <a:gd name="T36" fmla="*/ 24 w 199"/>
                <a:gd name="T37" fmla="*/ 38 h 232"/>
                <a:gd name="T38" fmla="*/ 24 w 199"/>
                <a:gd name="T39" fmla="*/ 37 h 232"/>
                <a:gd name="T40" fmla="*/ 25 w 199"/>
                <a:gd name="T41" fmla="*/ 37 h 232"/>
                <a:gd name="T42" fmla="*/ 24 w 199"/>
                <a:gd name="T43" fmla="*/ 36 h 232"/>
                <a:gd name="T44" fmla="*/ 23 w 199"/>
                <a:gd name="T45" fmla="*/ 35 h 232"/>
                <a:gd name="T46" fmla="*/ 22 w 199"/>
                <a:gd name="T47" fmla="*/ 34 h 232"/>
                <a:gd name="T48" fmla="*/ 21 w 199"/>
                <a:gd name="T49" fmla="*/ 34 h 232"/>
                <a:gd name="T50" fmla="*/ 19 w 199"/>
                <a:gd name="T51" fmla="*/ 33 h 232"/>
                <a:gd name="T52" fmla="*/ 17 w 199"/>
                <a:gd name="T53" fmla="*/ 33 h 232"/>
                <a:gd name="T54" fmla="*/ 16 w 199"/>
                <a:gd name="T55" fmla="*/ 32 h 232"/>
                <a:gd name="T56" fmla="*/ 14 w 199"/>
                <a:gd name="T57" fmla="*/ 32 h 232"/>
                <a:gd name="T58" fmla="*/ 12 w 199"/>
                <a:gd name="T59" fmla="*/ 31 h 232"/>
                <a:gd name="T60" fmla="*/ 10 w 199"/>
                <a:gd name="T61" fmla="*/ 31 h 232"/>
                <a:gd name="T62" fmla="*/ 9 w 199"/>
                <a:gd name="T63" fmla="*/ 30 h 232"/>
                <a:gd name="T64" fmla="*/ 7 w 199"/>
                <a:gd name="T65" fmla="*/ 28 h 232"/>
                <a:gd name="T66" fmla="*/ 7 w 199"/>
                <a:gd name="T67" fmla="*/ 22 h 232"/>
                <a:gd name="T68" fmla="*/ 8 w 199"/>
                <a:gd name="T69" fmla="*/ 16 h 232"/>
                <a:gd name="T70" fmla="*/ 11 w 199"/>
                <a:gd name="T71" fmla="*/ 12 h 232"/>
                <a:gd name="T72" fmla="*/ 16 w 199"/>
                <a:gd name="T73" fmla="*/ 8 h 232"/>
                <a:gd name="T74" fmla="*/ 20 w 199"/>
                <a:gd name="T75" fmla="*/ 6 h 232"/>
                <a:gd name="T76" fmla="*/ 25 w 199"/>
                <a:gd name="T77" fmla="*/ 4 h 232"/>
                <a:gd name="T78" fmla="*/ 30 w 199"/>
                <a:gd name="T79" fmla="*/ 2 h 232"/>
                <a:gd name="T80" fmla="*/ 33 w 199"/>
                <a:gd name="T81" fmla="*/ 1 h 232"/>
                <a:gd name="T82" fmla="*/ 31 w 199"/>
                <a:gd name="T83" fmla="*/ 0 h 232"/>
                <a:gd name="T84" fmla="*/ 29 w 199"/>
                <a:gd name="T85" fmla="*/ 0 h 232"/>
                <a:gd name="T86" fmla="*/ 26 w 199"/>
                <a:gd name="T87" fmla="*/ 0 h 232"/>
                <a:gd name="T88" fmla="*/ 23 w 199"/>
                <a:gd name="T89" fmla="*/ 1 h 232"/>
                <a:gd name="T90" fmla="*/ 20 w 199"/>
                <a:gd name="T91" fmla="*/ 2 h 232"/>
                <a:gd name="T92" fmla="*/ 17 w 199"/>
                <a:gd name="T93" fmla="*/ 3 h 232"/>
                <a:gd name="T94" fmla="*/ 14 w 199"/>
                <a:gd name="T95" fmla="*/ 4 h 232"/>
                <a:gd name="T96" fmla="*/ 12 w 199"/>
                <a:gd name="T97" fmla="*/ 5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87" name="Freeform 580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>
                <a:gd name="T0" fmla="*/ 19 w 128"/>
                <a:gd name="T1" fmla="*/ 10 h 180"/>
                <a:gd name="T2" fmla="*/ 19 w 128"/>
                <a:gd name="T3" fmla="*/ 13 h 180"/>
                <a:gd name="T4" fmla="*/ 19 w 128"/>
                <a:gd name="T5" fmla="*/ 16 h 180"/>
                <a:gd name="T6" fmla="*/ 18 w 128"/>
                <a:gd name="T7" fmla="*/ 18 h 180"/>
                <a:gd name="T8" fmla="*/ 16 w 128"/>
                <a:gd name="T9" fmla="*/ 20 h 180"/>
                <a:gd name="T10" fmla="*/ 13 w 128"/>
                <a:gd name="T11" fmla="*/ 22 h 180"/>
                <a:gd name="T12" fmla="*/ 10 w 128"/>
                <a:gd name="T13" fmla="*/ 24 h 180"/>
                <a:gd name="T14" fmla="*/ 8 w 128"/>
                <a:gd name="T15" fmla="*/ 26 h 180"/>
                <a:gd name="T16" fmla="*/ 5 w 128"/>
                <a:gd name="T17" fmla="*/ 27 h 180"/>
                <a:gd name="T18" fmla="*/ 5 w 128"/>
                <a:gd name="T19" fmla="*/ 28 h 180"/>
                <a:gd name="T20" fmla="*/ 5 w 128"/>
                <a:gd name="T21" fmla="*/ 28 h 180"/>
                <a:gd name="T22" fmla="*/ 5 w 128"/>
                <a:gd name="T23" fmla="*/ 29 h 180"/>
                <a:gd name="T24" fmla="*/ 5 w 128"/>
                <a:gd name="T25" fmla="*/ 30 h 180"/>
                <a:gd name="T26" fmla="*/ 6 w 128"/>
                <a:gd name="T27" fmla="*/ 30 h 180"/>
                <a:gd name="T28" fmla="*/ 6 w 128"/>
                <a:gd name="T29" fmla="*/ 30 h 180"/>
                <a:gd name="T30" fmla="*/ 6 w 128"/>
                <a:gd name="T31" fmla="*/ 30 h 180"/>
                <a:gd name="T32" fmla="*/ 7 w 128"/>
                <a:gd name="T33" fmla="*/ 30 h 180"/>
                <a:gd name="T34" fmla="*/ 10 w 128"/>
                <a:gd name="T35" fmla="*/ 28 h 180"/>
                <a:gd name="T36" fmla="*/ 13 w 128"/>
                <a:gd name="T37" fmla="*/ 26 h 180"/>
                <a:gd name="T38" fmla="*/ 16 w 128"/>
                <a:gd name="T39" fmla="*/ 24 h 180"/>
                <a:gd name="T40" fmla="*/ 19 w 128"/>
                <a:gd name="T41" fmla="*/ 22 h 180"/>
                <a:gd name="T42" fmla="*/ 21 w 128"/>
                <a:gd name="T43" fmla="*/ 19 h 180"/>
                <a:gd name="T44" fmla="*/ 22 w 128"/>
                <a:gd name="T45" fmla="*/ 16 h 180"/>
                <a:gd name="T46" fmla="*/ 22 w 128"/>
                <a:gd name="T47" fmla="*/ 13 h 180"/>
                <a:gd name="T48" fmla="*/ 21 w 128"/>
                <a:gd name="T49" fmla="*/ 9 h 180"/>
                <a:gd name="T50" fmla="*/ 19 w 128"/>
                <a:gd name="T51" fmla="*/ 7 h 180"/>
                <a:gd name="T52" fmla="*/ 17 w 128"/>
                <a:gd name="T53" fmla="*/ 4 h 180"/>
                <a:gd name="T54" fmla="*/ 14 w 128"/>
                <a:gd name="T55" fmla="*/ 2 h 180"/>
                <a:gd name="T56" fmla="*/ 10 w 128"/>
                <a:gd name="T57" fmla="*/ 1 h 180"/>
                <a:gd name="T58" fmla="*/ 6 w 128"/>
                <a:gd name="T59" fmla="*/ 0 h 180"/>
                <a:gd name="T60" fmla="*/ 3 w 128"/>
                <a:gd name="T61" fmla="*/ 0 h 180"/>
                <a:gd name="T62" fmla="*/ 1 w 128"/>
                <a:gd name="T63" fmla="*/ 0 h 180"/>
                <a:gd name="T64" fmla="*/ 0 w 128"/>
                <a:gd name="T65" fmla="*/ 1 h 180"/>
                <a:gd name="T66" fmla="*/ 2 w 128"/>
                <a:gd name="T67" fmla="*/ 2 h 180"/>
                <a:gd name="T68" fmla="*/ 5 w 128"/>
                <a:gd name="T69" fmla="*/ 2 h 180"/>
                <a:gd name="T70" fmla="*/ 8 w 128"/>
                <a:gd name="T71" fmla="*/ 3 h 180"/>
                <a:gd name="T72" fmla="*/ 10 w 128"/>
                <a:gd name="T73" fmla="*/ 4 h 180"/>
                <a:gd name="T74" fmla="*/ 13 w 128"/>
                <a:gd name="T75" fmla="*/ 5 h 180"/>
                <a:gd name="T76" fmla="*/ 15 w 128"/>
                <a:gd name="T77" fmla="*/ 6 h 180"/>
                <a:gd name="T78" fmla="*/ 17 w 128"/>
                <a:gd name="T79" fmla="*/ 8 h 180"/>
                <a:gd name="T80" fmla="*/ 19 w 128"/>
                <a:gd name="T81" fmla="*/ 1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88" name="Freeform 581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>
                <a:gd name="T0" fmla="*/ 17 w 322"/>
                <a:gd name="T1" fmla="*/ 12 h 378"/>
                <a:gd name="T2" fmla="*/ 9 w 322"/>
                <a:gd name="T3" fmla="*/ 19 h 378"/>
                <a:gd name="T4" fmla="*/ 3 w 322"/>
                <a:gd name="T5" fmla="*/ 28 h 378"/>
                <a:gd name="T6" fmla="*/ 0 w 322"/>
                <a:gd name="T7" fmla="*/ 38 h 378"/>
                <a:gd name="T8" fmla="*/ 1 w 322"/>
                <a:gd name="T9" fmla="*/ 44 h 378"/>
                <a:gd name="T10" fmla="*/ 2 w 322"/>
                <a:gd name="T11" fmla="*/ 47 h 378"/>
                <a:gd name="T12" fmla="*/ 3 w 322"/>
                <a:gd name="T13" fmla="*/ 50 h 378"/>
                <a:gd name="T14" fmla="*/ 5 w 322"/>
                <a:gd name="T15" fmla="*/ 52 h 378"/>
                <a:gd name="T16" fmla="*/ 9 w 322"/>
                <a:gd name="T17" fmla="*/ 54 h 378"/>
                <a:gd name="T18" fmla="*/ 14 w 322"/>
                <a:gd name="T19" fmla="*/ 56 h 378"/>
                <a:gd name="T20" fmla="*/ 20 w 322"/>
                <a:gd name="T21" fmla="*/ 58 h 378"/>
                <a:gd name="T22" fmla="*/ 25 w 322"/>
                <a:gd name="T23" fmla="*/ 60 h 378"/>
                <a:gd name="T24" fmla="*/ 31 w 322"/>
                <a:gd name="T25" fmla="*/ 61 h 378"/>
                <a:gd name="T26" fmla="*/ 37 w 322"/>
                <a:gd name="T27" fmla="*/ 62 h 378"/>
                <a:gd name="T28" fmla="*/ 43 w 322"/>
                <a:gd name="T29" fmla="*/ 62 h 378"/>
                <a:gd name="T30" fmla="*/ 48 w 322"/>
                <a:gd name="T31" fmla="*/ 63 h 378"/>
                <a:gd name="T32" fmla="*/ 52 w 322"/>
                <a:gd name="T33" fmla="*/ 63 h 378"/>
                <a:gd name="T34" fmla="*/ 54 w 322"/>
                <a:gd name="T35" fmla="*/ 62 h 378"/>
                <a:gd name="T36" fmla="*/ 54 w 322"/>
                <a:gd name="T37" fmla="*/ 60 h 378"/>
                <a:gd name="T38" fmla="*/ 53 w 322"/>
                <a:gd name="T39" fmla="*/ 59 h 378"/>
                <a:gd name="T40" fmla="*/ 49 w 322"/>
                <a:gd name="T41" fmla="*/ 58 h 378"/>
                <a:gd name="T42" fmla="*/ 44 w 322"/>
                <a:gd name="T43" fmla="*/ 57 h 378"/>
                <a:gd name="T44" fmla="*/ 39 w 322"/>
                <a:gd name="T45" fmla="*/ 56 h 378"/>
                <a:gd name="T46" fmla="*/ 34 w 322"/>
                <a:gd name="T47" fmla="*/ 55 h 378"/>
                <a:gd name="T48" fmla="*/ 29 w 322"/>
                <a:gd name="T49" fmla="*/ 54 h 378"/>
                <a:gd name="T50" fmla="*/ 23 w 322"/>
                <a:gd name="T51" fmla="*/ 53 h 378"/>
                <a:gd name="T52" fmla="*/ 18 w 322"/>
                <a:gd name="T53" fmla="*/ 52 h 378"/>
                <a:gd name="T54" fmla="*/ 13 w 322"/>
                <a:gd name="T55" fmla="*/ 50 h 378"/>
                <a:gd name="T56" fmla="*/ 9 w 322"/>
                <a:gd name="T57" fmla="*/ 47 h 378"/>
                <a:gd name="T58" fmla="*/ 6 w 322"/>
                <a:gd name="T59" fmla="*/ 43 h 378"/>
                <a:gd name="T60" fmla="*/ 6 w 322"/>
                <a:gd name="T61" fmla="*/ 39 h 378"/>
                <a:gd name="T62" fmla="*/ 6 w 322"/>
                <a:gd name="T63" fmla="*/ 33 h 378"/>
                <a:gd name="T64" fmla="*/ 9 w 322"/>
                <a:gd name="T65" fmla="*/ 28 h 378"/>
                <a:gd name="T66" fmla="*/ 12 w 322"/>
                <a:gd name="T67" fmla="*/ 23 h 378"/>
                <a:gd name="T68" fmla="*/ 16 w 322"/>
                <a:gd name="T69" fmla="*/ 18 h 378"/>
                <a:gd name="T70" fmla="*/ 21 w 322"/>
                <a:gd name="T71" fmla="*/ 14 h 378"/>
                <a:gd name="T72" fmla="*/ 26 w 322"/>
                <a:gd name="T73" fmla="*/ 9 h 378"/>
                <a:gd name="T74" fmla="*/ 33 w 322"/>
                <a:gd name="T75" fmla="*/ 6 h 378"/>
                <a:gd name="T76" fmla="*/ 40 w 322"/>
                <a:gd name="T77" fmla="*/ 3 h 378"/>
                <a:gd name="T78" fmla="*/ 44 w 322"/>
                <a:gd name="T79" fmla="*/ 1 h 378"/>
                <a:gd name="T80" fmla="*/ 43 w 322"/>
                <a:gd name="T81" fmla="*/ 0 h 378"/>
                <a:gd name="T82" fmla="*/ 37 w 322"/>
                <a:gd name="T83" fmla="*/ 1 h 378"/>
                <a:gd name="T84" fmla="*/ 30 w 322"/>
                <a:gd name="T85" fmla="*/ 3 h 378"/>
                <a:gd name="T86" fmla="*/ 24 w 322"/>
                <a:gd name="T87" fmla="*/ 6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89" name="Freeform 582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>
                <a:gd name="T0" fmla="*/ 39 w 283"/>
                <a:gd name="T1" fmla="*/ 13 h 252"/>
                <a:gd name="T2" fmla="*/ 41 w 283"/>
                <a:gd name="T3" fmla="*/ 15 h 252"/>
                <a:gd name="T4" fmla="*/ 43 w 283"/>
                <a:gd name="T5" fmla="*/ 18 h 252"/>
                <a:gd name="T6" fmla="*/ 43 w 283"/>
                <a:gd name="T7" fmla="*/ 21 h 252"/>
                <a:gd name="T8" fmla="*/ 43 w 283"/>
                <a:gd name="T9" fmla="*/ 24 h 252"/>
                <a:gd name="T10" fmla="*/ 43 w 283"/>
                <a:gd name="T11" fmla="*/ 26 h 252"/>
                <a:gd name="T12" fmla="*/ 42 w 283"/>
                <a:gd name="T13" fmla="*/ 28 h 252"/>
                <a:gd name="T14" fmla="*/ 41 w 283"/>
                <a:gd name="T15" fmla="*/ 31 h 252"/>
                <a:gd name="T16" fmla="*/ 39 w 283"/>
                <a:gd name="T17" fmla="*/ 32 h 252"/>
                <a:gd name="T18" fmla="*/ 37 w 283"/>
                <a:gd name="T19" fmla="*/ 34 h 252"/>
                <a:gd name="T20" fmla="*/ 36 w 283"/>
                <a:gd name="T21" fmla="*/ 36 h 252"/>
                <a:gd name="T22" fmla="*/ 34 w 283"/>
                <a:gd name="T23" fmla="*/ 37 h 252"/>
                <a:gd name="T24" fmla="*/ 32 w 283"/>
                <a:gd name="T25" fmla="*/ 39 h 252"/>
                <a:gd name="T26" fmla="*/ 32 w 283"/>
                <a:gd name="T27" fmla="*/ 40 h 252"/>
                <a:gd name="T28" fmla="*/ 32 w 283"/>
                <a:gd name="T29" fmla="*/ 40 h 252"/>
                <a:gd name="T30" fmla="*/ 32 w 283"/>
                <a:gd name="T31" fmla="*/ 41 h 252"/>
                <a:gd name="T32" fmla="*/ 32 w 283"/>
                <a:gd name="T33" fmla="*/ 41 h 252"/>
                <a:gd name="T34" fmla="*/ 33 w 283"/>
                <a:gd name="T35" fmla="*/ 42 h 252"/>
                <a:gd name="T36" fmla="*/ 34 w 283"/>
                <a:gd name="T37" fmla="*/ 42 h 252"/>
                <a:gd name="T38" fmla="*/ 34 w 283"/>
                <a:gd name="T39" fmla="*/ 42 h 252"/>
                <a:gd name="T40" fmla="*/ 35 w 283"/>
                <a:gd name="T41" fmla="*/ 41 h 252"/>
                <a:gd name="T42" fmla="*/ 39 w 283"/>
                <a:gd name="T43" fmla="*/ 39 h 252"/>
                <a:gd name="T44" fmla="*/ 42 w 283"/>
                <a:gd name="T45" fmla="*/ 36 h 252"/>
                <a:gd name="T46" fmla="*/ 45 w 283"/>
                <a:gd name="T47" fmla="*/ 32 h 252"/>
                <a:gd name="T48" fmla="*/ 46 w 283"/>
                <a:gd name="T49" fmla="*/ 28 h 252"/>
                <a:gd name="T50" fmla="*/ 47 w 283"/>
                <a:gd name="T51" fmla="*/ 24 h 252"/>
                <a:gd name="T52" fmla="*/ 47 w 283"/>
                <a:gd name="T53" fmla="*/ 19 h 252"/>
                <a:gd name="T54" fmla="*/ 45 w 283"/>
                <a:gd name="T55" fmla="*/ 15 h 252"/>
                <a:gd name="T56" fmla="*/ 42 w 283"/>
                <a:gd name="T57" fmla="*/ 12 h 252"/>
                <a:gd name="T58" fmla="*/ 40 w 283"/>
                <a:gd name="T59" fmla="*/ 10 h 252"/>
                <a:gd name="T60" fmla="*/ 37 w 283"/>
                <a:gd name="T61" fmla="*/ 8 h 252"/>
                <a:gd name="T62" fmla="*/ 34 w 283"/>
                <a:gd name="T63" fmla="*/ 7 h 252"/>
                <a:gd name="T64" fmla="*/ 31 w 283"/>
                <a:gd name="T65" fmla="*/ 5 h 252"/>
                <a:gd name="T66" fmla="*/ 27 w 283"/>
                <a:gd name="T67" fmla="*/ 4 h 252"/>
                <a:gd name="T68" fmla="*/ 24 w 283"/>
                <a:gd name="T69" fmla="*/ 3 h 252"/>
                <a:gd name="T70" fmla="*/ 20 w 283"/>
                <a:gd name="T71" fmla="*/ 2 h 252"/>
                <a:gd name="T72" fmla="*/ 17 w 283"/>
                <a:gd name="T73" fmla="*/ 1 h 252"/>
                <a:gd name="T74" fmla="*/ 14 w 283"/>
                <a:gd name="T75" fmla="*/ 1 h 252"/>
                <a:gd name="T76" fmla="*/ 11 w 283"/>
                <a:gd name="T77" fmla="*/ 0 h 252"/>
                <a:gd name="T78" fmla="*/ 8 w 283"/>
                <a:gd name="T79" fmla="*/ 0 h 252"/>
                <a:gd name="T80" fmla="*/ 6 w 283"/>
                <a:gd name="T81" fmla="*/ 0 h 252"/>
                <a:gd name="T82" fmla="*/ 3 w 283"/>
                <a:gd name="T83" fmla="*/ 0 h 252"/>
                <a:gd name="T84" fmla="*/ 2 w 283"/>
                <a:gd name="T85" fmla="*/ 0 h 252"/>
                <a:gd name="T86" fmla="*/ 1 w 283"/>
                <a:gd name="T87" fmla="*/ 0 h 252"/>
                <a:gd name="T88" fmla="*/ 0 w 283"/>
                <a:gd name="T89" fmla="*/ 1 h 252"/>
                <a:gd name="T90" fmla="*/ 2 w 283"/>
                <a:gd name="T91" fmla="*/ 1 h 252"/>
                <a:gd name="T92" fmla="*/ 4 w 283"/>
                <a:gd name="T93" fmla="*/ 1 h 252"/>
                <a:gd name="T94" fmla="*/ 6 w 283"/>
                <a:gd name="T95" fmla="*/ 2 h 252"/>
                <a:gd name="T96" fmla="*/ 9 w 283"/>
                <a:gd name="T97" fmla="*/ 2 h 252"/>
                <a:gd name="T98" fmla="*/ 11 w 283"/>
                <a:gd name="T99" fmla="*/ 3 h 252"/>
                <a:gd name="T100" fmla="*/ 14 w 283"/>
                <a:gd name="T101" fmla="*/ 3 h 252"/>
                <a:gd name="T102" fmla="*/ 16 w 283"/>
                <a:gd name="T103" fmla="*/ 4 h 252"/>
                <a:gd name="T104" fmla="*/ 19 w 283"/>
                <a:gd name="T105" fmla="*/ 4 h 252"/>
                <a:gd name="T106" fmla="*/ 21 w 283"/>
                <a:gd name="T107" fmla="*/ 5 h 252"/>
                <a:gd name="T108" fmla="*/ 24 w 283"/>
                <a:gd name="T109" fmla="*/ 6 h 252"/>
                <a:gd name="T110" fmla="*/ 27 w 283"/>
                <a:gd name="T111" fmla="*/ 7 h 252"/>
                <a:gd name="T112" fmla="*/ 29 w 283"/>
                <a:gd name="T113" fmla="*/ 8 h 252"/>
                <a:gd name="T114" fmla="*/ 32 w 283"/>
                <a:gd name="T115" fmla="*/ 9 h 252"/>
                <a:gd name="T116" fmla="*/ 35 w 283"/>
                <a:gd name="T117" fmla="*/ 10 h 252"/>
                <a:gd name="T118" fmla="*/ 37 w 283"/>
                <a:gd name="T119" fmla="*/ 11 h 252"/>
                <a:gd name="T120" fmla="*/ 39 w 283"/>
                <a:gd name="T121" fmla="*/ 13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90" name="Freeform 583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>
                <a:gd name="T0" fmla="*/ 0 w 114"/>
                <a:gd name="T1" fmla="*/ 21 h 238"/>
                <a:gd name="T2" fmla="*/ 0 w 114"/>
                <a:gd name="T3" fmla="*/ 24 h 238"/>
                <a:gd name="T4" fmla="*/ 1 w 114"/>
                <a:gd name="T5" fmla="*/ 28 h 238"/>
                <a:gd name="T6" fmla="*/ 2 w 114"/>
                <a:gd name="T7" fmla="*/ 30 h 238"/>
                <a:gd name="T8" fmla="*/ 4 w 114"/>
                <a:gd name="T9" fmla="*/ 33 h 238"/>
                <a:gd name="T10" fmla="*/ 6 w 114"/>
                <a:gd name="T11" fmla="*/ 35 h 238"/>
                <a:gd name="T12" fmla="*/ 9 w 114"/>
                <a:gd name="T13" fmla="*/ 37 h 238"/>
                <a:gd name="T14" fmla="*/ 12 w 114"/>
                <a:gd name="T15" fmla="*/ 38 h 238"/>
                <a:gd name="T16" fmla="*/ 15 w 114"/>
                <a:gd name="T17" fmla="*/ 39 h 238"/>
                <a:gd name="T18" fmla="*/ 16 w 114"/>
                <a:gd name="T19" fmla="*/ 39 h 238"/>
                <a:gd name="T20" fmla="*/ 17 w 114"/>
                <a:gd name="T21" fmla="*/ 39 h 238"/>
                <a:gd name="T22" fmla="*/ 18 w 114"/>
                <a:gd name="T23" fmla="*/ 38 h 238"/>
                <a:gd name="T24" fmla="*/ 19 w 114"/>
                <a:gd name="T25" fmla="*/ 37 h 238"/>
                <a:gd name="T26" fmla="*/ 19 w 114"/>
                <a:gd name="T27" fmla="*/ 36 h 238"/>
                <a:gd name="T28" fmla="*/ 18 w 114"/>
                <a:gd name="T29" fmla="*/ 35 h 238"/>
                <a:gd name="T30" fmla="*/ 18 w 114"/>
                <a:gd name="T31" fmla="*/ 35 h 238"/>
                <a:gd name="T32" fmla="*/ 17 w 114"/>
                <a:gd name="T33" fmla="*/ 34 h 238"/>
                <a:gd name="T34" fmla="*/ 14 w 114"/>
                <a:gd name="T35" fmla="*/ 33 h 238"/>
                <a:gd name="T36" fmla="*/ 11 w 114"/>
                <a:gd name="T37" fmla="*/ 32 h 238"/>
                <a:gd name="T38" fmla="*/ 8 w 114"/>
                <a:gd name="T39" fmla="*/ 29 h 238"/>
                <a:gd name="T40" fmla="*/ 7 w 114"/>
                <a:gd name="T41" fmla="*/ 27 h 238"/>
                <a:gd name="T42" fmla="*/ 5 w 114"/>
                <a:gd name="T43" fmla="*/ 24 h 238"/>
                <a:gd name="T44" fmla="*/ 5 w 114"/>
                <a:gd name="T45" fmla="*/ 21 h 238"/>
                <a:gd name="T46" fmla="*/ 5 w 114"/>
                <a:gd name="T47" fmla="*/ 18 h 238"/>
                <a:gd name="T48" fmla="*/ 6 w 114"/>
                <a:gd name="T49" fmla="*/ 15 h 238"/>
                <a:gd name="T50" fmla="*/ 7 w 114"/>
                <a:gd name="T51" fmla="*/ 12 h 238"/>
                <a:gd name="T52" fmla="*/ 9 w 114"/>
                <a:gd name="T53" fmla="*/ 10 h 238"/>
                <a:gd name="T54" fmla="*/ 10 w 114"/>
                <a:gd name="T55" fmla="*/ 8 h 238"/>
                <a:gd name="T56" fmla="*/ 12 w 114"/>
                <a:gd name="T57" fmla="*/ 6 h 238"/>
                <a:gd name="T58" fmla="*/ 14 w 114"/>
                <a:gd name="T59" fmla="*/ 5 h 238"/>
                <a:gd name="T60" fmla="*/ 16 w 114"/>
                <a:gd name="T61" fmla="*/ 3 h 238"/>
                <a:gd name="T62" fmla="*/ 18 w 114"/>
                <a:gd name="T63" fmla="*/ 1 h 238"/>
                <a:gd name="T64" fmla="*/ 19 w 114"/>
                <a:gd name="T65" fmla="*/ 0 h 238"/>
                <a:gd name="T66" fmla="*/ 18 w 114"/>
                <a:gd name="T67" fmla="*/ 0 h 238"/>
                <a:gd name="T68" fmla="*/ 16 w 114"/>
                <a:gd name="T69" fmla="*/ 1 h 238"/>
                <a:gd name="T70" fmla="*/ 13 w 114"/>
                <a:gd name="T71" fmla="*/ 3 h 238"/>
                <a:gd name="T72" fmla="*/ 9 w 114"/>
                <a:gd name="T73" fmla="*/ 6 h 238"/>
                <a:gd name="T74" fmla="*/ 6 w 114"/>
                <a:gd name="T75" fmla="*/ 9 h 238"/>
                <a:gd name="T76" fmla="*/ 3 w 114"/>
                <a:gd name="T77" fmla="*/ 13 h 238"/>
                <a:gd name="T78" fmla="*/ 1 w 114"/>
                <a:gd name="T79" fmla="*/ 17 h 238"/>
                <a:gd name="T80" fmla="*/ 0 w 114"/>
                <a:gd name="T81" fmla="*/ 21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91" name="Freeform 584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>
                <a:gd name="T0" fmla="*/ 35 w 246"/>
                <a:gd name="T1" fmla="*/ 21 h 310"/>
                <a:gd name="T2" fmla="*/ 37 w 246"/>
                <a:gd name="T3" fmla="*/ 24 h 310"/>
                <a:gd name="T4" fmla="*/ 38 w 246"/>
                <a:gd name="T5" fmla="*/ 28 h 310"/>
                <a:gd name="T6" fmla="*/ 37 w 246"/>
                <a:gd name="T7" fmla="*/ 31 h 310"/>
                <a:gd name="T8" fmla="*/ 35 w 246"/>
                <a:gd name="T9" fmla="*/ 35 h 310"/>
                <a:gd name="T10" fmla="*/ 31 w 246"/>
                <a:gd name="T11" fmla="*/ 38 h 310"/>
                <a:gd name="T12" fmla="*/ 28 w 246"/>
                <a:gd name="T13" fmla="*/ 41 h 310"/>
                <a:gd name="T14" fmla="*/ 24 w 246"/>
                <a:gd name="T15" fmla="*/ 44 h 310"/>
                <a:gd name="T16" fmla="*/ 22 w 246"/>
                <a:gd name="T17" fmla="*/ 47 h 310"/>
                <a:gd name="T18" fmla="*/ 21 w 246"/>
                <a:gd name="T19" fmla="*/ 48 h 310"/>
                <a:gd name="T20" fmla="*/ 20 w 246"/>
                <a:gd name="T21" fmla="*/ 50 h 310"/>
                <a:gd name="T22" fmla="*/ 20 w 246"/>
                <a:gd name="T23" fmla="*/ 51 h 310"/>
                <a:gd name="T24" fmla="*/ 22 w 246"/>
                <a:gd name="T25" fmla="*/ 52 h 310"/>
                <a:gd name="T26" fmla="*/ 23 w 246"/>
                <a:gd name="T27" fmla="*/ 52 h 310"/>
                <a:gd name="T28" fmla="*/ 26 w 246"/>
                <a:gd name="T29" fmla="*/ 49 h 310"/>
                <a:gd name="T30" fmla="*/ 30 w 246"/>
                <a:gd name="T31" fmla="*/ 45 h 310"/>
                <a:gd name="T32" fmla="*/ 35 w 246"/>
                <a:gd name="T33" fmla="*/ 41 h 310"/>
                <a:gd name="T34" fmla="*/ 39 w 246"/>
                <a:gd name="T35" fmla="*/ 37 h 310"/>
                <a:gd name="T36" fmla="*/ 41 w 246"/>
                <a:gd name="T37" fmla="*/ 31 h 310"/>
                <a:gd name="T38" fmla="*/ 40 w 246"/>
                <a:gd name="T39" fmla="*/ 26 h 310"/>
                <a:gd name="T40" fmla="*/ 38 w 246"/>
                <a:gd name="T41" fmla="*/ 20 h 310"/>
                <a:gd name="T42" fmla="*/ 34 w 246"/>
                <a:gd name="T43" fmla="*/ 16 h 310"/>
                <a:gd name="T44" fmla="*/ 30 w 246"/>
                <a:gd name="T45" fmla="*/ 12 h 310"/>
                <a:gd name="T46" fmla="*/ 25 w 246"/>
                <a:gd name="T47" fmla="*/ 10 h 310"/>
                <a:gd name="T48" fmla="*/ 21 w 246"/>
                <a:gd name="T49" fmla="*/ 7 h 310"/>
                <a:gd name="T50" fmla="*/ 16 w 246"/>
                <a:gd name="T51" fmla="*/ 5 h 310"/>
                <a:gd name="T52" fmla="*/ 12 w 246"/>
                <a:gd name="T53" fmla="*/ 3 h 310"/>
                <a:gd name="T54" fmla="*/ 8 w 246"/>
                <a:gd name="T55" fmla="*/ 1 h 310"/>
                <a:gd name="T56" fmla="*/ 4 w 246"/>
                <a:gd name="T57" fmla="*/ 0 h 310"/>
                <a:gd name="T58" fmla="*/ 1 w 246"/>
                <a:gd name="T59" fmla="*/ 0 h 310"/>
                <a:gd name="T60" fmla="*/ 1 w 246"/>
                <a:gd name="T61" fmla="*/ 1 h 310"/>
                <a:gd name="T62" fmla="*/ 5 w 246"/>
                <a:gd name="T63" fmla="*/ 2 h 310"/>
                <a:gd name="T64" fmla="*/ 9 w 246"/>
                <a:gd name="T65" fmla="*/ 4 h 310"/>
                <a:gd name="T66" fmla="*/ 13 w 246"/>
                <a:gd name="T67" fmla="*/ 6 h 310"/>
                <a:gd name="T68" fmla="*/ 18 w 246"/>
                <a:gd name="T69" fmla="*/ 9 h 310"/>
                <a:gd name="T70" fmla="*/ 22 w 246"/>
                <a:gd name="T71" fmla="*/ 12 h 310"/>
                <a:gd name="T72" fmla="*/ 27 w 246"/>
                <a:gd name="T73" fmla="*/ 15 h 310"/>
                <a:gd name="T74" fmla="*/ 31 w 246"/>
                <a:gd name="T75" fmla="*/ 18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92" name="Freeform 585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>
                <a:gd name="T0" fmla="*/ 5 w 83"/>
                <a:gd name="T1" fmla="*/ 2 h 187"/>
                <a:gd name="T2" fmla="*/ 5 w 83"/>
                <a:gd name="T3" fmla="*/ 1 h 187"/>
                <a:gd name="T4" fmla="*/ 4 w 83"/>
                <a:gd name="T5" fmla="*/ 0 h 187"/>
                <a:gd name="T6" fmla="*/ 3 w 83"/>
                <a:gd name="T7" fmla="*/ 0 h 187"/>
                <a:gd name="T8" fmla="*/ 2 w 83"/>
                <a:gd name="T9" fmla="*/ 0 h 187"/>
                <a:gd name="T10" fmla="*/ 1 w 83"/>
                <a:gd name="T11" fmla="*/ 0 h 187"/>
                <a:gd name="T12" fmla="*/ 1 w 83"/>
                <a:gd name="T13" fmla="*/ 1 h 187"/>
                <a:gd name="T14" fmla="*/ 0 w 83"/>
                <a:gd name="T15" fmla="*/ 2 h 187"/>
                <a:gd name="T16" fmla="*/ 0 w 83"/>
                <a:gd name="T17" fmla="*/ 3 h 187"/>
                <a:gd name="T18" fmla="*/ 1 w 83"/>
                <a:gd name="T19" fmla="*/ 7 h 187"/>
                <a:gd name="T20" fmla="*/ 3 w 83"/>
                <a:gd name="T21" fmla="*/ 12 h 187"/>
                <a:gd name="T22" fmla="*/ 5 w 83"/>
                <a:gd name="T23" fmla="*/ 17 h 187"/>
                <a:gd name="T24" fmla="*/ 7 w 83"/>
                <a:gd name="T25" fmla="*/ 21 h 187"/>
                <a:gd name="T26" fmla="*/ 9 w 83"/>
                <a:gd name="T27" fmla="*/ 25 h 187"/>
                <a:gd name="T28" fmla="*/ 11 w 83"/>
                <a:gd name="T29" fmla="*/ 28 h 187"/>
                <a:gd name="T30" fmla="*/ 13 w 83"/>
                <a:gd name="T31" fmla="*/ 31 h 187"/>
                <a:gd name="T32" fmla="*/ 14 w 83"/>
                <a:gd name="T33" fmla="*/ 31 h 187"/>
                <a:gd name="T34" fmla="*/ 13 w 83"/>
                <a:gd name="T35" fmla="*/ 29 h 187"/>
                <a:gd name="T36" fmla="*/ 13 w 83"/>
                <a:gd name="T37" fmla="*/ 26 h 187"/>
                <a:gd name="T38" fmla="*/ 11 w 83"/>
                <a:gd name="T39" fmla="*/ 23 h 187"/>
                <a:gd name="T40" fmla="*/ 10 w 83"/>
                <a:gd name="T41" fmla="*/ 19 h 187"/>
                <a:gd name="T42" fmla="*/ 9 w 83"/>
                <a:gd name="T43" fmla="*/ 15 h 187"/>
                <a:gd name="T44" fmla="*/ 7 w 83"/>
                <a:gd name="T45" fmla="*/ 10 h 187"/>
                <a:gd name="T46" fmla="*/ 6 w 83"/>
                <a:gd name="T47" fmla="*/ 6 h 187"/>
                <a:gd name="T48" fmla="*/ 5 w 83"/>
                <a:gd name="T49" fmla="*/ 2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93" name="Freeform 586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>
                <a:gd name="T0" fmla="*/ 4 w 44"/>
                <a:gd name="T1" fmla="*/ 2 h 94"/>
                <a:gd name="T2" fmla="*/ 3 w 44"/>
                <a:gd name="T3" fmla="*/ 1 h 94"/>
                <a:gd name="T4" fmla="*/ 3 w 44"/>
                <a:gd name="T5" fmla="*/ 0 h 94"/>
                <a:gd name="T6" fmla="*/ 2 w 44"/>
                <a:gd name="T7" fmla="*/ 0 h 94"/>
                <a:gd name="T8" fmla="*/ 2 w 44"/>
                <a:gd name="T9" fmla="*/ 0 h 94"/>
                <a:gd name="T10" fmla="*/ 1 w 44"/>
                <a:gd name="T11" fmla="*/ 0 h 94"/>
                <a:gd name="T12" fmla="*/ 0 w 44"/>
                <a:gd name="T13" fmla="*/ 1 h 94"/>
                <a:gd name="T14" fmla="*/ 0 w 44"/>
                <a:gd name="T15" fmla="*/ 1 h 94"/>
                <a:gd name="T16" fmla="*/ 0 w 44"/>
                <a:gd name="T17" fmla="*/ 2 h 94"/>
                <a:gd name="T18" fmla="*/ 0 w 44"/>
                <a:gd name="T19" fmla="*/ 4 h 94"/>
                <a:gd name="T20" fmla="*/ 1 w 44"/>
                <a:gd name="T21" fmla="*/ 6 h 94"/>
                <a:gd name="T22" fmla="*/ 1 w 44"/>
                <a:gd name="T23" fmla="*/ 9 h 94"/>
                <a:gd name="T24" fmla="*/ 2 w 44"/>
                <a:gd name="T25" fmla="*/ 11 h 94"/>
                <a:gd name="T26" fmla="*/ 3 w 44"/>
                <a:gd name="T27" fmla="*/ 13 h 94"/>
                <a:gd name="T28" fmla="*/ 4 w 44"/>
                <a:gd name="T29" fmla="*/ 15 h 94"/>
                <a:gd name="T30" fmla="*/ 6 w 44"/>
                <a:gd name="T31" fmla="*/ 16 h 94"/>
                <a:gd name="T32" fmla="*/ 7 w 44"/>
                <a:gd name="T33" fmla="*/ 16 h 94"/>
                <a:gd name="T34" fmla="*/ 7 w 44"/>
                <a:gd name="T35" fmla="*/ 13 h 94"/>
                <a:gd name="T36" fmla="*/ 6 w 44"/>
                <a:gd name="T37" fmla="*/ 9 h 94"/>
                <a:gd name="T38" fmla="*/ 5 w 44"/>
                <a:gd name="T39" fmla="*/ 5 h 94"/>
                <a:gd name="T40" fmla="*/ 4 w 44"/>
                <a:gd name="T41" fmla="*/ 2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94" name="Freeform 587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>
                <a:gd name="T0" fmla="*/ 3 w 38"/>
                <a:gd name="T1" fmla="*/ 1 h 54"/>
                <a:gd name="T2" fmla="*/ 3 w 38"/>
                <a:gd name="T3" fmla="*/ 1 h 54"/>
                <a:gd name="T4" fmla="*/ 3 w 38"/>
                <a:gd name="T5" fmla="*/ 1 h 54"/>
                <a:gd name="T6" fmla="*/ 3 w 38"/>
                <a:gd name="T7" fmla="*/ 1 h 54"/>
                <a:gd name="T8" fmla="*/ 3 w 38"/>
                <a:gd name="T9" fmla="*/ 1 h 54"/>
                <a:gd name="T10" fmla="*/ 3 w 38"/>
                <a:gd name="T11" fmla="*/ 1 h 54"/>
                <a:gd name="T12" fmla="*/ 2 w 38"/>
                <a:gd name="T13" fmla="*/ 0 h 54"/>
                <a:gd name="T14" fmla="*/ 2 w 38"/>
                <a:gd name="T15" fmla="*/ 0 h 54"/>
                <a:gd name="T16" fmla="*/ 1 w 38"/>
                <a:gd name="T17" fmla="*/ 0 h 54"/>
                <a:gd name="T18" fmla="*/ 1 w 38"/>
                <a:gd name="T19" fmla="*/ 0 h 54"/>
                <a:gd name="T20" fmla="*/ 0 w 38"/>
                <a:gd name="T21" fmla="*/ 1 h 54"/>
                <a:gd name="T22" fmla="*/ 0 w 38"/>
                <a:gd name="T23" fmla="*/ 1 h 54"/>
                <a:gd name="T24" fmla="*/ 0 w 38"/>
                <a:gd name="T25" fmla="*/ 2 h 54"/>
                <a:gd name="T26" fmla="*/ 0 w 38"/>
                <a:gd name="T27" fmla="*/ 3 h 54"/>
                <a:gd name="T28" fmla="*/ 1 w 38"/>
                <a:gd name="T29" fmla="*/ 4 h 54"/>
                <a:gd name="T30" fmla="*/ 1 w 38"/>
                <a:gd name="T31" fmla="*/ 5 h 54"/>
                <a:gd name="T32" fmla="*/ 2 w 38"/>
                <a:gd name="T33" fmla="*/ 7 h 54"/>
                <a:gd name="T34" fmla="*/ 3 w 38"/>
                <a:gd name="T35" fmla="*/ 8 h 54"/>
                <a:gd name="T36" fmla="*/ 4 w 38"/>
                <a:gd name="T37" fmla="*/ 8 h 54"/>
                <a:gd name="T38" fmla="*/ 5 w 38"/>
                <a:gd name="T39" fmla="*/ 9 h 54"/>
                <a:gd name="T40" fmla="*/ 6 w 38"/>
                <a:gd name="T41" fmla="*/ 9 h 54"/>
                <a:gd name="T42" fmla="*/ 6 w 38"/>
                <a:gd name="T43" fmla="*/ 7 h 54"/>
                <a:gd name="T44" fmla="*/ 5 w 38"/>
                <a:gd name="T45" fmla="*/ 5 h 54"/>
                <a:gd name="T46" fmla="*/ 4 w 38"/>
                <a:gd name="T47" fmla="*/ 3 h 54"/>
                <a:gd name="T48" fmla="*/ 3 w 38"/>
                <a:gd name="T49" fmla="*/ 1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95" name="Freeform 588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>
                <a:gd name="T0" fmla="*/ 6 w 52"/>
                <a:gd name="T1" fmla="*/ 4 h 36"/>
                <a:gd name="T2" fmla="*/ 7 w 52"/>
                <a:gd name="T3" fmla="*/ 4 h 36"/>
                <a:gd name="T4" fmla="*/ 8 w 52"/>
                <a:gd name="T5" fmla="*/ 3 h 36"/>
                <a:gd name="T6" fmla="*/ 8 w 52"/>
                <a:gd name="T7" fmla="*/ 3 h 36"/>
                <a:gd name="T8" fmla="*/ 8 w 52"/>
                <a:gd name="T9" fmla="*/ 2 h 36"/>
                <a:gd name="T10" fmla="*/ 8 w 52"/>
                <a:gd name="T11" fmla="*/ 1 h 36"/>
                <a:gd name="T12" fmla="*/ 7 w 52"/>
                <a:gd name="T13" fmla="*/ 0 h 36"/>
                <a:gd name="T14" fmla="*/ 6 w 52"/>
                <a:gd name="T15" fmla="*/ 0 h 36"/>
                <a:gd name="T16" fmla="*/ 6 w 52"/>
                <a:gd name="T17" fmla="*/ 0 h 36"/>
                <a:gd name="T18" fmla="*/ 5 w 52"/>
                <a:gd name="T19" fmla="*/ 0 h 36"/>
                <a:gd name="T20" fmla="*/ 4 w 52"/>
                <a:gd name="T21" fmla="*/ 0 h 36"/>
                <a:gd name="T22" fmla="*/ 3 w 52"/>
                <a:gd name="T23" fmla="*/ 1 h 36"/>
                <a:gd name="T24" fmla="*/ 2 w 52"/>
                <a:gd name="T25" fmla="*/ 1 h 36"/>
                <a:gd name="T26" fmla="*/ 1 w 52"/>
                <a:gd name="T27" fmla="*/ 2 h 36"/>
                <a:gd name="T28" fmla="*/ 0 w 52"/>
                <a:gd name="T29" fmla="*/ 4 h 36"/>
                <a:gd name="T30" fmla="*/ 0 w 52"/>
                <a:gd name="T31" fmla="*/ 5 h 36"/>
                <a:gd name="T32" fmla="*/ 0 w 52"/>
                <a:gd name="T33" fmla="*/ 5 h 36"/>
                <a:gd name="T34" fmla="*/ 1 w 52"/>
                <a:gd name="T35" fmla="*/ 6 h 36"/>
                <a:gd name="T36" fmla="*/ 1 w 52"/>
                <a:gd name="T37" fmla="*/ 6 h 36"/>
                <a:gd name="T38" fmla="*/ 2 w 52"/>
                <a:gd name="T39" fmla="*/ 6 h 36"/>
                <a:gd name="T40" fmla="*/ 3 w 52"/>
                <a:gd name="T41" fmla="*/ 6 h 36"/>
                <a:gd name="T42" fmla="*/ 4 w 52"/>
                <a:gd name="T43" fmla="*/ 6 h 36"/>
                <a:gd name="T44" fmla="*/ 5 w 52"/>
                <a:gd name="T45" fmla="*/ 5 h 36"/>
                <a:gd name="T46" fmla="*/ 6 w 52"/>
                <a:gd name="T47" fmla="*/ 5 h 36"/>
                <a:gd name="T48" fmla="*/ 6 w 52"/>
                <a:gd name="T49" fmla="*/ 4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96" name="Freeform 589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>
                <a:gd name="T0" fmla="*/ 12 w 198"/>
                <a:gd name="T1" fmla="*/ 6 h 236"/>
                <a:gd name="T2" fmla="*/ 10 w 198"/>
                <a:gd name="T3" fmla="*/ 8 h 236"/>
                <a:gd name="T4" fmla="*/ 8 w 198"/>
                <a:gd name="T5" fmla="*/ 10 h 236"/>
                <a:gd name="T6" fmla="*/ 6 w 198"/>
                <a:gd name="T7" fmla="*/ 12 h 236"/>
                <a:gd name="T8" fmla="*/ 4 w 198"/>
                <a:gd name="T9" fmla="*/ 14 h 236"/>
                <a:gd name="T10" fmla="*/ 2 w 198"/>
                <a:gd name="T11" fmla="*/ 17 h 236"/>
                <a:gd name="T12" fmla="*/ 1 w 198"/>
                <a:gd name="T13" fmla="*/ 19 h 236"/>
                <a:gd name="T14" fmla="*/ 0 w 198"/>
                <a:gd name="T15" fmla="*/ 21 h 236"/>
                <a:gd name="T16" fmla="*/ 0 w 198"/>
                <a:gd name="T17" fmla="*/ 24 h 236"/>
                <a:gd name="T18" fmla="*/ 0 w 198"/>
                <a:gd name="T19" fmla="*/ 28 h 236"/>
                <a:gd name="T20" fmla="*/ 2 w 198"/>
                <a:gd name="T21" fmla="*/ 31 h 236"/>
                <a:gd name="T22" fmla="*/ 4 w 198"/>
                <a:gd name="T23" fmla="*/ 34 h 236"/>
                <a:gd name="T24" fmla="*/ 7 w 198"/>
                <a:gd name="T25" fmla="*/ 36 h 236"/>
                <a:gd name="T26" fmla="*/ 11 w 198"/>
                <a:gd name="T27" fmla="*/ 38 h 236"/>
                <a:gd name="T28" fmla="*/ 15 w 198"/>
                <a:gd name="T29" fmla="*/ 39 h 236"/>
                <a:gd name="T30" fmla="*/ 18 w 198"/>
                <a:gd name="T31" fmla="*/ 39 h 236"/>
                <a:gd name="T32" fmla="*/ 22 w 198"/>
                <a:gd name="T33" fmla="*/ 38 h 236"/>
                <a:gd name="T34" fmla="*/ 23 w 198"/>
                <a:gd name="T35" fmla="*/ 38 h 236"/>
                <a:gd name="T36" fmla="*/ 24 w 198"/>
                <a:gd name="T37" fmla="*/ 38 h 236"/>
                <a:gd name="T38" fmla="*/ 24 w 198"/>
                <a:gd name="T39" fmla="*/ 37 h 236"/>
                <a:gd name="T40" fmla="*/ 24 w 198"/>
                <a:gd name="T41" fmla="*/ 37 h 236"/>
                <a:gd name="T42" fmla="*/ 24 w 198"/>
                <a:gd name="T43" fmla="*/ 36 h 236"/>
                <a:gd name="T44" fmla="*/ 24 w 198"/>
                <a:gd name="T45" fmla="*/ 36 h 236"/>
                <a:gd name="T46" fmla="*/ 23 w 198"/>
                <a:gd name="T47" fmla="*/ 36 h 236"/>
                <a:gd name="T48" fmla="*/ 22 w 198"/>
                <a:gd name="T49" fmla="*/ 36 h 236"/>
                <a:gd name="T50" fmla="*/ 21 w 198"/>
                <a:gd name="T51" fmla="*/ 36 h 236"/>
                <a:gd name="T52" fmla="*/ 20 w 198"/>
                <a:gd name="T53" fmla="*/ 36 h 236"/>
                <a:gd name="T54" fmla="*/ 19 w 198"/>
                <a:gd name="T55" fmla="*/ 36 h 236"/>
                <a:gd name="T56" fmla="*/ 18 w 198"/>
                <a:gd name="T57" fmla="*/ 36 h 236"/>
                <a:gd name="T58" fmla="*/ 16 w 198"/>
                <a:gd name="T59" fmla="*/ 36 h 236"/>
                <a:gd name="T60" fmla="*/ 15 w 198"/>
                <a:gd name="T61" fmla="*/ 36 h 236"/>
                <a:gd name="T62" fmla="*/ 13 w 198"/>
                <a:gd name="T63" fmla="*/ 35 h 236"/>
                <a:gd name="T64" fmla="*/ 10 w 198"/>
                <a:gd name="T65" fmla="*/ 35 h 236"/>
                <a:gd name="T66" fmla="*/ 8 w 198"/>
                <a:gd name="T67" fmla="*/ 34 h 236"/>
                <a:gd name="T68" fmla="*/ 7 w 198"/>
                <a:gd name="T69" fmla="*/ 33 h 236"/>
                <a:gd name="T70" fmla="*/ 5 w 198"/>
                <a:gd name="T71" fmla="*/ 31 h 236"/>
                <a:gd name="T72" fmla="*/ 3 w 198"/>
                <a:gd name="T73" fmla="*/ 29 h 236"/>
                <a:gd name="T74" fmla="*/ 2 w 198"/>
                <a:gd name="T75" fmla="*/ 26 h 236"/>
                <a:gd name="T76" fmla="*/ 3 w 198"/>
                <a:gd name="T77" fmla="*/ 23 h 236"/>
                <a:gd name="T78" fmla="*/ 4 w 198"/>
                <a:gd name="T79" fmla="*/ 20 h 236"/>
                <a:gd name="T80" fmla="*/ 5 w 198"/>
                <a:gd name="T81" fmla="*/ 18 h 236"/>
                <a:gd name="T82" fmla="*/ 7 w 198"/>
                <a:gd name="T83" fmla="*/ 16 h 236"/>
                <a:gd name="T84" fmla="*/ 8 w 198"/>
                <a:gd name="T85" fmla="*/ 14 h 236"/>
                <a:gd name="T86" fmla="*/ 10 w 198"/>
                <a:gd name="T87" fmla="*/ 12 h 236"/>
                <a:gd name="T88" fmla="*/ 13 w 198"/>
                <a:gd name="T89" fmla="*/ 10 h 236"/>
                <a:gd name="T90" fmla="*/ 16 w 198"/>
                <a:gd name="T91" fmla="*/ 8 h 236"/>
                <a:gd name="T92" fmla="*/ 18 w 198"/>
                <a:gd name="T93" fmla="*/ 6 h 236"/>
                <a:gd name="T94" fmla="*/ 21 w 198"/>
                <a:gd name="T95" fmla="*/ 5 h 236"/>
                <a:gd name="T96" fmla="*/ 24 w 198"/>
                <a:gd name="T97" fmla="*/ 4 h 236"/>
                <a:gd name="T98" fmla="*/ 26 w 198"/>
                <a:gd name="T99" fmla="*/ 3 h 236"/>
                <a:gd name="T100" fmla="*/ 29 w 198"/>
                <a:gd name="T101" fmla="*/ 2 h 236"/>
                <a:gd name="T102" fmla="*/ 31 w 198"/>
                <a:gd name="T103" fmla="*/ 2 h 236"/>
                <a:gd name="T104" fmla="*/ 33 w 198"/>
                <a:gd name="T105" fmla="*/ 1 h 236"/>
                <a:gd name="T106" fmla="*/ 32 w 198"/>
                <a:gd name="T107" fmla="*/ 0 h 236"/>
                <a:gd name="T108" fmla="*/ 30 w 198"/>
                <a:gd name="T109" fmla="*/ 0 h 236"/>
                <a:gd name="T110" fmla="*/ 27 w 198"/>
                <a:gd name="T111" fmla="*/ 0 h 236"/>
                <a:gd name="T112" fmla="*/ 24 w 198"/>
                <a:gd name="T113" fmla="*/ 1 h 236"/>
                <a:gd name="T114" fmla="*/ 21 w 198"/>
                <a:gd name="T115" fmla="*/ 2 h 236"/>
                <a:gd name="T116" fmla="*/ 17 w 198"/>
                <a:gd name="T117" fmla="*/ 3 h 236"/>
                <a:gd name="T118" fmla="*/ 15 w 198"/>
                <a:gd name="T119" fmla="*/ 5 h 236"/>
                <a:gd name="T120" fmla="*/ 12 w 198"/>
                <a:gd name="T121" fmla="*/ 6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97" name="Freeform 590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>
                <a:gd name="T0" fmla="*/ 19 w 128"/>
                <a:gd name="T1" fmla="*/ 10 h 183"/>
                <a:gd name="T2" fmla="*/ 19 w 128"/>
                <a:gd name="T3" fmla="*/ 13 h 183"/>
                <a:gd name="T4" fmla="*/ 19 w 128"/>
                <a:gd name="T5" fmla="*/ 16 h 183"/>
                <a:gd name="T6" fmla="*/ 17 w 128"/>
                <a:gd name="T7" fmla="*/ 18 h 183"/>
                <a:gd name="T8" fmla="*/ 15 w 128"/>
                <a:gd name="T9" fmla="*/ 20 h 183"/>
                <a:gd name="T10" fmla="*/ 13 w 128"/>
                <a:gd name="T11" fmla="*/ 22 h 183"/>
                <a:gd name="T12" fmla="*/ 10 w 128"/>
                <a:gd name="T13" fmla="*/ 24 h 183"/>
                <a:gd name="T14" fmla="*/ 7 w 128"/>
                <a:gd name="T15" fmla="*/ 26 h 183"/>
                <a:gd name="T16" fmla="*/ 5 w 128"/>
                <a:gd name="T17" fmla="*/ 27 h 183"/>
                <a:gd name="T18" fmla="*/ 5 w 128"/>
                <a:gd name="T19" fmla="*/ 28 h 183"/>
                <a:gd name="T20" fmla="*/ 4 w 128"/>
                <a:gd name="T21" fmla="*/ 28 h 183"/>
                <a:gd name="T22" fmla="*/ 4 w 128"/>
                <a:gd name="T23" fmla="*/ 29 h 183"/>
                <a:gd name="T24" fmla="*/ 5 w 128"/>
                <a:gd name="T25" fmla="*/ 29 h 183"/>
                <a:gd name="T26" fmla="*/ 5 w 128"/>
                <a:gd name="T27" fmla="*/ 30 h 183"/>
                <a:gd name="T28" fmla="*/ 6 w 128"/>
                <a:gd name="T29" fmla="*/ 30 h 183"/>
                <a:gd name="T30" fmla="*/ 6 w 128"/>
                <a:gd name="T31" fmla="*/ 30 h 183"/>
                <a:gd name="T32" fmla="*/ 7 w 128"/>
                <a:gd name="T33" fmla="*/ 30 h 183"/>
                <a:gd name="T34" fmla="*/ 10 w 128"/>
                <a:gd name="T35" fmla="*/ 28 h 183"/>
                <a:gd name="T36" fmla="*/ 13 w 128"/>
                <a:gd name="T37" fmla="*/ 26 h 183"/>
                <a:gd name="T38" fmla="*/ 16 w 128"/>
                <a:gd name="T39" fmla="*/ 24 h 183"/>
                <a:gd name="T40" fmla="*/ 19 w 128"/>
                <a:gd name="T41" fmla="*/ 22 h 183"/>
                <a:gd name="T42" fmla="*/ 20 w 128"/>
                <a:gd name="T43" fmla="*/ 19 h 183"/>
                <a:gd name="T44" fmla="*/ 21 w 128"/>
                <a:gd name="T45" fmla="*/ 16 h 183"/>
                <a:gd name="T46" fmla="*/ 22 w 128"/>
                <a:gd name="T47" fmla="*/ 13 h 183"/>
                <a:gd name="T48" fmla="*/ 21 w 128"/>
                <a:gd name="T49" fmla="*/ 10 h 183"/>
                <a:gd name="T50" fmla="*/ 19 w 128"/>
                <a:gd name="T51" fmla="*/ 7 h 183"/>
                <a:gd name="T52" fmla="*/ 17 w 128"/>
                <a:gd name="T53" fmla="*/ 5 h 183"/>
                <a:gd name="T54" fmla="*/ 14 w 128"/>
                <a:gd name="T55" fmla="*/ 3 h 183"/>
                <a:gd name="T56" fmla="*/ 10 w 128"/>
                <a:gd name="T57" fmla="*/ 1 h 183"/>
                <a:gd name="T58" fmla="*/ 7 w 128"/>
                <a:gd name="T59" fmla="*/ 0 h 183"/>
                <a:gd name="T60" fmla="*/ 4 w 128"/>
                <a:gd name="T61" fmla="*/ 0 h 183"/>
                <a:gd name="T62" fmla="*/ 2 w 128"/>
                <a:gd name="T63" fmla="*/ 0 h 183"/>
                <a:gd name="T64" fmla="*/ 0 w 128"/>
                <a:gd name="T65" fmla="*/ 1 h 183"/>
                <a:gd name="T66" fmla="*/ 3 w 128"/>
                <a:gd name="T67" fmla="*/ 2 h 183"/>
                <a:gd name="T68" fmla="*/ 6 w 128"/>
                <a:gd name="T69" fmla="*/ 2 h 183"/>
                <a:gd name="T70" fmla="*/ 8 w 128"/>
                <a:gd name="T71" fmla="*/ 3 h 183"/>
                <a:gd name="T72" fmla="*/ 11 w 128"/>
                <a:gd name="T73" fmla="*/ 4 h 183"/>
                <a:gd name="T74" fmla="*/ 13 w 128"/>
                <a:gd name="T75" fmla="*/ 5 h 183"/>
                <a:gd name="T76" fmla="*/ 15 w 128"/>
                <a:gd name="T77" fmla="*/ 6 h 183"/>
                <a:gd name="T78" fmla="*/ 17 w 128"/>
                <a:gd name="T79" fmla="*/ 8 h 183"/>
                <a:gd name="T80" fmla="*/ 19 w 128"/>
                <a:gd name="T81" fmla="*/ 1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98" name="Freeform 591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>
                <a:gd name="T0" fmla="*/ 17 w 323"/>
                <a:gd name="T1" fmla="*/ 12 h 379"/>
                <a:gd name="T2" fmla="*/ 9 w 323"/>
                <a:gd name="T3" fmla="*/ 19 h 379"/>
                <a:gd name="T4" fmla="*/ 3 w 323"/>
                <a:gd name="T5" fmla="*/ 28 h 379"/>
                <a:gd name="T6" fmla="*/ 0 w 323"/>
                <a:gd name="T7" fmla="*/ 38 h 379"/>
                <a:gd name="T8" fmla="*/ 1 w 323"/>
                <a:gd name="T9" fmla="*/ 44 h 379"/>
                <a:gd name="T10" fmla="*/ 2 w 323"/>
                <a:gd name="T11" fmla="*/ 47 h 379"/>
                <a:gd name="T12" fmla="*/ 3 w 323"/>
                <a:gd name="T13" fmla="*/ 50 h 379"/>
                <a:gd name="T14" fmla="*/ 6 w 323"/>
                <a:gd name="T15" fmla="*/ 52 h 379"/>
                <a:gd name="T16" fmla="*/ 9 w 323"/>
                <a:gd name="T17" fmla="*/ 54 h 379"/>
                <a:gd name="T18" fmla="*/ 14 w 323"/>
                <a:gd name="T19" fmla="*/ 57 h 379"/>
                <a:gd name="T20" fmla="*/ 20 w 323"/>
                <a:gd name="T21" fmla="*/ 58 h 379"/>
                <a:gd name="T22" fmla="*/ 25 w 323"/>
                <a:gd name="T23" fmla="*/ 60 h 379"/>
                <a:gd name="T24" fmla="*/ 31 w 323"/>
                <a:gd name="T25" fmla="*/ 61 h 379"/>
                <a:gd name="T26" fmla="*/ 36 w 323"/>
                <a:gd name="T27" fmla="*/ 62 h 379"/>
                <a:gd name="T28" fmla="*/ 42 w 323"/>
                <a:gd name="T29" fmla="*/ 62 h 379"/>
                <a:gd name="T30" fmla="*/ 48 w 323"/>
                <a:gd name="T31" fmla="*/ 63 h 379"/>
                <a:gd name="T32" fmla="*/ 51 w 323"/>
                <a:gd name="T33" fmla="*/ 63 h 379"/>
                <a:gd name="T34" fmla="*/ 53 w 323"/>
                <a:gd name="T35" fmla="*/ 62 h 379"/>
                <a:gd name="T36" fmla="*/ 53 w 323"/>
                <a:gd name="T37" fmla="*/ 60 h 379"/>
                <a:gd name="T38" fmla="*/ 52 w 323"/>
                <a:gd name="T39" fmla="*/ 59 h 379"/>
                <a:gd name="T40" fmla="*/ 48 w 323"/>
                <a:gd name="T41" fmla="*/ 58 h 379"/>
                <a:gd name="T42" fmla="*/ 43 w 323"/>
                <a:gd name="T43" fmla="*/ 58 h 379"/>
                <a:gd name="T44" fmla="*/ 38 w 323"/>
                <a:gd name="T45" fmla="*/ 58 h 379"/>
                <a:gd name="T46" fmla="*/ 33 w 323"/>
                <a:gd name="T47" fmla="*/ 57 h 379"/>
                <a:gd name="T48" fmla="*/ 28 w 323"/>
                <a:gd name="T49" fmla="*/ 56 h 379"/>
                <a:gd name="T50" fmla="*/ 22 w 323"/>
                <a:gd name="T51" fmla="*/ 55 h 379"/>
                <a:gd name="T52" fmla="*/ 17 w 323"/>
                <a:gd name="T53" fmla="*/ 53 h 379"/>
                <a:gd name="T54" fmla="*/ 12 w 323"/>
                <a:gd name="T55" fmla="*/ 51 h 379"/>
                <a:gd name="T56" fmla="*/ 8 w 323"/>
                <a:gd name="T57" fmla="*/ 48 h 379"/>
                <a:gd name="T58" fmla="*/ 6 w 323"/>
                <a:gd name="T59" fmla="*/ 45 h 379"/>
                <a:gd name="T60" fmla="*/ 5 w 323"/>
                <a:gd name="T61" fmla="*/ 40 h 379"/>
                <a:gd name="T62" fmla="*/ 6 w 323"/>
                <a:gd name="T63" fmla="*/ 33 h 379"/>
                <a:gd name="T64" fmla="*/ 8 w 323"/>
                <a:gd name="T65" fmla="*/ 27 h 379"/>
                <a:gd name="T66" fmla="*/ 11 w 323"/>
                <a:gd name="T67" fmla="*/ 23 h 379"/>
                <a:gd name="T68" fmla="*/ 15 w 323"/>
                <a:gd name="T69" fmla="*/ 18 h 379"/>
                <a:gd name="T70" fmla="*/ 19 w 323"/>
                <a:gd name="T71" fmla="*/ 15 h 379"/>
                <a:gd name="T72" fmla="*/ 24 w 323"/>
                <a:gd name="T73" fmla="*/ 11 h 379"/>
                <a:gd name="T74" fmla="*/ 30 w 323"/>
                <a:gd name="T75" fmla="*/ 7 h 379"/>
                <a:gd name="T76" fmla="*/ 36 w 323"/>
                <a:gd name="T77" fmla="*/ 4 h 379"/>
                <a:gd name="T78" fmla="*/ 42 w 323"/>
                <a:gd name="T79" fmla="*/ 1 h 379"/>
                <a:gd name="T80" fmla="*/ 42 w 323"/>
                <a:gd name="T81" fmla="*/ 0 h 379"/>
                <a:gd name="T82" fmla="*/ 36 w 323"/>
                <a:gd name="T83" fmla="*/ 1 h 379"/>
                <a:gd name="T84" fmla="*/ 30 w 323"/>
                <a:gd name="T85" fmla="*/ 3 h 379"/>
                <a:gd name="T86" fmla="*/ 23 w 323"/>
                <a:gd name="T87" fmla="*/ 6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99" name="Freeform 592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>
                <a:gd name="T0" fmla="*/ 39 w 282"/>
                <a:gd name="T1" fmla="*/ 13 h 253"/>
                <a:gd name="T2" fmla="*/ 41 w 282"/>
                <a:gd name="T3" fmla="*/ 15 h 253"/>
                <a:gd name="T4" fmla="*/ 42 w 282"/>
                <a:gd name="T5" fmla="*/ 18 h 253"/>
                <a:gd name="T6" fmla="*/ 43 w 282"/>
                <a:gd name="T7" fmla="*/ 21 h 253"/>
                <a:gd name="T8" fmla="*/ 43 w 282"/>
                <a:gd name="T9" fmla="*/ 24 h 253"/>
                <a:gd name="T10" fmla="*/ 43 w 282"/>
                <a:gd name="T11" fmla="*/ 26 h 253"/>
                <a:gd name="T12" fmla="*/ 42 w 282"/>
                <a:gd name="T13" fmla="*/ 28 h 253"/>
                <a:gd name="T14" fmla="*/ 41 w 282"/>
                <a:gd name="T15" fmla="*/ 31 h 253"/>
                <a:gd name="T16" fmla="*/ 39 w 282"/>
                <a:gd name="T17" fmla="*/ 32 h 253"/>
                <a:gd name="T18" fmla="*/ 37 w 282"/>
                <a:gd name="T19" fmla="*/ 34 h 253"/>
                <a:gd name="T20" fmla="*/ 36 w 282"/>
                <a:gd name="T21" fmla="*/ 36 h 253"/>
                <a:gd name="T22" fmla="*/ 34 w 282"/>
                <a:gd name="T23" fmla="*/ 37 h 253"/>
                <a:gd name="T24" fmla="*/ 32 w 282"/>
                <a:gd name="T25" fmla="*/ 39 h 253"/>
                <a:gd name="T26" fmla="*/ 32 w 282"/>
                <a:gd name="T27" fmla="*/ 40 h 253"/>
                <a:gd name="T28" fmla="*/ 32 w 282"/>
                <a:gd name="T29" fmla="*/ 40 h 253"/>
                <a:gd name="T30" fmla="*/ 32 w 282"/>
                <a:gd name="T31" fmla="*/ 41 h 253"/>
                <a:gd name="T32" fmla="*/ 32 w 282"/>
                <a:gd name="T33" fmla="*/ 41 h 253"/>
                <a:gd name="T34" fmla="*/ 33 w 282"/>
                <a:gd name="T35" fmla="*/ 42 h 253"/>
                <a:gd name="T36" fmla="*/ 33 w 282"/>
                <a:gd name="T37" fmla="*/ 42 h 253"/>
                <a:gd name="T38" fmla="*/ 34 w 282"/>
                <a:gd name="T39" fmla="*/ 42 h 253"/>
                <a:gd name="T40" fmla="*/ 35 w 282"/>
                <a:gd name="T41" fmla="*/ 41 h 253"/>
                <a:gd name="T42" fmla="*/ 39 w 282"/>
                <a:gd name="T43" fmla="*/ 39 h 253"/>
                <a:gd name="T44" fmla="*/ 42 w 282"/>
                <a:gd name="T45" fmla="*/ 36 h 253"/>
                <a:gd name="T46" fmla="*/ 45 w 282"/>
                <a:gd name="T47" fmla="*/ 32 h 253"/>
                <a:gd name="T48" fmla="*/ 46 w 282"/>
                <a:gd name="T49" fmla="*/ 28 h 253"/>
                <a:gd name="T50" fmla="*/ 47 w 282"/>
                <a:gd name="T51" fmla="*/ 23 h 253"/>
                <a:gd name="T52" fmla="*/ 47 w 282"/>
                <a:gd name="T53" fmla="*/ 19 h 253"/>
                <a:gd name="T54" fmla="*/ 45 w 282"/>
                <a:gd name="T55" fmla="*/ 15 h 253"/>
                <a:gd name="T56" fmla="*/ 42 w 282"/>
                <a:gd name="T57" fmla="*/ 12 h 253"/>
                <a:gd name="T58" fmla="*/ 39 w 282"/>
                <a:gd name="T59" fmla="*/ 10 h 253"/>
                <a:gd name="T60" fmla="*/ 37 w 282"/>
                <a:gd name="T61" fmla="*/ 8 h 253"/>
                <a:gd name="T62" fmla="*/ 34 w 282"/>
                <a:gd name="T63" fmla="*/ 6 h 253"/>
                <a:gd name="T64" fmla="*/ 30 w 282"/>
                <a:gd name="T65" fmla="*/ 5 h 253"/>
                <a:gd name="T66" fmla="*/ 27 w 282"/>
                <a:gd name="T67" fmla="*/ 4 h 253"/>
                <a:gd name="T68" fmla="*/ 24 w 282"/>
                <a:gd name="T69" fmla="*/ 3 h 253"/>
                <a:gd name="T70" fmla="*/ 20 w 282"/>
                <a:gd name="T71" fmla="*/ 2 h 253"/>
                <a:gd name="T72" fmla="*/ 17 w 282"/>
                <a:gd name="T73" fmla="*/ 1 h 253"/>
                <a:gd name="T74" fmla="*/ 14 w 282"/>
                <a:gd name="T75" fmla="*/ 1 h 253"/>
                <a:gd name="T76" fmla="*/ 10 w 282"/>
                <a:gd name="T77" fmla="*/ 0 h 253"/>
                <a:gd name="T78" fmla="*/ 8 w 282"/>
                <a:gd name="T79" fmla="*/ 0 h 253"/>
                <a:gd name="T80" fmla="*/ 5 w 282"/>
                <a:gd name="T81" fmla="*/ 0 h 253"/>
                <a:gd name="T82" fmla="*/ 3 w 282"/>
                <a:gd name="T83" fmla="*/ 0 h 253"/>
                <a:gd name="T84" fmla="*/ 2 w 282"/>
                <a:gd name="T85" fmla="*/ 0 h 253"/>
                <a:gd name="T86" fmla="*/ 1 w 282"/>
                <a:gd name="T87" fmla="*/ 1 h 253"/>
                <a:gd name="T88" fmla="*/ 0 w 282"/>
                <a:gd name="T89" fmla="*/ 1 h 253"/>
                <a:gd name="T90" fmla="*/ 2 w 282"/>
                <a:gd name="T91" fmla="*/ 1 h 253"/>
                <a:gd name="T92" fmla="*/ 4 w 282"/>
                <a:gd name="T93" fmla="*/ 1 h 253"/>
                <a:gd name="T94" fmla="*/ 6 w 282"/>
                <a:gd name="T95" fmla="*/ 2 h 253"/>
                <a:gd name="T96" fmla="*/ 9 w 282"/>
                <a:gd name="T97" fmla="*/ 2 h 253"/>
                <a:gd name="T98" fmla="*/ 11 w 282"/>
                <a:gd name="T99" fmla="*/ 3 h 253"/>
                <a:gd name="T100" fmla="*/ 14 w 282"/>
                <a:gd name="T101" fmla="*/ 3 h 253"/>
                <a:gd name="T102" fmla="*/ 16 w 282"/>
                <a:gd name="T103" fmla="*/ 4 h 253"/>
                <a:gd name="T104" fmla="*/ 19 w 282"/>
                <a:gd name="T105" fmla="*/ 4 h 253"/>
                <a:gd name="T106" fmla="*/ 22 w 282"/>
                <a:gd name="T107" fmla="*/ 5 h 253"/>
                <a:gd name="T108" fmla="*/ 24 w 282"/>
                <a:gd name="T109" fmla="*/ 6 h 253"/>
                <a:gd name="T110" fmla="*/ 27 w 282"/>
                <a:gd name="T111" fmla="*/ 7 h 253"/>
                <a:gd name="T112" fmla="*/ 29 w 282"/>
                <a:gd name="T113" fmla="*/ 8 h 253"/>
                <a:gd name="T114" fmla="*/ 32 w 282"/>
                <a:gd name="T115" fmla="*/ 9 h 253"/>
                <a:gd name="T116" fmla="*/ 35 w 282"/>
                <a:gd name="T117" fmla="*/ 10 h 253"/>
                <a:gd name="T118" fmla="*/ 37 w 282"/>
                <a:gd name="T119" fmla="*/ 11 h 253"/>
                <a:gd name="T120" fmla="*/ 39 w 282"/>
                <a:gd name="T121" fmla="*/ 13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0" name="Freeform 593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>
                <a:gd name="T0" fmla="*/ 0 w 115"/>
                <a:gd name="T1" fmla="*/ 21 h 236"/>
                <a:gd name="T2" fmla="*/ 0 w 115"/>
                <a:gd name="T3" fmla="*/ 24 h 236"/>
                <a:gd name="T4" fmla="*/ 1 w 115"/>
                <a:gd name="T5" fmla="*/ 27 h 236"/>
                <a:gd name="T6" fmla="*/ 2 w 115"/>
                <a:gd name="T7" fmla="*/ 30 h 236"/>
                <a:gd name="T8" fmla="*/ 4 w 115"/>
                <a:gd name="T9" fmla="*/ 33 h 236"/>
                <a:gd name="T10" fmla="*/ 6 w 115"/>
                <a:gd name="T11" fmla="*/ 35 h 236"/>
                <a:gd name="T12" fmla="*/ 9 w 115"/>
                <a:gd name="T13" fmla="*/ 37 h 236"/>
                <a:gd name="T14" fmla="*/ 12 w 115"/>
                <a:gd name="T15" fmla="*/ 38 h 236"/>
                <a:gd name="T16" fmla="*/ 15 w 115"/>
                <a:gd name="T17" fmla="*/ 39 h 236"/>
                <a:gd name="T18" fmla="*/ 16 w 115"/>
                <a:gd name="T19" fmla="*/ 39 h 236"/>
                <a:gd name="T20" fmla="*/ 17 w 115"/>
                <a:gd name="T21" fmla="*/ 39 h 236"/>
                <a:gd name="T22" fmla="*/ 18 w 115"/>
                <a:gd name="T23" fmla="*/ 38 h 236"/>
                <a:gd name="T24" fmla="*/ 18 w 115"/>
                <a:gd name="T25" fmla="*/ 37 h 236"/>
                <a:gd name="T26" fmla="*/ 18 w 115"/>
                <a:gd name="T27" fmla="*/ 36 h 236"/>
                <a:gd name="T28" fmla="*/ 18 w 115"/>
                <a:gd name="T29" fmla="*/ 36 h 236"/>
                <a:gd name="T30" fmla="*/ 18 w 115"/>
                <a:gd name="T31" fmla="*/ 35 h 236"/>
                <a:gd name="T32" fmla="*/ 17 w 115"/>
                <a:gd name="T33" fmla="*/ 34 h 236"/>
                <a:gd name="T34" fmla="*/ 14 w 115"/>
                <a:gd name="T35" fmla="*/ 33 h 236"/>
                <a:gd name="T36" fmla="*/ 11 w 115"/>
                <a:gd name="T37" fmla="*/ 32 h 236"/>
                <a:gd name="T38" fmla="*/ 8 w 115"/>
                <a:gd name="T39" fmla="*/ 30 h 236"/>
                <a:gd name="T40" fmla="*/ 7 w 115"/>
                <a:gd name="T41" fmla="*/ 27 h 236"/>
                <a:gd name="T42" fmla="*/ 5 w 115"/>
                <a:gd name="T43" fmla="*/ 24 h 236"/>
                <a:gd name="T44" fmla="*/ 5 w 115"/>
                <a:gd name="T45" fmla="*/ 21 h 236"/>
                <a:gd name="T46" fmla="*/ 5 w 115"/>
                <a:gd name="T47" fmla="*/ 18 h 236"/>
                <a:gd name="T48" fmla="*/ 6 w 115"/>
                <a:gd name="T49" fmla="*/ 15 h 236"/>
                <a:gd name="T50" fmla="*/ 7 w 115"/>
                <a:gd name="T51" fmla="*/ 12 h 236"/>
                <a:gd name="T52" fmla="*/ 9 w 115"/>
                <a:gd name="T53" fmla="*/ 10 h 236"/>
                <a:gd name="T54" fmla="*/ 12 w 115"/>
                <a:gd name="T55" fmla="*/ 8 h 236"/>
                <a:gd name="T56" fmla="*/ 14 w 115"/>
                <a:gd name="T57" fmla="*/ 5 h 236"/>
                <a:gd name="T58" fmla="*/ 16 w 115"/>
                <a:gd name="T59" fmla="*/ 4 h 236"/>
                <a:gd name="T60" fmla="*/ 18 w 115"/>
                <a:gd name="T61" fmla="*/ 2 h 236"/>
                <a:gd name="T62" fmla="*/ 19 w 115"/>
                <a:gd name="T63" fmla="*/ 1 h 236"/>
                <a:gd name="T64" fmla="*/ 19 w 115"/>
                <a:gd name="T65" fmla="*/ 0 h 236"/>
                <a:gd name="T66" fmla="*/ 17 w 115"/>
                <a:gd name="T67" fmla="*/ 1 h 236"/>
                <a:gd name="T68" fmla="*/ 14 w 115"/>
                <a:gd name="T69" fmla="*/ 2 h 236"/>
                <a:gd name="T70" fmla="*/ 11 w 115"/>
                <a:gd name="T71" fmla="*/ 4 h 236"/>
                <a:gd name="T72" fmla="*/ 8 w 115"/>
                <a:gd name="T73" fmla="*/ 7 h 236"/>
                <a:gd name="T74" fmla="*/ 5 w 115"/>
                <a:gd name="T75" fmla="*/ 10 h 236"/>
                <a:gd name="T76" fmla="*/ 3 w 115"/>
                <a:gd name="T77" fmla="*/ 14 h 236"/>
                <a:gd name="T78" fmla="*/ 1 w 115"/>
                <a:gd name="T79" fmla="*/ 17 h 236"/>
                <a:gd name="T80" fmla="*/ 0 w 115"/>
                <a:gd name="T81" fmla="*/ 21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1" name="Freeform 594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>
                <a:gd name="T0" fmla="*/ 35 w 245"/>
                <a:gd name="T1" fmla="*/ 21 h 310"/>
                <a:gd name="T2" fmla="*/ 37 w 245"/>
                <a:gd name="T3" fmla="*/ 24 h 310"/>
                <a:gd name="T4" fmla="*/ 38 w 245"/>
                <a:gd name="T5" fmla="*/ 28 h 310"/>
                <a:gd name="T6" fmla="*/ 37 w 245"/>
                <a:gd name="T7" fmla="*/ 31 h 310"/>
                <a:gd name="T8" fmla="*/ 35 w 245"/>
                <a:gd name="T9" fmla="*/ 35 h 310"/>
                <a:gd name="T10" fmla="*/ 31 w 245"/>
                <a:gd name="T11" fmla="*/ 38 h 310"/>
                <a:gd name="T12" fmla="*/ 28 w 245"/>
                <a:gd name="T13" fmla="*/ 41 h 310"/>
                <a:gd name="T14" fmla="*/ 24 w 245"/>
                <a:gd name="T15" fmla="*/ 44 h 310"/>
                <a:gd name="T16" fmla="*/ 21 w 245"/>
                <a:gd name="T17" fmla="*/ 47 h 310"/>
                <a:gd name="T18" fmla="*/ 21 w 245"/>
                <a:gd name="T19" fmla="*/ 48 h 310"/>
                <a:gd name="T20" fmla="*/ 20 w 245"/>
                <a:gd name="T21" fmla="*/ 50 h 310"/>
                <a:gd name="T22" fmla="*/ 20 w 245"/>
                <a:gd name="T23" fmla="*/ 51 h 310"/>
                <a:gd name="T24" fmla="*/ 22 w 245"/>
                <a:gd name="T25" fmla="*/ 52 h 310"/>
                <a:gd name="T26" fmla="*/ 23 w 245"/>
                <a:gd name="T27" fmla="*/ 52 h 310"/>
                <a:gd name="T28" fmla="*/ 26 w 245"/>
                <a:gd name="T29" fmla="*/ 49 h 310"/>
                <a:gd name="T30" fmla="*/ 30 w 245"/>
                <a:gd name="T31" fmla="*/ 45 h 310"/>
                <a:gd name="T32" fmla="*/ 35 w 245"/>
                <a:gd name="T33" fmla="*/ 41 h 310"/>
                <a:gd name="T34" fmla="*/ 38 w 245"/>
                <a:gd name="T35" fmla="*/ 37 h 310"/>
                <a:gd name="T36" fmla="*/ 41 w 245"/>
                <a:gd name="T37" fmla="*/ 31 h 310"/>
                <a:gd name="T38" fmla="*/ 41 w 245"/>
                <a:gd name="T39" fmla="*/ 25 h 310"/>
                <a:gd name="T40" fmla="*/ 38 w 245"/>
                <a:gd name="T41" fmla="*/ 20 h 310"/>
                <a:gd name="T42" fmla="*/ 34 w 245"/>
                <a:gd name="T43" fmla="*/ 16 h 310"/>
                <a:gd name="T44" fmla="*/ 29 w 245"/>
                <a:gd name="T45" fmla="*/ 13 h 310"/>
                <a:gd name="T46" fmla="*/ 25 w 245"/>
                <a:gd name="T47" fmla="*/ 10 h 310"/>
                <a:gd name="T48" fmla="*/ 20 w 245"/>
                <a:gd name="T49" fmla="*/ 8 h 310"/>
                <a:gd name="T50" fmla="*/ 16 w 245"/>
                <a:gd name="T51" fmla="*/ 5 h 310"/>
                <a:gd name="T52" fmla="*/ 11 w 245"/>
                <a:gd name="T53" fmla="*/ 3 h 310"/>
                <a:gd name="T54" fmla="*/ 7 w 245"/>
                <a:gd name="T55" fmla="*/ 1 h 310"/>
                <a:gd name="T56" fmla="*/ 3 w 245"/>
                <a:gd name="T57" fmla="*/ 0 h 310"/>
                <a:gd name="T58" fmla="*/ 1 w 245"/>
                <a:gd name="T59" fmla="*/ 0 h 310"/>
                <a:gd name="T60" fmla="*/ 2 w 245"/>
                <a:gd name="T61" fmla="*/ 1 h 310"/>
                <a:gd name="T62" fmla="*/ 6 w 245"/>
                <a:gd name="T63" fmla="*/ 3 h 310"/>
                <a:gd name="T64" fmla="*/ 10 w 245"/>
                <a:gd name="T65" fmla="*/ 5 h 310"/>
                <a:gd name="T66" fmla="*/ 14 w 245"/>
                <a:gd name="T67" fmla="*/ 7 h 310"/>
                <a:gd name="T68" fmla="*/ 19 w 245"/>
                <a:gd name="T69" fmla="*/ 10 h 310"/>
                <a:gd name="T70" fmla="*/ 23 w 245"/>
                <a:gd name="T71" fmla="*/ 12 h 310"/>
                <a:gd name="T72" fmla="*/ 28 w 245"/>
                <a:gd name="T73" fmla="*/ 15 h 310"/>
                <a:gd name="T74" fmla="*/ 31 w 245"/>
                <a:gd name="T75" fmla="*/ 18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2" name="Freeform 595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>
                <a:gd name="T0" fmla="*/ 0 w 125"/>
                <a:gd name="T1" fmla="*/ 175 h 175"/>
                <a:gd name="T2" fmla="*/ 0 w 125"/>
                <a:gd name="T3" fmla="*/ 144 h 175"/>
                <a:gd name="T4" fmla="*/ 11 w 125"/>
                <a:gd name="T5" fmla="*/ 144 h 175"/>
                <a:gd name="T6" fmla="*/ 11 w 125"/>
                <a:gd name="T7" fmla="*/ 118 h 175"/>
                <a:gd name="T8" fmla="*/ 23 w 125"/>
                <a:gd name="T9" fmla="*/ 114 h 175"/>
                <a:gd name="T10" fmla="*/ 20 w 125"/>
                <a:gd name="T11" fmla="*/ 88 h 175"/>
                <a:gd name="T12" fmla="*/ 30 w 125"/>
                <a:gd name="T13" fmla="*/ 84 h 175"/>
                <a:gd name="T14" fmla="*/ 30 w 125"/>
                <a:gd name="T15" fmla="*/ 58 h 175"/>
                <a:gd name="T16" fmla="*/ 39 w 125"/>
                <a:gd name="T17" fmla="*/ 54 h 175"/>
                <a:gd name="T18" fmla="*/ 39 w 125"/>
                <a:gd name="T19" fmla="*/ 28 h 175"/>
                <a:gd name="T20" fmla="*/ 48 w 125"/>
                <a:gd name="T21" fmla="*/ 28 h 175"/>
                <a:gd name="T22" fmla="*/ 56 w 125"/>
                <a:gd name="T23" fmla="*/ 0 h 175"/>
                <a:gd name="T24" fmla="*/ 80 w 125"/>
                <a:gd name="T25" fmla="*/ 0 h 175"/>
                <a:gd name="T26" fmla="*/ 81 w 125"/>
                <a:gd name="T27" fmla="*/ 25 h 175"/>
                <a:gd name="T28" fmla="*/ 92 w 125"/>
                <a:gd name="T29" fmla="*/ 24 h 175"/>
                <a:gd name="T30" fmla="*/ 93 w 125"/>
                <a:gd name="T31" fmla="*/ 49 h 175"/>
                <a:gd name="T32" fmla="*/ 102 w 125"/>
                <a:gd name="T33" fmla="*/ 54 h 175"/>
                <a:gd name="T34" fmla="*/ 99 w 125"/>
                <a:gd name="T35" fmla="*/ 81 h 175"/>
                <a:gd name="T36" fmla="*/ 114 w 125"/>
                <a:gd name="T37" fmla="*/ 82 h 175"/>
                <a:gd name="T38" fmla="*/ 107 w 125"/>
                <a:gd name="T39" fmla="*/ 81 h 175"/>
                <a:gd name="T40" fmla="*/ 108 w 125"/>
                <a:gd name="T41" fmla="*/ 114 h 175"/>
                <a:gd name="T42" fmla="*/ 117 w 125"/>
                <a:gd name="T43" fmla="*/ 117 h 175"/>
                <a:gd name="T44" fmla="*/ 122 w 125"/>
                <a:gd name="T45" fmla="*/ 142 h 175"/>
                <a:gd name="T46" fmla="*/ 125 w 125"/>
                <a:gd name="T47" fmla="*/ 175 h 175"/>
                <a:gd name="T48" fmla="*/ 0 w 125"/>
                <a:gd name="T49" fmla="*/ 175 h 17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5"/>
                <a:gd name="T76" fmla="*/ 0 h 175"/>
                <a:gd name="T77" fmla="*/ 125 w 125"/>
                <a:gd name="T78" fmla="*/ 175 h 17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" name="Group 601"/>
          <p:cNvGrpSpPr>
            <a:grpSpLocks/>
          </p:cNvGrpSpPr>
          <p:nvPr/>
        </p:nvGrpSpPr>
        <p:grpSpPr bwMode="auto">
          <a:xfrm>
            <a:off x="4548189" y="2074863"/>
            <a:ext cx="3386138" cy="3354387"/>
            <a:chOff x="2865" y="1307"/>
            <a:chExt cx="2133" cy="2113"/>
          </a:xfrm>
        </p:grpSpPr>
        <p:sp>
          <p:nvSpPr>
            <p:cNvPr id="6281" name="Line 597"/>
            <p:cNvSpPr>
              <a:spLocks noChangeShapeType="1"/>
            </p:cNvSpPr>
            <p:nvPr/>
          </p:nvSpPr>
          <p:spPr bwMode="auto">
            <a:xfrm>
              <a:off x="4092" y="1307"/>
              <a:ext cx="877" cy="176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82" name="Line 598"/>
            <p:cNvSpPr>
              <a:spLocks noChangeShapeType="1"/>
            </p:cNvSpPr>
            <p:nvPr/>
          </p:nvSpPr>
          <p:spPr bwMode="auto">
            <a:xfrm>
              <a:off x="3511" y="2242"/>
              <a:ext cx="1487" cy="1014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83" name="Line 599"/>
            <p:cNvSpPr>
              <a:spLocks noChangeShapeType="1"/>
            </p:cNvSpPr>
            <p:nvPr/>
          </p:nvSpPr>
          <p:spPr bwMode="auto">
            <a:xfrm>
              <a:off x="3534" y="3214"/>
              <a:ext cx="1014" cy="206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84" name="Text Box 600"/>
            <p:cNvSpPr txBox="1">
              <a:spLocks noChangeArrowheads="1"/>
            </p:cNvSpPr>
            <p:nvPr/>
          </p:nvSpPr>
          <p:spPr bwMode="auto">
            <a:xfrm>
              <a:off x="2865" y="2510"/>
              <a:ext cx="110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3300"/>
                  </a:solidFill>
                  <a:latin typeface="Comic Sans MS" pitchFamily="66" charset="0"/>
                </a:rPr>
                <a:t>client/server</a:t>
              </a:r>
            </a:p>
          </p:txBody>
        </p:sp>
      </p:grpSp>
      <p:grpSp>
        <p:nvGrpSpPr>
          <p:cNvPr id="3" name="Group 606"/>
          <p:cNvGrpSpPr>
            <a:grpSpLocks/>
          </p:cNvGrpSpPr>
          <p:nvPr/>
        </p:nvGrpSpPr>
        <p:grpSpPr bwMode="auto">
          <a:xfrm>
            <a:off x="4254500" y="2076450"/>
            <a:ext cx="2965450" cy="3355975"/>
            <a:chOff x="2680" y="1308"/>
            <a:chExt cx="1868" cy="2114"/>
          </a:xfrm>
        </p:grpSpPr>
        <p:sp>
          <p:nvSpPr>
            <p:cNvPr id="6277" name="Line 602"/>
            <p:cNvSpPr>
              <a:spLocks noChangeShapeType="1"/>
            </p:cNvSpPr>
            <p:nvPr/>
          </p:nvSpPr>
          <p:spPr bwMode="auto">
            <a:xfrm flipH="1">
              <a:off x="3800" y="1315"/>
              <a:ext cx="188" cy="67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78" name="Line 603"/>
            <p:cNvSpPr>
              <a:spLocks noChangeShapeType="1"/>
            </p:cNvSpPr>
            <p:nvPr/>
          </p:nvSpPr>
          <p:spPr bwMode="auto">
            <a:xfrm flipH="1">
              <a:off x="3501" y="1308"/>
              <a:ext cx="15" cy="183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79" name="Line 604"/>
            <p:cNvSpPr>
              <a:spLocks noChangeShapeType="1"/>
            </p:cNvSpPr>
            <p:nvPr/>
          </p:nvSpPr>
          <p:spPr bwMode="auto">
            <a:xfrm>
              <a:off x="3717" y="2907"/>
              <a:ext cx="831" cy="515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80" name="Text Box 605"/>
            <p:cNvSpPr txBox="1">
              <a:spLocks noChangeArrowheads="1"/>
            </p:cNvSpPr>
            <p:nvPr/>
          </p:nvSpPr>
          <p:spPr bwMode="auto">
            <a:xfrm>
              <a:off x="2680" y="1436"/>
              <a:ext cx="86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dirty="0">
                  <a:solidFill>
                    <a:srgbClr val="FF3300"/>
                  </a:solidFill>
                  <a:latin typeface="Comic Sans MS" pitchFamily="66" charset="0"/>
                </a:rPr>
                <a:t>peer-peer</a:t>
              </a:r>
            </a:p>
          </p:txBody>
        </p:sp>
      </p:grpSp>
      <p:sp>
        <p:nvSpPr>
          <p:cNvPr id="217695" name="Rectangle 607"/>
          <p:cNvSpPr>
            <a:spLocks noChangeArrowheads="1"/>
          </p:cNvSpPr>
          <p:nvPr/>
        </p:nvSpPr>
        <p:spPr bwMode="auto">
          <a:xfrm>
            <a:off x="333375" y="2954338"/>
            <a:ext cx="4651375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sz="2800" dirty="0">
                <a:solidFill>
                  <a:srgbClr val="FF0000"/>
                </a:solidFill>
                <a:latin typeface="Comic Sans MS" pitchFamily="66" charset="0"/>
              </a:rPr>
              <a:t>client/server </a:t>
            </a:r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model apps</a:t>
            </a:r>
            <a:endParaRPr lang="en-US" dirty="0">
              <a:latin typeface="Comic Sans MS" pitchFamily="66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 dirty="0">
                <a:latin typeface="Comic Sans MS" pitchFamily="66" charset="0"/>
              </a:rPr>
              <a:t>client host requests, receives service from always-on server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 dirty="0">
                <a:latin typeface="Comic Sans MS" pitchFamily="66" charset="0"/>
              </a:rPr>
              <a:t>e.g. Web browser/server; email client/server</a:t>
            </a:r>
          </a:p>
        </p:txBody>
      </p:sp>
      <p:sp>
        <p:nvSpPr>
          <p:cNvPr id="217696" name="Rectangle 608"/>
          <p:cNvSpPr>
            <a:spLocks noChangeArrowheads="1"/>
          </p:cNvSpPr>
          <p:nvPr/>
        </p:nvSpPr>
        <p:spPr bwMode="auto">
          <a:xfrm>
            <a:off x="355600" y="4660900"/>
            <a:ext cx="4651375" cy="181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 sz="2800" dirty="0">
                <a:solidFill>
                  <a:srgbClr val="FF0000"/>
                </a:solidFill>
                <a:latin typeface="Comic Sans MS" pitchFamily="66" charset="0"/>
              </a:rPr>
              <a:t>peer-peer </a:t>
            </a:r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model apps:</a:t>
            </a:r>
            <a:endParaRPr lang="en-US" dirty="0">
              <a:latin typeface="Comic Sans MS" pitchFamily="66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 dirty="0">
                <a:latin typeface="Comic Sans MS" pitchFamily="66" charset="0"/>
              </a:rPr>
              <a:t> minimal (or no) use of dedicated servers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 sz="2000" dirty="0">
                <a:latin typeface="Comic Sans MS" pitchFamily="66" charset="0"/>
              </a:rPr>
              <a:t>e.g. Skype,  </a:t>
            </a:r>
            <a:r>
              <a:rPr lang="en-US" sz="2000" dirty="0" err="1">
                <a:latin typeface="Comic Sans MS" pitchFamily="66" charset="0"/>
              </a:rPr>
              <a:t>BitTorrent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695" grpId="0"/>
      <p:bldP spid="21769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3491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5851DBFC-12E1-423E-A83F-9BBCB309D3C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34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Network Core: Circuit Switching</a:t>
            </a:r>
            <a:endParaRPr lang="en-US" smtClean="0"/>
          </a:p>
        </p:txBody>
      </p:sp>
      <p:sp>
        <p:nvSpPr>
          <p:cNvPr id="6349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371600"/>
            <a:ext cx="4038600" cy="4648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network resources (e.g., bandwidth) </a:t>
            </a:r>
            <a:r>
              <a:rPr lang="en-US" smtClean="0">
                <a:solidFill>
                  <a:srgbClr val="FF0000"/>
                </a:solidFill>
              </a:rPr>
              <a:t>divided into “pieces”</a:t>
            </a:r>
            <a:endParaRPr lang="en-US" sz="2400" smtClean="0">
              <a:solidFill>
                <a:srgbClr val="FF0000"/>
              </a:solidFill>
            </a:endParaRPr>
          </a:p>
          <a:p>
            <a:r>
              <a:rPr lang="en-US" sz="2400" smtClean="0"/>
              <a:t>pieces allocated to calls</a:t>
            </a:r>
          </a:p>
          <a:p>
            <a:r>
              <a:rPr lang="en-US" sz="2400" smtClean="0"/>
              <a:t>resource piece </a:t>
            </a:r>
            <a:r>
              <a:rPr lang="en-US" sz="2400" i="1" smtClean="0">
                <a:solidFill>
                  <a:srgbClr val="FF0000"/>
                </a:solidFill>
              </a:rPr>
              <a:t>idle</a:t>
            </a:r>
            <a:r>
              <a:rPr lang="en-US" sz="2400" smtClean="0"/>
              <a:t> if not used by owning call </a:t>
            </a:r>
            <a:r>
              <a:rPr lang="en-US" sz="2400" i="1" smtClean="0"/>
              <a:t>(no sharing)</a:t>
            </a:r>
            <a:endParaRPr lang="en-US" sz="2400" smtClean="0"/>
          </a:p>
        </p:txBody>
      </p:sp>
      <p:sp>
        <p:nvSpPr>
          <p:cNvPr id="63494" name="Rectangle 7"/>
          <p:cNvSpPr>
            <a:spLocks noChangeArrowheads="1"/>
          </p:cNvSpPr>
          <p:nvPr/>
        </p:nvSpPr>
        <p:spPr bwMode="auto">
          <a:xfrm>
            <a:off x="4606925" y="1485900"/>
            <a:ext cx="4038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5000"/>
              <a:buFont typeface="Wingdings" pitchFamily="2" charset="2"/>
              <a:buChar char="q"/>
            </a:pPr>
            <a:r>
              <a:rPr lang="en-US">
                <a:latin typeface="Comic Sans MS" pitchFamily="66" charset="0"/>
              </a:rPr>
              <a:t>dividing link bandwidth into “pieces”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>
                <a:latin typeface="Comic Sans MS" pitchFamily="66" charset="0"/>
              </a:rPr>
              <a:t>frequency division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v"/>
            </a:pPr>
            <a:r>
              <a:rPr lang="en-US">
                <a:latin typeface="Comic Sans MS" pitchFamily="66" charset="0"/>
              </a:rPr>
              <a:t>time division</a:t>
            </a:r>
            <a:endParaRPr lang="en-US" sz="200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2293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998BAFEC-071B-4DDE-B38F-74AB8AA6C634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22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Network Core</a:t>
            </a:r>
          </a:p>
        </p:txBody>
      </p:sp>
      <p:sp>
        <p:nvSpPr>
          <p:cNvPr id="122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4191000" cy="4648200"/>
          </a:xfrm>
        </p:spPr>
        <p:txBody>
          <a:bodyPr/>
          <a:lstStyle/>
          <a:p>
            <a:r>
              <a:rPr lang="en-US" sz="2400" dirty="0" smtClean="0"/>
              <a:t>mesh of interconnected routers</a:t>
            </a:r>
          </a:p>
          <a:p>
            <a:r>
              <a:rPr lang="en-US" sz="2400" i="1" u="sng" dirty="0" smtClean="0">
                <a:solidFill>
                  <a:srgbClr val="FF0000"/>
                </a:solidFill>
              </a:rPr>
              <a:t>the</a:t>
            </a:r>
            <a:r>
              <a:rPr lang="en-US" sz="2400" dirty="0" smtClean="0">
                <a:solidFill>
                  <a:srgbClr val="FF0000"/>
                </a:solidFill>
              </a:rPr>
              <a:t> fundamental question:</a:t>
            </a:r>
            <a:r>
              <a:rPr lang="en-US" sz="2400" dirty="0" smtClean="0"/>
              <a:t> how is data transferred through net?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circuit switching:</a:t>
            </a:r>
            <a:r>
              <a:rPr lang="en-US" dirty="0" smtClean="0"/>
              <a:t> dedicated circuit per call: telephone net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packet-switching:</a:t>
            </a:r>
            <a:r>
              <a:rPr lang="en-US" dirty="0" smtClean="0"/>
              <a:t> data sent thru net in discrete “chunks”</a:t>
            </a:r>
            <a:endParaRPr lang="en-US" sz="2000" dirty="0" smtClean="0"/>
          </a:p>
        </p:txBody>
      </p:sp>
      <p:sp>
        <p:nvSpPr>
          <p:cNvPr id="12296" name="Freeform 61"/>
          <p:cNvSpPr>
            <a:spLocks/>
          </p:cNvSpPr>
          <p:nvPr/>
        </p:nvSpPr>
        <p:spPr bwMode="auto">
          <a:xfrm>
            <a:off x="6710363" y="3457575"/>
            <a:ext cx="1314450" cy="674688"/>
          </a:xfrm>
          <a:custGeom>
            <a:avLst/>
            <a:gdLst>
              <a:gd name="T0" fmla="*/ 606425 w 828"/>
              <a:gd name="T1" fmla="*/ 47625 h 425"/>
              <a:gd name="T2" fmla="*/ 587375 w 828"/>
              <a:gd name="T3" fmla="*/ 47625 h 425"/>
              <a:gd name="T4" fmla="*/ 200025 w 828"/>
              <a:gd name="T5" fmla="*/ 50800 h 425"/>
              <a:gd name="T6" fmla="*/ 9525 w 828"/>
              <a:gd name="T7" fmla="*/ 200025 h 425"/>
              <a:gd name="T8" fmla="*/ 146050 w 828"/>
              <a:gd name="T9" fmla="*/ 434975 h 425"/>
              <a:gd name="T10" fmla="*/ 463550 w 828"/>
              <a:gd name="T11" fmla="*/ 609600 h 425"/>
              <a:gd name="T12" fmla="*/ 857250 w 828"/>
              <a:gd name="T13" fmla="*/ 660400 h 425"/>
              <a:gd name="T14" fmla="*/ 1108075 w 828"/>
              <a:gd name="T15" fmla="*/ 523875 h 425"/>
              <a:gd name="T16" fmla="*/ 1231900 w 828"/>
              <a:gd name="T17" fmla="*/ 269875 h 425"/>
              <a:gd name="T18" fmla="*/ 1257300 w 828"/>
              <a:gd name="T19" fmla="*/ 34925 h 425"/>
              <a:gd name="T20" fmla="*/ 889000 w 828"/>
              <a:gd name="T21" fmla="*/ 60325 h 425"/>
              <a:gd name="T22" fmla="*/ 606425 w 828"/>
              <a:gd name="T23" fmla="*/ 47625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7" name="Freeform 62"/>
          <p:cNvSpPr>
            <a:spLocks/>
          </p:cNvSpPr>
          <p:nvPr/>
        </p:nvSpPr>
        <p:spPr bwMode="auto">
          <a:xfrm>
            <a:off x="6729413" y="1931988"/>
            <a:ext cx="1730375" cy="1044575"/>
          </a:xfrm>
          <a:custGeom>
            <a:avLst/>
            <a:gdLst>
              <a:gd name="T0" fmla="*/ 959057 w 765"/>
              <a:gd name="T1" fmla="*/ 22758 h 459"/>
              <a:gd name="T2" fmla="*/ 651435 w 765"/>
              <a:gd name="T3" fmla="*/ 159303 h 459"/>
              <a:gd name="T4" fmla="*/ 217145 w 765"/>
              <a:gd name="T5" fmla="*/ 227576 h 459"/>
              <a:gd name="T6" fmla="*/ 31667 w 765"/>
              <a:gd name="T7" fmla="*/ 764656 h 459"/>
              <a:gd name="T8" fmla="*/ 407147 w 765"/>
              <a:gd name="T9" fmla="*/ 1010439 h 459"/>
              <a:gd name="T10" fmla="*/ 782627 w 765"/>
              <a:gd name="T11" fmla="*/ 969475 h 459"/>
              <a:gd name="T12" fmla="*/ 1320966 w 765"/>
              <a:gd name="T13" fmla="*/ 1010439 h 459"/>
              <a:gd name="T14" fmla="*/ 1578826 w 765"/>
              <a:gd name="T15" fmla="*/ 987681 h 459"/>
              <a:gd name="T16" fmla="*/ 1700970 w 765"/>
              <a:gd name="T17" fmla="*/ 846584 h 459"/>
              <a:gd name="T18" fmla="*/ 1696446 w 765"/>
              <a:gd name="T19" fmla="*/ 359571 h 459"/>
              <a:gd name="T20" fmla="*/ 1497396 w 765"/>
              <a:gd name="T21" fmla="*/ 77376 h 459"/>
              <a:gd name="T22" fmla="*/ 959057 w 765"/>
              <a:gd name="T23" fmla="*/ 22758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8" name="Freeform 63"/>
          <p:cNvSpPr>
            <a:spLocks/>
          </p:cNvSpPr>
          <p:nvPr/>
        </p:nvSpPr>
        <p:spPr bwMode="auto">
          <a:xfrm>
            <a:off x="4989513" y="1639888"/>
            <a:ext cx="1644650" cy="1071562"/>
          </a:xfrm>
          <a:custGeom>
            <a:avLst/>
            <a:gdLst>
              <a:gd name="T0" fmla="*/ 1028700 w 1036"/>
              <a:gd name="T1" fmla="*/ 17462 h 675"/>
              <a:gd name="T2" fmla="*/ 619125 w 1036"/>
              <a:gd name="T3" fmla="*/ 84137 h 675"/>
              <a:gd name="T4" fmla="*/ 327025 w 1036"/>
              <a:gd name="T5" fmla="*/ 204787 h 675"/>
              <a:gd name="T6" fmla="*/ 241300 w 1036"/>
              <a:gd name="T7" fmla="*/ 363537 h 675"/>
              <a:gd name="T8" fmla="*/ 34925 w 1036"/>
              <a:gd name="T9" fmla="*/ 471487 h 675"/>
              <a:gd name="T10" fmla="*/ 28575 w 1036"/>
              <a:gd name="T11" fmla="*/ 728662 h 675"/>
              <a:gd name="T12" fmla="*/ 209550 w 1036"/>
              <a:gd name="T13" fmla="*/ 776287 h 675"/>
              <a:gd name="T14" fmla="*/ 727075 w 1036"/>
              <a:gd name="T15" fmla="*/ 776287 h 675"/>
              <a:gd name="T16" fmla="*/ 949325 w 1036"/>
              <a:gd name="T17" fmla="*/ 881062 h 675"/>
              <a:gd name="T18" fmla="*/ 1193800 w 1036"/>
              <a:gd name="T19" fmla="*/ 1042987 h 675"/>
              <a:gd name="T20" fmla="*/ 1381125 w 1036"/>
              <a:gd name="T21" fmla="*/ 1049337 h 675"/>
              <a:gd name="T22" fmla="*/ 1511300 w 1036"/>
              <a:gd name="T23" fmla="*/ 957262 h 675"/>
              <a:gd name="T24" fmla="*/ 1574800 w 1036"/>
              <a:gd name="T25" fmla="*/ 706437 h 675"/>
              <a:gd name="T26" fmla="*/ 1616075 w 1036"/>
              <a:gd name="T27" fmla="*/ 461962 h 675"/>
              <a:gd name="T28" fmla="*/ 1622425 w 1036"/>
              <a:gd name="T29" fmla="*/ 169862 h 675"/>
              <a:gd name="T30" fmla="*/ 1482725 w 1036"/>
              <a:gd name="T31" fmla="*/ 26987 h 675"/>
              <a:gd name="T32" fmla="*/ 1231900 w 1036"/>
              <a:gd name="T33" fmla="*/ 4762 h 675"/>
              <a:gd name="T34" fmla="*/ 1028700 w 1036"/>
              <a:gd name="T35" fmla="*/ 17462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64"/>
          <p:cNvGrpSpPr>
            <a:grpSpLocks/>
          </p:cNvGrpSpPr>
          <p:nvPr/>
        </p:nvGrpSpPr>
        <p:grpSpPr bwMode="auto">
          <a:xfrm>
            <a:off x="5076825" y="2974975"/>
            <a:ext cx="1458913" cy="933450"/>
            <a:chOff x="2889" y="1631"/>
            <a:chExt cx="980" cy="743"/>
          </a:xfrm>
        </p:grpSpPr>
        <p:sp>
          <p:nvSpPr>
            <p:cNvPr id="12920" name="Rectangle 65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921" name="AutoShape 66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00CCFF"/>
                </a:solidFill>
              </a:endParaRPr>
            </a:p>
          </p:txBody>
        </p:sp>
      </p:grpSp>
      <p:grpSp>
        <p:nvGrpSpPr>
          <p:cNvPr id="3" name="Group 67"/>
          <p:cNvGrpSpPr>
            <a:grpSpLocks/>
          </p:cNvGrpSpPr>
          <p:nvPr/>
        </p:nvGrpSpPr>
        <p:grpSpPr bwMode="auto">
          <a:xfrm>
            <a:off x="5778500" y="1831975"/>
            <a:ext cx="336550" cy="531813"/>
            <a:chOff x="3796" y="1043"/>
            <a:chExt cx="865" cy="1237"/>
          </a:xfrm>
        </p:grpSpPr>
        <p:sp>
          <p:nvSpPr>
            <p:cNvPr id="12890" name="Line 68"/>
            <p:cNvSpPr>
              <a:spLocks noChangeShapeType="1"/>
            </p:cNvSpPr>
            <p:nvPr/>
          </p:nvSpPr>
          <p:spPr bwMode="auto">
            <a:xfrm flipH="1">
              <a:off x="3992" y="1481"/>
              <a:ext cx="235" cy="72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891" name="Line 69"/>
            <p:cNvSpPr>
              <a:spLocks noChangeShapeType="1"/>
            </p:cNvSpPr>
            <p:nvPr/>
          </p:nvSpPr>
          <p:spPr bwMode="auto">
            <a:xfrm>
              <a:off x="4227" y="1481"/>
              <a:ext cx="236" cy="72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892" name="Line 70"/>
            <p:cNvSpPr>
              <a:spLocks noChangeShapeType="1"/>
            </p:cNvSpPr>
            <p:nvPr/>
          </p:nvSpPr>
          <p:spPr bwMode="auto">
            <a:xfrm>
              <a:off x="3992" y="2201"/>
              <a:ext cx="235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893" name="Line 71"/>
            <p:cNvSpPr>
              <a:spLocks noChangeShapeType="1"/>
            </p:cNvSpPr>
            <p:nvPr/>
          </p:nvSpPr>
          <p:spPr bwMode="auto">
            <a:xfrm flipH="1">
              <a:off x="4227" y="2201"/>
              <a:ext cx="236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894" name="Line 72"/>
            <p:cNvSpPr>
              <a:spLocks noChangeShapeType="1"/>
            </p:cNvSpPr>
            <p:nvPr/>
          </p:nvSpPr>
          <p:spPr bwMode="auto">
            <a:xfrm>
              <a:off x="4227" y="1497"/>
              <a:ext cx="0" cy="78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895" name="Line 73"/>
            <p:cNvSpPr>
              <a:spLocks noChangeShapeType="1"/>
            </p:cNvSpPr>
            <p:nvPr/>
          </p:nvSpPr>
          <p:spPr bwMode="auto">
            <a:xfrm flipV="1">
              <a:off x="3992" y="2127"/>
              <a:ext cx="235" cy="7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896" name="Line 74"/>
            <p:cNvSpPr>
              <a:spLocks noChangeShapeType="1"/>
            </p:cNvSpPr>
            <p:nvPr/>
          </p:nvSpPr>
          <p:spPr bwMode="auto">
            <a:xfrm flipH="1" flipV="1">
              <a:off x="4227" y="2127"/>
              <a:ext cx="236" cy="7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897" name="Line 75"/>
            <p:cNvSpPr>
              <a:spLocks noChangeShapeType="1"/>
            </p:cNvSpPr>
            <p:nvPr/>
          </p:nvSpPr>
          <p:spPr bwMode="auto">
            <a:xfrm>
              <a:off x="4092" y="1890"/>
              <a:ext cx="135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898" name="Line 76"/>
            <p:cNvSpPr>
              <a:spLocks noChangeShapeType="1"/>
            </p:cNvSpPr>
            <p:nvPr/>
          </p:nvSpPr>
          <p:spPr bwMode="auto">
            <a:xfrm flipV="1">
              <a:off x="4227" y="1890"/>
              <a:ext cx="143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899" name="Line 77"/>
            <p:cNvSpPr>
              <a:spLocks noChangeShapeType="1"/>
            </p:cNvSpPr>
            <p:nvPr/>
          </p:nvSpPr>
          <p:spPr bwMode="auto">
            <a:xfrm>
              <a:off x="4047" y="1996"/>
              <a:ext cx="175" cy="8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900" name="Line 78"/>
            <p:cNvSpPr>
              <a:spLocks noChangeShapeType="1"/>
            </p:cNvSpPr>
            <p:nvPr/>
          </p:nvSpPr>
          <p:spPr bwMode="auto">
            <a:xfrm flipV="1">
              <a:off x="4227" y="2012"/>
              <a:ext cx="176" cy="7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901" name="Line 79"/>
            <p:cNvSpPr>
              <a:spLocks noChangeShapeType="1"/>
            </p:cNvSpPr>
            <p:nvPr/>
          </p:nvSpPr>
          <p:spPr bwMode="auto">
            <a:xfrm flipV="1">
              <a:off x="4227" y="1782"/>
              <a:ext cx="90" cy="2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902" name="Line 80"/>
            <p:cNvSpPr>
              <a:spLocks noChangeShapeType="1"/>
            </p:cNvSpPr>
            <p:nvPr/>
          </p:nvSpPr>
          <p:spPr bwMode="auto">
            <a:xfrm flipV="1">
              <a:off x="4227" y="1632"/>
              <a:ext cx="57" cy="2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903" name="Line 81"/>
            <p:cNvSpPr>
              <a:spLocks noChangeShapeType="1"/>
            </p:cNvSpPr>
            <p:nvPr/>
          </p:nvSpPr>
          <p:spPr bwMode="auto">
            <a:xfrm>
              <a:off x="4126" y="1772"/>
              <a:ext cx="109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2904" name="Line 82"/>
            <p:cNvSpPr>
              <a:spLocks noChangeShapeType="1"/>
            </p:cNvSpPr>
            <p:nvPr/>
          </p:nvSpPr>
          <p:spPr bwMode="auto">
            <a:xfrm>
              <a:off x="4175" y="1625"/>
              <a:ext cx="63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4" name="Group 83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12916" name="Line 84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917" name="Line 85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918" name="Line 86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919" name="Line 87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5" name="Group 88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12912" name="Line 89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913" name="Line 90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914" name="Line 91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915" name="Line 92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6" name="Group 93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12908" name="Line 94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909" name="Line 95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910" name="Line 96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2911" name="Line 97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12301" name="Line 100"/>
          <p:cNvSpPr>
            <a:spLocks noChangeShapeType="1"/>
          </p:cNvSpPr>
          <p:nvPr/>
        </p:nvSpPr>
        <p:spPr bwMode="auto">
          <a:xfrm flipH="1">
            <a:off x="5095875" y="2220913"/>
            <a:ext cx="936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2" name="Line 101"/>
          <p:cNvSpPr>
            <a:spLocks noChangeShapeType="1"/>
          </p:cNvSpPr>
          <p:nvPr/>
        </p:nvSpPr>
        <p:spPr bwMode="auto">
          <a:xfrm flipH="1">
            <a:off x="5062538" y="2190750"/>
            <a:ext cx="152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2303" name="Picture 102" descr="imgyjavg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1938" y="1878013"/>
            <a:ext cx="3683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4" name="Oval 107"/>
          <p:cNvSpPr>
            <a:spLocks noChangeArrowheads="1"/>
          </p:cNvSpPr>
          <p:nvPr/>
        </p:nvSpPr>
        <p:spPr bwMode="auto">
          <a:xfrm>
            <a:off x="6835775" y="3652838"/>
            <a:ext cx="358775" cy="9525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08"/>
          <p:cNvSpPr>
            <a:spLocks noChangeShapeType="1"/>
          </p:cNvSpPr>
          <p:nvPr/>
        </p:nvSpPr>
        <p:spPr bwMode="auto">
          <a:xfrm>
            <a:off x="6835775" y="3644900"/>
            <a:ext cx="0" cy="5873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09"/>
          <p:cNvSpPr>
            <a:spLocks noChangeShapeType="1"/>
          </p:cNvSpPr>
          <p:nvPr/>
        </p:nvSpPr>
        <p:spPr bwMode="auto">
          <a:xfrm>
            <a:off x="7194550" y="3644900"/>
            <a:ext cx="0" cy="5873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Rectangle 110"/>
          <p:cNvSpPr>
            <a:spLocks noChangeArrowheads="1"/>
          </p:cNvSpPr>
          <p:nvPr/>
        </p:nvSpPr>
        <p:spPr bwMode="auto">
          <a:xfrm>
            <a:off x="6835775" y="3644900"/>
            <a:ext cx="355600" cy="58738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308" name="Oval 111"/>
          <p:cNvSpPr>
            <a:spLocks noChangeArrowheads="1"/>
          </p:cNvSpPr>
          <p:nvPr/>
        </p:nvSpPr>
        <p:spPr bwMode="auto">
          <a:xfrm>
            <a:off x="6832600" y="3576638"/>
            <a:ext cx="358775" cy="11112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112"/>
          <p:cNvGrpSpPr>
            <a:grpSpLocks/>
          </p:cNvGrpSpPr>
          <p:nvPr/>
        </p:nvGrpSpPr>
        <p:grpSpPr bwMode="auto">
          <a:xfrm>
            <a:off x="6918325" y="3600450"/>
            <a:ext cx="179388" cy="65088"/>
            <a:chOff x="2848" y="848"/>
            <a:chExt cx="140" cy="98"/>
          </a:xfrm>
        </p:grpSpPr>
        <p:sp>
          <p:nvSpPr>
            <p:cNvPr id="12887" name="Line 11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88" name="Line 11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89" name="Line 11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116"/>
          <p:cNvGrpSpPr>
            <a:grpSpLocks/>
          </p:cNvGrpSpPr>
          <p:nvPr/>
        </p:nvGrpSpPr>
        <p:grpSpPr bwMode="auto">
          <a:xfrm flipV="1">
            <a:off x="6918325" y="3600450"/>
            <a:ext cx="179388" cy="65088"/>
            <a:chOff x="2848" y="848"/>
            <a:chExt cx="140" cy="98"/>
          </a:xfrm>
        </p:grpSpPr>
        <p:sp>
          <p:nvSpPr>
            <p:cNvPr id="12884" name="Line 11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85" name="Line 11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86" name="Line 11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11" name="Oval 205"/>
          <p:cNvSpPr>
            <a:spLocks noChangeArrowheads="1"/>
          </p:cNvSpPr>
          <p:nvPr/>
        </p:nvSpPr>
        <p:spPr bwMode="auto">
          <a:xfrm>
            <a:off x="6086475" y="2498725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2" name="Line 206"/>
          <p:cNvSpPr>
            <a:spLocks noChangeShapeType="1"/>
          </p:cNvSpPr>
          <p:nvPr/>
        </p:nvSpPr>
        <p:spPr bwMode="auto">
          <a:xfrm>
            <a:off x="6086475" y="24907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3" name="Line 207"/>
          <p:cNvSpPr>
            <a:spLocks noChangeShapeType="1"/>
          </p:cNvSpPr>
          <p:nvPr/>
        </p:nvSpPr>
        <p:spPr bwMode="auto">
          <a:xfrm>
            <a:off x="6432550" y="2490788"/>
            <a:ext cx="0" cy="53975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4" name="Rectangle 208"/>
          <p:cNvSpPr>
            <a:spLocks noChangeArrowheads="1"/>
          </p:cNvSpPr>
          <p:nvPr/>
        </p:nvSpPr>
        <p:spPr bwMode="auto">
          <a:xfrm>
            <a:off x="6086475" y="2490788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315" name="Oval 209"/>
          <p:cNvSpPr>
            <a:spLocks noChangeArrowheads="1"/>
          </p:cNvSpPr>
          <p:nvPr/>
        </p:nvSpPr>
        <p:spPr bwMode="auto">
          <a:xfrm>
            <a:off x="6083300" y="2427288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" name="Group 210"/>
          <p:cNvGrpSpPr>
            <a:grpSpLocks/>
          </p:cNvGrpSpPr>
          <p:nvPr/>
        </p:nvGrpSpPr>
        <p:grpSpPr bwMode="auto">
          <a:xfrm>
            <a:off x="6167438" y="2449513"/>
            <a:ext cx="171450" cy="60325"/>
            <a:chOff x="2848" y="848"/>
            <a:chExt cx="140" cy="98"/>
          </a:xfrm>
        </p:grpSpPr>
        <p:sp>
          <p:nvSpPr>
            <p:cNvPr id="12881" name="Line 21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82" name="Line 21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83" name="Line 21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Group 214"/>
          <p:cNvGrpSpPr>
            <a:grpSpLocks/>
          </p:cNvGrpSpPr>
          <p:nvPr/>
        </p:nvGrpSpPr>
        <p:grpSpPr bwMode="auto">
          <a:xfrm flipV="1">
            <a:off x="6167438" y="2449513"/>
            <a:ext cx="171450" cy="58737"/>
            <a:chOff x="2848" y="848"/>
            <a:chExt cx="140" cy="98"/>
          </a:xfrm>
        </p:grpSpPr>
        <p:sp>
          <p:nvSpPr>
            <p:cNvPr id="12878" name="Line 21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79" name="Line 21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80" name="Line 21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18" name="Oval 219"/>
          <p:cNvSpPr>
            <a:spLocks noChangeArrowheads="1"/>
          </p:cNvSpPr>
          <p:nvPr/>
        </p:nvSpPr>
        <p:spPr bwMode="auto">
          <a:xfrm>
            <a:off x="5780088" y="3648075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19" name="Line 220"/>
          <p:cNvSpPr>
            <a:spLocks noChangeShapeType="1"/>
          </p:cNvSpPr>
          <p:nvPr/>
        </p:nvSpPr>
        <p:spPr bwMode="auto">
          <a:xfrm>
            <a:off x="5780088" y="364013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20" name="Line 221"/>
          <p:cNvSpPr>
            <a:spLocks noChangeShapeType="1"/>
          </p:cNvSpPr>
          <p:nvPr/>
        </p:nvSpPr>
        <p:spPr bwMode="auto">
          <a:xfrm>
            <a:off x="6126163" y="364013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21" name="Rectangle 222"/>
          <p:cNvSpPr>
            <a:spLocks noChangeArrowheads="1"/>
          </p:cNvSpPr>
          <p:nvPr/>
        </p:nvSpPr>
        <p:spPr bwMode="auto">
          <a:xfrm>
            <a:off x="5780088" y="3640138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322" name="Oval 223"/>
          <p:cNvSpPr>
            <a:spLocks noChangeArrowheads="1"/>
          </p:cNvSpPr>
          <p:nvPr/>
        </p:nvSpPr>
        <p:spPr bwMode="auto">
          <a:xfrm>
            <a:off x="5776913" y="3576638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" name="Group 224"/>
          <p:cNvGrpSpPr>
            <a:grpSpLocks/>
          </p:cNvGrpSpPr>
          <p:nvPr/>
        </p:nvGrpSpPr>
        <p:grpSpPr bwMode="auto">
          <a:xfrm>
            <a:off x="5861050" y="3598863"/>
            <a:ext cx="171450" cy="60325"/>
            <a:chOff x="2848" y="848"/>
            <a:chExt cx="140" cy="98"/>
          </a:xfrm>
        </p:grpSpPr>
        <p:sp>
          <p:nvSpPr>
            <p:cNvPr id="12875" name="Line 22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76" name="Line 22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77" name="Line 22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228"/>
          <p:cNvGrpSpPr>
            <a:grpSpLocks/>
          </p:cNvGrpSpPr>
          <p:nvPr/>
        </p:nvGrpSpPr>
        <p:grpSpPr bwMode="auto">
          <a:xfrm flipV="1">
            <a:off x="5861050" y="3598863"/>
            <a:ext cx="171450" cy="58737"/>
            <a:chOff x="2848" y="848"/>
            <a:chExt cx="140" cy="98"/>
          </a:xfrm>
        </p:grpSpPr>
        <p:sp>
          <p:nvSpPr>
            <p:cNvPr id="12872" name="Line 22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73" name="Line 23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74" name="Line 23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25" name="Line 233"/>
          <p:cNvSpPr>
            <a:spLocks noChangeShapeType="1"/>
          </p:cNvSpPr>
          <p:nvPr/>
        </p:nvSpPr>
        <p:spPr bwMode="auto">
          <a:xfrm>
            <a:off x="7102475" y="3743325"/>
            <a:ext cx="163513" cy="120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6" name="Line 234"/>
          <p:cNvSpPr>
            <a:spLocks noChangeShapeType="1"/>
          </p:cNvSpPr>
          <p:nvPr/>
        </p:nvSpPr>
        <p:spPr bwMode="auto">
          <a:xfrm>
            <a:off x="7199313" y="3663950"/>
            <a:ext cx="2794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7" name="Line 235"/>
          <p:cNvSpPr>
            <a:spLocks noChangeShapeType="1"/>
          </p:cNvSpPr>
          <p:nvPr/>
        </p:nvSpPr>
        <p:spPr bwMode="auto">
          <a:xfrm flipV="1">
            <a:off x="7435850" y="3749675"/>
            <a:ext cx="134938" cy="1047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8" name="Line 236"/>
          <p:cNvSpPr>
            <a:spLocks noChangeShapeType="1"/>
          </p:cNvSpPr>
          <p:nvPr/>
        </p:nvSpPr>
        <p:spPr bwMode="auto">
          <a:xfrm>
            <a:off x="6134100" y="3670300"/>
            <a:ext cx="70167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3" name="Group 240"/>
          <p:cNvGrpSpPr>
            <a:grpSpLocks/>
          </p:cNvGrpSpPr>
          <p:nvPr/>
        </p:nvGrpSpPr>
        <p:grpSpPr bwMode="auto">
          <a:xfrm>
            <a:off x="5426075" y="3509963"/>
            <a:ext cx="220663" cy="307975"/>
            <a:chOff x="2556" y="2689"/>
            <a:chExt cx="183" cy="255"/>
          </a:xfrm>
        </p:grpSpPr>
        <p:pic>
          <p:nvPicPr>
            <p:cNvPr id="12855" name="Picture 241" descr="31u_bnrz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609" y="2770"/>
              <a:ext cx="12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856" name="Freeform 242"/>
            <p:cNvSpPr>
              <a:spLocks/>
            </p:cNvSpPr>
            <p:nvPr/>
          </p:nvSpPr>
          <p:spPr bwMode="auto">
            <a:xfrm>
              <a:off x="2605" y="2702"/>
              <a:ext cx="33" cy="39"/>
            </a:xfrm>
            <a:custGeom>
              <a:avLst/>
              <a:gdLst>
                <a:gd name="T0" fmla="*/ 12 w 199"/>
                <a:gd name="T1" fmla="*/ 5 h 232"/>
                <a:gd name="T2" fmla="*/ 9 w 199"/>
                <a:gd name="T3" fmla="*/ 7 h 232"/>
                <a:gd name="T4" fmla="*/ 7 w 199"/>
                <a:gd name="T5" fmla="*/ 8 h 232"/>
                <a:gd name="T6" fmla="*/ 5 w 199"/>
                <a:gd name="T7" fmla="*/ 11 h 232"/>
                <a:gd name="T8" fmla="*/ 3 w 199"/>
                <a:gd name="T9" fmla="*/ 13 h 232"/>
                <a:gd name="T10" fmla="*/ 2 w 199"/>
                <a:gd name="T11" fmla="*/ 15 h 232"/>
                <a:gd name="T12" fmla="*/ 1 w 199"/>
                <a:gd name="T13" fmla="*/ 18 h 232"/>
                <a:gd name="T14" fmla="*/ 0 w 199"/>
                <a:gd name="T15" fmla="*/ 21 h 232"/>
                <a:gd name="T16" fmla="*/ 0 w 199"/>
                <a:gd name="T17" fmla="*/ 24 h 232"/>
                <a:gd name="T18" fmla="*/ 0 w 199"/>
                <a:gd name="T19" fmla="*/ 28 h 232"/>
                <a:gd name="T20" fmla="*/ 2 w 199"/>
                <a:gd name="T21" fmla="*/ 31 h 232"/>
                <a:gd name="T22" fmla="*/ 4 w 199"/>
                <a:gd name="T23" fmla="*/ 34 h 232"/>
                <a:gd name="T24" fmla="*/ 7 w 199"/>
                <a:gd name="T25" fmla="*/ 36 h 232"/>
                <a:gd name="T26" fmla="*/ 11 w 199"/>
                <a:gd name="T27" fmla="*/ 38 h 232"/>
                <a:gd name="T28" fmla="*/ 15 w 199"/>
                <a:gd name="T29" fmla="*/ 39 h 232"/>
                <a:gd name="T30" fmla="*/ 18 w 199"/>
                <a:gd name="T31" fmla="*/ 39 h 232"/>
                <a:gd name="T32" fmla="*/ 22 w 199"/>
                <a:gd name="T33" fmla="*/ 38 h 232"/>
                <a:gd name="T34" fmla="*/ 23 w 199"/>
                <a:gd name="T35" fmla="*/ 38 h 232"/>
                <a:gd name="T36" fmla="*/ 24 w 199"/>
                <a:gd name="T37" fmla="*/ 38 h 232"/>
                <a:gd name="T38" fmla="*/ 24 w 199"/>
                <a:gd name="T39" fmla="*/ 37 h 232"/>
                <a:gd name="T40" fmla="*/ 25 w 199"/>
                <a:gd name="T41" fmla="*/ 37 h 232"/>
                <a:gd name="T42" fmla="*/ 24 w 199"/>
                <a:gd name="T43" fmla="*/ 36 h 232"/>
                <a:gd name="T44" fmla="*/ 23 w 199"/>
                <a:gd name="T45" fmla="*/ 35 h 232"/>
                <a:gd name="T46" fmla="*/ 22 w 199"/>
                <a:gd name="T47" fmla="*/ 34 h 232"/>
                <a:gd name="T48" fmla="*/ 21 w 199"/>
                <a:gd name="T49" fmla="*/ 34 h 232"/>
                <a:gd name="T50" fmla="*/ 19 w 199"/>
                <a:gd name="T51" fmla="*/ 33 h 232"/>
                <a:gd name="T52" fmla="*/ 17 w 199"/>
                <a:gd name="T53" fmla="*/ 33 h 232"/>
                <a:gd name="T54" fmla="*/ 16 w 199"/>
                <a:gd name="T55" fmla="*/ 32 h 232"/>
                <a:gd name="T56" fmla="*/ 14 w 199"/>
                <a:gd name="T57" fmla="*/ 32 h 232"/>
                <a:gd name="T58" fmla="*/ 12 w 199"/>
                <a:gd name="T59" fmla="*/ 31 h 232"/>
                <a:gd name="T60" fmla="*/ 10 w 199"/>
                <a:gd name="T61" fmla="*/ 31 h 232"/>
                <a:gd name="T62" fmla="*/ 9 w 199"/>
                <a:gd name="T63" fmla="*/ 30 h 232"/>
                <a:gd name="T64" fmla="*/ 7 w 199"/>
                <a:gd name="T65" fmla="*/ 28 h 232"/>
                <a:gd name="T66" fmla="*/ 7 w 199"/>
                <a:gd name="T67" fmla="*/ 22 h 232"/>
                <a:gd name="T68" fmla="*/ 8 w 199"/>
                <a:gd name="T69" fmla="*/ 16 h 232"/>
                <a:gd name="T70" fmla="*/ 11 w 199"/>
                <a:gd name="T71" fmla="*/ 12 h 232"/>
                <a:gd name="T72" fmla="*/ 16 w 199"/>
                <a:gd name="T73" fmla="*/ 8 h 232"/>
                <a:gd name="T74" fmla="*/ 20 w 199"/>
                <a:gd name="T75" fmla="*/ 6 h 232"/>
                <a:gd name="T76" fmla="*/ 25 w 199"/>
                <a:gd name="T77" fmla="*/ 4 h 232"/>
                <a:gd name="T78" fmla="*/ 30 w 199"/>
                <a:gd name="T79" fmla="*/ 2 h 232"/>
                <a:gd name="T80" fmla="*/ 33 w 199"/>
                <a:gd name="T81" fmla="*/ 1 h 232"/>
                <a:gd name="T82" fmla="*/ 31 w 199"/>
                <a:gd name="T83" fmla="*/ 0 h 232"/>
                <a:gd name="T84" fmla="*/ 29 w 199"/>
                <a:gd name="T85" fmla="*/ 0 h 232"/>
                <a:gd name="T86" fmla="*/ 26 w 199"/>
                <a:gd name="T87" fmla="*/ 0 h 232"/>
                <a:gd name="T88" fmla="*/ 23 w 199"/>
                <a:gd name="T89" fmla="*/ 1 h 232"/>
                <a:gd name="T90" fmla="*/ 20 w 199"/>
                <a:gd name="T91" fmla="*/ 2 h 232"/>
                <a:gd name="T92" fmla="*/ 17 w 199"/>
                <a:gd name="T93" fmla="*/ 3 h 232"/>
                <a:gd name="T94" fmla="*/ 14 w 199"/>
                <a:gd name="T95" fmla="*/ 4 h 232"/>
                <a:gd name="T96" fmla="*/ 12 w 199"/>
                <a:gd name="T97" fmla="*/ 5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57" name="Freeform 243"/>
            <p:cNvSpPr>
              <a:spLocks/>
            </p:cNvSpPr>
            <p:nvPr/>
          </p:nvSpPr>
          <p:spPr bwMode="auto">
            <a:xfrm>
              <a:off x="2661" y="2701"/>
              <a:ext cx="22" cy="30"/>
            </a:xfrm>
            <a:custGeom>
              <a:avLst/>
              <a:gdLst>
                <a:gd name="T0" fmla="*/ 19 w 128"/>
                <a:gd name="T1" fmla="*/ 10 h 180"/>
                <a:gd name="T2" fmla="*/ 19 w 128"/>
                <a:gd name="T3" fmla="*/ 13 h 180"/>
                <a:gd name="T4" fmla="*/ 19 w 128"/>
                <a:gd name="T5" fmla="*/ 16 h 180"/>
                <a:gd name="T6" fmla="*/ 18 w 128"/>
                <a:gd name="T7" fmla="*/ 18 h 180"/>
                <a:gd name="T8" fmla="*/ 16 w 128"/>
                <a:gd name="T9" fmla="*/ 20 h 180"/>
                <a:gd name="T10" fmla="*/ 13 w 128"/>
                <a:gd name="T11" fmla="*/ 22 h 180"/>
                <a:gd name="T12" fmla="*/ 10 w 128"/>
                <a:gd name="T13" fmla="*/ 24 h 180"/>
                <a:gd name="T14" fmla="*/ 8 w 128"/>
                <a:gd name="T15" fmla="*/ 26 h 180"/>
                <a:gd name="T16" fmla="*/ 5 w 128"/>
                <a:gd name="T17" fmla="*/ 27 h 180"/>
                <a:gd name="T18" fmla="*/ 5 w 128"/>
                <a:gd name="T19" fmla="*/ 28 h 180"/>
                <a:gd name="T20" fmla="*/ 5 w 128"/>
                <a:gd name="T21" fmla="*/ 28 h 180"/>
                <a:gd name="T22" fmla="*/ 5 w 128"/>
                <a:gd name="T23" fmla="*/ 29 h 180"/>
                <a:gd name="T24" fmla="*/ 5 w 128"/>
                <a:gd name="T25" fmla="*/ 30 h 180"/>
                <a:gd name="T26" fmla="*/ 6 w 128"/>
                <a:gd name="T27" fmla="*/ 30 h 180"/>
                <a:gd name="T28" fmla="*/ 6 w 128"/>
                <a:gd name="T29" fmla="*/ 30 h 180"/>
                <a:gd name="T30" fmla="*/ 6 w 128"/>
                <a:gd name="T31" fmla="*/ 30 h 180"/>
                <a:gd name="T32" fmla="*/ 7 w 128"/>
                <a:gd name="T33" fmla="*/ 30 h 180"/>
                <a:gd name="T34" fmla="*/ 10 w 128"/>
                <a:gd name="T35" fmla="*/ 28 h 180"/>
                <a:gd name="T36" fmla="*/ 13 w 128"/>
                <a:gd name="T37" fmla="*/ 26 h 180"/>
                <a:gd name="T38" fmla="*/ 16 w 128"/>
                <a:gd name="T39" fmla="*/ 24 h 180"/>
                <a:gd name="T40" fmla="*/ 19 w 128"/>
                <a:gd name="T41" fmla="*/ 22 h 180"/>
                <a:gd name="T42" fmla="*/ 21 w 128"/>
                <a:gd name="T43" fmla="*/ 19 h 180"/>
                <a:gd name="T44" fmla="*/ 22 w 128"/>
                <a:gd name="T45" fmla="*/ 16 h 180"/>
                <a:gd name="T46" fmla="*/ 22 w 128"/>
                <a:gd name="T47" fmla="*/ 13 h 180"/>
                <a:gd name="T48" fmla="*/ 21 w 128"/>
                <a:gd name="T49" fmla="*/ 9 h 180"/>
                <a:gd name="T50" fmla="*/ 19 w 128"/>
                <a:gd name="T51" fmla="*/ 7 h 180"/>
                <a:gd name="T52" fmla="*/ 17 w 128"/>
                <a:gd name="T53" fmla="*/ 4 h 180"/>
                <a:gd name="T54" fmla="*/ 14 w 128"/>
                <a:gd name="T55" fmla="*/ 2 h 180"/>
                <a:gd name="T56" fmla="*/ 10 w 128"/>
                <a:gd name="T57" fmla="*/ 1 h 180"/>
                <a:gd name="T58" fmla="*/ 6 w 128"/>
                <a:gd name="T59" fmla="*/ 0 h 180"/>
                <a:gd name="T60" fmla="*/ 3 w 128"/>
                <a:gd name="T61" fmla="*/ 0 h 180"/>
                <a:gd name="T62" fmla="*/ 1 w 128"/>
                <a:gd name="T63" fmla="*/ 0 h 180"/>
                <a:gd name="T64" fmla="*/ 0 w 128"/>
                <a:gd name="T65" fmla="*/ 1 h 180"/>
                <a:gd name="T66" fmla="*/ 2 w 128"/>
                <a:gd name="T67" fmla="*/ 2 h 180"/>
                <a:gd name="T68" fmla="*/ 5 w 128"/>
                <a:gd name="T69" fmla="*/ 2 h 180"/>
                <a:gd name="T70" fmla="*/ 8 w 128"/>
                <a:gd name="T71" fmla="*/ 3 h 180"/>
                <a:gd name="T72" fmla="*/ 10 w 128"/>
                <a:gd name="T73" fmla="*/ 4 h 180"/>
                <a:gd name="T74" fmla="*/ 13 w 128"/>
                <a:gd name="T75" fmla="*/ 5 h 180"/>
                <a:gd name="T76" fmla="*/ 15 w 128"/>
                <a:gd name="T77" fmla="*/ 6 h 180"/>
                <a:gd name="T78" fmla="*/ 17 w 128"/>
                <a:gd name="T79" fmla="*/ 8 h 180"/>
                <a:gd name="T80" fmla="*/ 19 w 128"/>
                <a:gd name="T81" fmla="*/ 10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58" name="Freeform 244"/>
            <p:cNvSpPr>
              <a:spLocks/>
            </p:cNvSpPr>
            <p:nvPr/>
          </p:nvSpPr>
          <p:spPr bwMode="auto">
            <a:xfrm>
              <a:off x="2584" y="2694"/>
              <a:ext cx="54" cy="63"/>
            </a:xfrm>
            <a:custGeom>
              <a:avLst/>
              <a:gdLst>
                <a:gd name="T0" fmla="*/ 17 w 322"/>
                <a:gd name="T1" fmla="*/ 12 h 378"/>
                <a:gd name="T2" fmla="*/ 9 w 322"/>
                <a:gd name="T3" fmla="*/ 19 h 378"/>
                <a:gd name="T4" fmla="*/ 3 w 322"/>
                <a:gd name="T5" fmla="*/ 28 h 378"/>
                <a:gd name="T6" fmla="*/ 0 w 322"/>
                <a:gd name="T7" fmla="*/ 38 h 378"/>
                <a:gd name="T8" fmla="*/ 1 w 322"/>
                <a:gd name="T9" fmla="*/ 44 h 378"/>
                <a:gd name="T10" fmla="*/ 2 w 322"/>
                <a:gd name="T11" fmla="*/ 47 h 378"/>
                <a:gd name="T12" fmla="*/ 3 w 322"/>
                <a:gd name="T13" fmla="*/ 50 h 378"/>
                <a:gd name="T14" fmla="*/ 5 w 322"/>
                <a:gd name="T15" fmla="*/ 52 h 378"/>
                <a:gd name="T16" fmla="*/ 9 w 322"/>
                <a:gd name="T17" fmla="*/ 54 h 378"/>
                <a:gd name="T18" fmla="*/ 14 w 322"/>
                <a:gd name="T19" fmla="*/ 56 h 378"/>
                <a:gd name="T20" fmla="*/ 20 w 322"/>
                <a:gd name="T21" fmla="*/ 58 h 378"/>
                <a:gd name="T22" fmla="*/ 25 w 322"/>
                <a:gd name="T23" fmla="*/ 60 h 378"/>
                <a:gd name="T24" fmla="*/ 31 w 322"/>
                <a:gd name="T25" fmla="*/ 61 h 378"/>
                <a:gd name="T26" fmla="*/ 37 w 322"/>
                <a:gd name="T27" fmla="*/ 62 h 378"/>
                <a:gd name="T28" fmla="*/ 43 w 322"/>
                <a:gd name="T29" fmla="*/ 62 h 378"/>
                <a:gd name="T30" fmla="*/ 48 w 322"/>
                <a:gd name="T31" fmla="*/ 63 h 378"/>
                <a:gd name="T32" fmla="*/ 52 w 322"/>
                <a:gd name="T33" fmla="*/ 63 h 378"/>
                <a:gd name="T34" fmla="*/ 54 w 322"/>
                <a:gd name="T35" fmla="*/ 62 h 378"/>
                <a:gd name="T36" fmla="*/ 54 w 322"/>
                <a:gd name="T37" fmla="*/ 60 h 378"/>
                <a:gd name="T38" fmla="*/ 53 w 322"/>
                <a:gd name="T39" fmla="*/ 59 h 378"/>
                <a:gd name="T40" fmla="*/ 49 w 322"/>
                <a:gd name="T41" fmla="*/ 58 h 378"/>
                <a:gd name="T42" fmla="*/ 44 w 322"/>
                <a:gd name="T43" fmla="*/ 57 h 378"/>
                <a:gd name="T44" fmla="*/ 39 w 322"/>
                <a:gd name="T45" fmla="*/ 56 h 378"/>
                <a:gd name="T46" fmla="*/ 34 w 322"/>
                <a:gd name="T47" fmla="*/ 55 h 378"/>
                <a:gd name="T48" fmla="*/ 29 w 322"/>
                <a:gd name="T49" fmla="*/ 54 h 378"/>
                <a:gd name="T50" fmla="*/ 23 w 322"/>
                <a:gd name="T51" fmla="*/ 53 h 378"/>
                <a:gd name="T52" fmla="*/ 18 w 322"/>
                <a:gd name="T53" fmla="*/ 52 h 378"/>
                <a:gd name="T54" fmla="*/ 13 w 322"/>
                <a:gd name="T55" fmla="*/ 50 h 378"/>
                <a:gd name="T56" fmla="*/ 9 w 322"/>
                <a:gd name="T57" fmla="*/ 47 h 378"/>
                <a:gd name="T58" fmla="*/ 6 w 322"/>
                <a:gd name="T59" fmla="*/ 43 h 378"/>
                <a:gd name="T60" fmla="*/ 6 w 322"/>
                <a:gd name="T61" fmla="*/ 39 h 378"/>
                <a:gd name="T62" fmla="*/ 6 w 322"/>
                <a:gd name="T63" fmla="*/ 33 h 378"/>
                <a:gd name="T64" fmla="*/ 9 w 322"/>
                <a:gd name="T65" fmla="*/ 28 h 378"/>
                <a:gd name="T66" fmla="*/ 12 w 322"/>
                <a:gd name="T67" fmla="*/ 23 h 378"/>
                <a:gd name="T68" fmla="*/ 16 w 322"/>
                <a:gd name="T69" fmla="*/ 18 h 378"/>
                <a:gd name="T70" fmla="*/ 21 w 322"/>
                <a:gd name="T71" fmla="*/ 14 h 378"/>
                <a:gd name="T72" fmla="*/ 26 w 322"/>
                <a:gd name="T73" fmla="*/ 9 h 378"/>
                <a:gd name="T74" fmla="*/ 33 w 322"/>
                <a:gd name="T75" fmla="*/ 6 h 378"/>
                <a:gd name="T76" fmla="*/ 40 w 322"/>
                <a:gd name="T77" fmla="*/ 3 h 378"/>
                <a:gd name="T78" fmla="*/ 44 w 322"/>
                <a:gd name="T79" fmla="*/ 1 h 378"/>
                <a:gd name="T80" fmla="*/ 43 w 322"/>
                <a:gd name="T81" fmla="*/ 0 h 378"/>
                <a:gd name="T82" fmla="*/ 37 w 322"/>
                <a:gd name="T83" fmla="*/ 1 h 378"/>
                <a:gd name="T84" fmla="*/ 30 w 322"/>
                <a:gd name="T85" fmla="*/ 3 h 378"/>
                <a:gd name="T86" fmla="*/ 24 w 322"/>
                <a:gd name="T87" fmla="*/ 6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59" name="Freeform 245"/>
            <p:cNvSpPr>
              <a:spLocks/>
            </p:cNvSpPr>
            <p:nvPr/>
          </p:nvSpPr>
          <p:spPr bwMode="auto">
            <a:xfrm>
              <a:off x="2660" y="2692"/>
              <a:ext cx="47" cy="42"/>
            </a:xfrm>
            <a:custGeom>
              <a:avLst/>
              <a:gdLst>
                <a:gd name="T0" fmla="*/ 39 w 283"/>
                <a:gd name="T1" fmla="*/ 13 h 252"/>
                <a:gd name="T2" fmla="*/ 41 w 283"/>
                <a:gd name="T3" fmla="*/ 15 h 252"/>
                <a:gd name="T4" fmla="*/ 43 w 283"/>
                <a:gd name="T5" fmla="*/ 18 h 252"/>
                <a:gd name="T6" fmla="*/ 43 w 283"/>
                <a:gd name="T7" fmla="*/ 21 h 252"/>
                <a:gd name="T8" fmla="*/ 43 w 283"/>
                <a:gd name="T9" fmla="*/ 24 h 252"/>
                <a:gd name="T10" fmla="*/ 43 w 283"/>
                <a:gd name="T11" fmla="*/ 26 h 252"/>
                <a:gd name="T12" fmla="*/ 42 w 283"/>
                <a:gd name="T13" fmla="*/ 28 h 252"/>
                <a:gd name="T14" fmla="*/ 41 w 283"/>
                <a:gd name="T15" fmla="*/ 31 h 252"/>
                <a:gd name="T16" fmla="*/ 39 w 283"/>
                <a:gd name="T17" fmla="*/ 32 h 252"/>
                <a:gd name="T18" fmla="*/ 37 w 283"/>
                <a:gd name="T19" fmla="*/ 34 h 252"/>
                <a:gd name="T20" fmla="*/ 36 w 283"/>
                <a:gd name="T21" fmla="*/ 36 h 252"/>
                <a:gd name="T22" fmla="*/ 34 w 283"/>
                <a:gd name="T23" fmla="*/ 37 h 252"/>
                <a:gd name="T24" fmla="*/ 32 w 283"/>
                <a:gd name="T25" fmla="*/ 39 h 252"/>
                <a:gd name="T26" fmla="*/ 32 w 283"/>
                <a:gd name="T27" fmla="*/ 40 h 252"/>
                <a:gd name="T28" fmla="*/ 32 w 283"/>
                <a:gd name="T29" fmla="*/ 40 h 252"/>
                <a:gd name="T30" fmla="*/ 32 w 283"/>
                <a:gd name="T31" fmla="*/ 41 h 252"/>
                <a:gd name="T32" fmla="*/ 32 w 283"/>
                <a:gd name="T33" fmla="*/ 41 h 252"/>
                <a:gd name="T34" fmla="*/ 33 w 283"/>
                <a:gd name="T35" fmla="*/ 42 h 252"/>
                <a:gd name="T36" fmla="*/ 34 w 283"/>
                <a:gd name="T37" fmla="*/ 42 h 252"/>
                <a:gd name="T38" fmla="*/ 34 w 283"/>
                <a:gd name="T39" fmla="*/ 42 h 252"/>
                <a:gd name="T40" fmla="*/ 35 w 283"/>
                <a:gd name="T41" fmla="*/ 41 h 252"/>
                <a:gd name="T42" fmla="*/ 39 w 283"/>
                <a:gd name="T43" fmla="*/ 39 h 252"/>
                <a:gd name="T44" fmla="*/ 42 w 283"/>
                <a:gd name="T45" fmla="*/ 36 h 252"/>
                <a:gd name="T46" fmla="*/ 45 w 283"/>
                <a:gd name="T47" fmla="*/ 32 h 252"/>
                <a:gd name="T48" fmla="*/ 46 w 283"/>
                <a:gd name="T49" fmla="*/ 28 h 252"/>
                <a:gd name="T50" fmla="*/ 47 w 283"/>
                <a:gd name="T51" fmla="*/ 24 h 252"/>
                <a:gd name="T52" fmla="*/ 47 w 283"/>
                <a:gd name="T53" fmla="*/ 19 h 252"/>
                <a:gd name="T54" fmla="*/ 45 w 283"/>
                <a:gd name="T55" fmla="*/ 15 h 252"/>
                <a:gd name="T56" fmla="*/ 42 w 283"/>
                <a:gd name="T57" fmla="*/ 12 h 252"/>
                <a:gd name="T58" fmla="*/ 40 w 283"/>
                <a:gd name="T59" fmla="*/ 10 h 252"/>
                <a:gd name="T60" fmla="*/ 37 w 283"/>
                <a:gd name="T61" fmla="*/ 8 h 252"/>
                <a:gd name="T62" fmla="*/ 34 w 283"/>
                <a:gd name="T63" fmla="*/ 7 h 252"/>
                <a:gd name="T64" fmla="*/ 31 w 283"/>
                <a:gd name="T65" fmla="*/ 5 h 252"/>
                <a:gd name="T66" fmla="*/ 27 w 283"/>
                <a:gd name="T67" fmla="*/ 4 h 252"/>
                <a:gd name="T68" fmla="*/ 24 w 283"/>
                <a:gd name="T69" fmla="*/ 3 h 252"/>
                <a:gd name="T70" fmla="*/ 20 w 283"/>
                <a:gd name="T71" fmla="*/ 2 h 252"/>
                <a:gd name="T72" fmla="*/ 17 w 283"/>
                <a:gd name="T73" fmla="*/ 1 h 252"/>
                <a:gd name="T74" fmla="*/ 14 w 283"/>
                <a:gd name="T75" fmla="*/ 1 h 252"/>
                <a:gd name="T76" fmla="*/ 11 w 283"/>
                <a:gd name="T77" fmla="*/ 0 h 252"/>
                <a:gd name="T78" fmla="*/ 8 w 283"/>
                <a:gd name="T79" fmla="*/ 0 h 252"/>
                <a:gd name="T80" fmla="*/ 6 w 283"/>
                <a:gd name="T81" fmla="*/ 0 h 252"/>
                <a:gd name="T82" fmla="*/ 3 w 283"/>
                <a:gd name="T83" fmla="*/ 0 h 252"/>
                <a:gd name="T84" fmla="*/ 2 w 283"/>
                <a:gd name="T85" fmla="*/ 0 h 252"/>
                <a:gd name="T86" fmla="*/ 1 w 283"/>
                <a:gd name="T87" fmla="*/ 0 h 252"/>
                <a:gd name="T88" fmla="*/ 0 w 283"/>
                <a:gd name="T89" fmla="*/ 1 h 252"/>
                <a:gd name="T90" fmla="*/ 2 w 283"/>
                <a:gd name="T91" fmla="*/ 1 h 252"/>
                <a:gd name="T92" fmla="*/ 4 w 283"/>
                <a:gd name="T93" fmla="*/ 1 h 252"/>
                <a:gd name="T94" fmla="*/ 6 w 283"/>
                <a:gd name="T95" fmla="*/ 2 h 252"/>
                <a:gd name="T96" fmla="*/ 9 w 283"/>
                <a:gd name="T97" fmla="*/ 2 h 252"/>
                <a:gd name="T98" fmla="*/ 11 w 283"/>
                <a:gd name="T99" fmla="*/ 3 h 252"/>
                <a:gd name="T100" fmla="*/ 14 w 283"/>
                <a:gd name="T101" fmla="*/ 3 h 252"/>
                <a:gd name="T102" fmla="*/ 16 w 283"/>
                <a:gd name="T103" fmla="*/ 4 h 252"/>
                <a:gd name="T104" fmla="*/ 19 w 283"/>
                <a:gd name="T105" fmla="*/ 4 h 252"/>
                <a:gd name="T106" fmla="*/ 21 w 283"/>
                <a:gd name="T107" fmla="*/ 5 h 252"/>
                <a:gd name="T108" fmla="*/ 24 w 283"/>
                <a:gd name="T109" fmla="*/ 6 h 252"/>
                <a:gd name="T110" fmla="*/ 27 w 283"/>
                <a:gd name="T111" fmla="*/ 7 h 252"/>
                <a:gd name="T112" fmla="*/ 29 w 283"/>
                <a:gd name="T113" fmla="*/ 8 h 252"/>
                <a:gd name="T114" fmla="*/ 32 w 283"/>
                <a:gd name="T115" fmla="*/ 9 h 252"/>
                <a:gd name="T116" fmla="*/ 35 w 283"/>
                <a:gd name="T117" fmla="*/ 10 h 252"/>
                <a:gd name="T118" fmla="*/ 37 w 283"/>
                <a:gd name="T119" fmla="*/ 11 h 252"/>
                <a:gd name="T120" fmla="*/ 39 w 283"/>
                <a:gd name="T121" fmla="*/ 13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60" name="Freeform 246"/>
            <p:cNvSpPr>
              <a:spLocks/>
            </p:cNvSpPr>
            <p:nvPr/>
          </p:nvSpPr>
          <p:spPr bwMode="auto">
            <a:xfrm>
              <a:off x="2564" y="2712"/>
              <a:ext cx="19" cy="39"/>
            </a:xfrm>
            <a:custGeom>
              <a:avLst/>
              <a:gdLst>
                <a:gd name="T0" fmla="*/ 0 w 114"/>
                <a:gd name="T1" fmla="*/ 21 h 238"/>
                <a:gd name="T2" fmla="*/ 0 w 114"/>
                <a:gd name="T3" fmla="*/ 24 h 238"/>
                <a:gd name="T4" fmla="*/ 1 w 114"/>
                <a:gd name="T5" fmla="*/ 28 h 238"/>
                <a:gd name="T6" fmla="*/ 2 w 114"/>
                <a:gd name="T7" fmla="*/ 30 h 238"/>
                <a:gd name="T8" fmla="*/ 4 w 114"/>
                <a:gd name="T9" fmla="*/ 33 h 238"/>
                <a:gd name="T10" fmla="*/ 6 w 114"/>
                <a:gd name="T11" fmla="*/ 35 h 238"/>
                <a:gd name="T12" fmla="*/ 9 w 114"/>
                <a:gd name="T13" fmla="*/ 37 h 238"/>
                <a:gd name="T14" fmla="*/ 12 w 114"/>
                <a:gd name="T15" fmla="*/ 38 h 238"/>
                <a:gd name="T16" fmla="*/ 15 w 114"/>
                <a:gd name="T17" fmla="*/ 39 h 238"/>
                <a:gd name="T18" fmla="*/ 16 w 114"/>
                <a:gd name="T19" fmla="*/ 39 h 238"/>
                <a:gd name="T20" fmla="*/ 17 w 114"/>
                <a:gd name="T21" fmla="*/ 39 h 238"/>
                <a:gd name="T22" fmla="*/ 18 w 114"/>
                <a:gd name="T23" fmla="*/ 38 h 238"/>
                <a:gd name="T24" fmla="*/ 19 w 114"/>
                <a:gd name="T25" fmla="*/ 37 h 238"/>
                <a:gd name="T26" fmla="*/ 19 w 114"/>
                <a:gd name="T27" fmla="*/ 36 h 238"/>
                <a:gd name="T28" fmla="*/ 18 w 114"/>
                <a:gd name="T29" fmla="*/ 35 h 238"/>
                <a:gd name="T30" fmla="*/ 18 w 114"/>
                <a:gd name="T31" fmla="*/ 35 h 238"/>
                <a:gd name="T32" fmla="*/ 17 w 114"/>
                <a:gd name="T33" fmla="*/ 34 h 238"/>
                <a:gd name="T34" fmla="*/ 14 w 114"/>
                <a:gd name="T35" fmla="*/ 33 h 238"/>
                <a:gd name="T36" fmla="*/ 11 w 114"/>
                <a:gd name="T37" fmla="*/ 32 h 238"/>
                <a:gd name="T38" fmla="*/ 8 w 114"/>
                <a:gd name="T39" fmla="*/ 29 h 238"/>
                <a:gd name="T40" fmla="*/ 7 w 114"/>
                <a:gd name="T41" fmla="*/ 27 h 238"/>
                <a:gd name="T42" fmla="*/ 5 w 114"/>
                <a:gd name="T43" fmla="*/ 24 h 238"/>
                <a:gd name="T44" fmla="*/ 5 w 114"/>
                <a:gd name="T45" fmla="*/ 21 h 238"/>
                <a:gd name="T46" fmla="*/ 5 w 114"/>
                <a:gd name="T47" fmla="*/ 18 h 238"/>
                <a:gd name="T48" fmla="*/ 6 w 114"/>
                <a:gd name="T49" fmla="*/ 15 h 238"/>
                <a:gd name="T50" fmla="*/ 7 w 114"/>
                <a:gd name="T51" fmla="*/ 12 h 238"/>
                <a:gd name="T52" fmla="*/ 9 w 114"/>
                <a:gd name="T53" fmla="*/ 10 h 238"/>
                <a:gd name="T54" fmla="*/ 10 w 114"/>
                <a:gd name="T55" fmla="*/ 8 h 238"/>
                <a:gd name="T56" fmla="*/ 12 w 114"/>
                <a:gd name="T57" fmla="*/ 6 h 238"/>
                <a:gd name="T58" fmla="*/ 14 w 114"/>
                <a:gd name="T59" fmla="*/ 5 h 238"/>
                <a:gd name="T60" fmla="*/ 16 w 114"/>
                <a:gd name="T61" fmla="*/ 3 h 238"/>
                <a:gd name="T62" fmla="*/ 18 w 114"/>
                <a:gd name="T63" fmla="*/ 1 h 238"/>
                <a:gd name="T64" fmla="*/ 19 w 114"/>
                <a:gd name="T65" fmla="*/ 0 h 238"/>
                <a:gd name="T66" fmla="*/ 18 w 114"/>
                <a:gd name="T67" fmla="*/ 0 h 238"/>
                <a:gd name="T68" fmla="*/ 16 w 114"/>
                <a:gd name="T69" fmla="*/ 1 h 238"/>
                <a:gd name="T70" fmla="*/ 13 w 114"/>
                <a:gd name="T71" fmla="*/ 3 h 238"/>
                <a:gd name="T72" fmla="*/ 9 w 114"/>
                <a:gd name="T73" fmla="*/ 6 h 238"/>
                <a:gd name="T74" fmla="*/ 6 w 114"/>
                <a:gd name="T75" fmla="*/ 9 h 238"/>
                <a:gd name="T76" fmla="*/ 3 w 114"/>
                <a:gd name="T77" fmla="*/ 13 h 238"/>
                <a:gd name="T78" fmla="*/ 1 w 114"/>
                <a:gd name="T79" fmla="*/ 17 h 238"/>
                <a:gd name="T80" fmla="*/ 0 w 114"/>
                <a:gd name="T81" fmla="*/ 21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61" name="Freeform 247"/>
            <p:cNvSpPr>
              <a:spLocks/>
            </p:cNvSpPr>
            <p:nvPr/>
          </p:nvSpPr>
          <p:spPr bwMode="auto">
            <a:xfrm>
              <a:off x="2698" y="2689"/>
              <a:ext cx="41" cy="52"/>
            </a:xfrm>
            <a:custGeom>
              <a:avLst/>
              <a:gdLst>
                <a:gd name="T0" fmla="*/ 35 w 246"/>
                <a:gd name="T1" fmla="*/ 21 h 310"/>
                <a:gd name="T2" fmla="*/ 37 w 246"/>
                <a:gd name="T3" fmla="*/ 24 h 310"/>
                <a:gd name="T4" fmla="*/ 38 w 246"/>
                <a:gd name="T5" fmla="*/ 28 h 310"/>
                <a:gd name="T6" fmla="*/ 37 w 246"/>
                <a:gd name="T7" fmla="*/ 31 h 310"/>
                <a:gd name="T8" fmla="*/ 35 w 246"/>
                <a:gd name="T9" fmla="*/ 35 h 310"/>
                <a:gd name="T10" fmla="*/ 31 w 246"/>
                <a:gd name="T11" fmla="*/ 38 h 310"/>
                <a:gd name="T12" fmla="*/ 28 w 246"/>
                <a:gd name="T13" fmla="*/ 41 h 310"/>
                <a:gd name="T14" fmla="*/ 24 w 246"/>
                <a:gd name="T15" fmla="*/ 44 h 310"/>
                <a:gd name="T16" fmla="*/ 22 w 246"/>
                <a:gd name="T17" fmla="*/ 47 h 310"/>
                <a:gd name="T18" fmla="*/ 21 w 246"/>
                <a:gd name="T19" fmla="*/ 48 h 310"/>
                <a:gd name="T20" fmla="*/ 20 w 246"/>
                <a:gd name="T21" fmla="*/ 50 h 310"/>
                <a:gd name="T22" fmla="*/ 20 w 246"/>
                <a:gd name="T23" fmla="*/ 51 h 310"/>
                <a:gd name="T24" fmla="*/ 22 w 246"/>
                <a:gd name="T25" fmla="*/ 52 h 310"/>
                <a:gd name="T26" fmla="*/ 23 w 246"/>
                <a:gd name="T27" fmla="*/ 52 h 310"/>
                <a:gd name="T28" fmla="*/ 26 w 246"/>
                <a:gd name="T29" fmla="*/ 49 h 310"/>
                <a:gd name="T30" fmla="*/ 30 w 246"/>
                <a:gd name="T31" fmla="*/ 45 h 310"/>
                <a:gd name="T32" fmla="*/ 35 w 246"/>
                <a:gd name="T33" fmla="*/ 41 h 310"/>
                <a:gd name="T34" fmla="*/ 39 w 246"/>
                <a:gd name="T35" fmla="*/ 37 h 310"/>
                <a:gd name="T36" fmla="*/ 41 w 246"/>
                <a:gd name="T37" fmla="*/ 31 h 310"/>
                <a:gd name="T38" fmla="*/ 40 w 246"/>
                <a:gd name="T39" fmla="*/ 26 h 310"/>
                <a:gd name="T40" fmla="*/ 38 w 246"/>
                <a:gd name="T41" fmla="*/ 20 h 310"/>
                <a:gd name="T42" fmla="*/ 34 w 246"/>
                <a:gd name="T43" fmla="*/ 16 h 310"/>
                <a:gd name="T44" fmla="*/ 30 w 246"/>
                <a:gd name="T45" fmla="*/ 12 h 310"/>
                <a:gd name="T46" fmla="*/ 25 w 246"/>
                <a:gd name="T47" fmla="*/ 10 h 310"/>
                <a:gd name="T48" fmla="*/ 21 w 246"/>
                <a:gd name="T49" fmla="*/ 7 h 310"/>
                <a:gd name="T50" fmla="*/ 16 w 246"/>
                <a:gd name="T51" fmla="*/ 5 h 310"/>
                <a:gd name="T52" fmla="*/ 12 w 246"/>
                <a:gd name="T53" fmla="*/ 3 h 310"/>
                <a:gd name="T54" fmla="*/ 8 w 246"/>
                <a:gd name="T55" fmla="*/ 1 h 310"/>
                <a:gd name="T56" fmla="*/ 4 w 246"/>
                <a:gd name="T57" fmla="*/ 0 h 310"/>
                <a:gd name="T58" fmla="*/ 1 w 246"/>
                <a:gd name="T59" fmla="*/ 0 h 310"/>
                <a:gd name="T60" fmla="*/ 1 w 246"/>
                <a:gd name="T61" fmla="*/ 1 h 310"/>
                <a:gd name="T62" fmla="*/ 5 w 246"/>
                <a:gd name="T63" fmla="*/ 2 h 310"/>
                <a:gd name="T64" fmla="*/ 9 w 246"/>
                <a:gd name="T65" fmla="*/ 4 h 310"/>
                <a:gd name="T66" fmla="*/ 13 w 246"/>
                <a:gd name="T67" fmla="*/ 6 h 310"/>
                <a:gd name="T68" fmla="*/ 18 w 246"/>
                <a:gd name="T69" fmla="*/ 9 h 310"/>
                <a:gd name="T70" fmla="*/ 22 w 246"/>
                <a:gd name="T71" fmla="*/ 12 h 310"/>
                <a:gd name="T72" fmla="*/ 27 w 246"/>
                <a:gd name="T73" fmla="*/ 15 h 310"/>
                <a:gd name="T74" fmla="*/ 31 w 246"/>
                <a:gd name="T75" fmla="*/ 18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62" name="Freeform 248"/>
            <p:cNvSpPr>
              <a:spLocks/>
            </p:cNvSpPr>
            <p:nvPr/>
          </p:nvSpPr>
          <p:spPr bwMode="auto">
            <a:xfrm>
              <a:off x="2653" y="2750"/>
              <a:ext cx="14" cy="31"/>
            </a:xfrm>
            <a:custGeom>
              <a:avLst/>
              <a:gdLst>
                <a:gd name="T0" fmla="*/ 5 w 83"/>
                <a:gd name="T1" fmla="*/ 2 h 187"/>
                <a:gd name="T2" fmla="*/ 5 w 83"/>
                <a:gd name="T3" fmla="*/ 1 h 187"/>
                <a:gd name="T4" fmla="*/ 4 w 83"/>
                <a:gd name="T5" fmla="*/ 0 h 187"/>
                <a:gd name="T6" fmla="*/ 3 w 83"/>
                <a:gd name="T7" fmla="*/ 0 h 187"/>
                <a:gd name="T8" fmla="*/ 2 w 83"/>
                <a:gd name="T9" fmla="*/ 0 h 187"/>
                <a:gd name="T10" fmla="*/ 1 w 83"/>
                <a:gd name="T11" fmla="*/ 0 h 187"/>
                <a:gd name="T12" fmla="*/ 1 w 83"/>
                <a:gd name="T13" fmla="*/ 1 h 187"/>
                <a:gd name="T14" fmla="*/ 0 w 83"/>
                <a:gd name="T15" fmla="*/ 2 h 187"/>
                <a:gd name="T16" fmla="*/ 0 w 83"/>
                <a:gd name="T17" fmla="*/ 3 h 187"/>
                <a:gd name="T18" fmla="*/ 1 w 83"/>
                <a:gd name="T19" fmla="*/ 7 h 187"/>
                <a:gd name="T20" fmla="*/ 3 w 83"/>
                <a:gd name="T21" fmla="*/ 12 h 187"/>
                <a:gd name="T22" fmla="*/ 5 w 83"/>
                <a:gd name="T23" fmla="*/ 17 h 187"/>
                <a:gd name="T24" fmla="*/ 7 w 83"/>
                <a:gd name="T25" fmla="*/ 21 h 187"/>
                <a:gd name="T26" fmla="*/ 9 w 83"/>
                <a:gd name="T27" fmla="*/ 25 h 187"/>
                <a:gd name="T28" fmla="*/ 11 w 83"/>
                <a:gd name="T29" fmla="*/ 28 h 187"/>
                <a:gd name="T30" fmla="*/ 13 w 83"/>
                <a:gd name="T31" fmla="*/ 31 h 187"/>
                <a:gd name="T32" fmla="*/ 14 w 83"/>
                <a:gd name="T33" fmla="*/ 31 h 187"/>
                <a:gd name="T34" fmla="*/ 13 w 83"/>
                <a:gd name="T35" fmla="*/ 29 h 187"/>
                <a:gd name="T36" fmla="*/ 13 w 83"/>
                <a:gd name="T37" fmla="*/ 26 h 187"/>
                <a:gd name="T38" fmla="*/ 11 w 83"/>
                <a:gd name="T39" fmla="*/ 23 h 187"/>
                <a:gd name="T40" fmla="*/ 10 w 83"/>
                <a:gd name="T41" fmla="*/ 19 h 187"/>
                <a:gd name="T42" fmla="*/ 9 w 83"/>
                <a:gd name="T43" fmla="*/ 15 h 187"/>
                <a:gd name="T44" fmla="*/ 7 w 83"/>
                <a:gd name="T45" fmla="*/ 10 h 187"/>
                <a:gd name="T46" fmla="*/ 6 w 83"/>
                <a:gd name="T47" fmla="*/ 6 h 187"/>
                <a:gd name="T48" fmla="*/ 5 w 83"/>
                <a:gd name="T49" fmla="*/ 2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63" name="Freeform 249"/>
            <p:cNvSpPr>
              <a:spLocks/>
            </p:cNvSpPr>
            <p:nvPr/>
          </p:nvSpPr>
          <p:spPr bwMode="auto">
            <a:xfrm>
              <a:off x="2647" y="2733"/>
              <a:ext cx="7" cy="16"/>
            </a:xfrm>
            <a:custGeom>
              <a:avLst/>
              <a:gdLst>
                <a:gd name="T0" fmla="*/ 4 w 44"/>
                <a:gd name="T1" fmla="*/ 2 h 94"/>
                <a:gd name="T2" fmla="*/ 3 w 44"/>
                <a:gd name="T3" fmla="*/ 1 h 94"/>
                <a:gd name="T4" fmla="*/ 3 w 44"/>
                <a:gd name="T5" fmla="*/ 0 h 94"/>
                <a:gd name="T6" fmla="*/ 2 w 44"/>
                <a:gd name="T7" fmla="*/ 0 h 94"/>
                <a:gd name="T8" fmla="*/ 2 w 44"/>
                <a:gd name="T9" fmla="*/ 0 h 94"/>
                <a:gd name="T10" fmla="*/ 1 w 44"/>
                <a:gd name="T11" fmla="*/ 0 h 94"/>
                <a:gd name="T12" fmla="*/ 0 w 44"/>
                <a:gd name="T13" fmla="*/ 1 h 94"/>
                <a:gd name="T14" fmla="*/ 0 w 44"/>
                <a:gd name="T15" fmla="*/ 1 h 94"/>
                <a:gd name="T16" fmla="*/ 0 w 44"/>
                <a:gd name="T17" fmla="*/ 2 h 94"/>
                <a:gd name="T18" fmla="*/ 0 w 44"/>
                <a:gd name="T19" fmla="*/ 4 h 94"/>
                <a:gd name="T20" fmla="*/ 1 w 44"/>
                <a:gd name="T21" fmla="*/ 6 h 94"/>
                <a:gd name="T22" fmla="*/ 1 w 44"/>
                <a:gd name="T23" fmla="*/ 9 h 94"/>
                <a:gd name="T24" fmla="*/ 2 w 44"/>
                <a:gd name="T25" fmla="*/ 11 h 94"/>
                <a:gd name="T26" fmla="*/ 3 w 44"/>
                <a:gd name="T27" fmla="*/ 13 h 94"/>
                <a:gd name="T28" fmla="*/ 4 w 44"/>
                <a:gd name="T29" fmla="*/ 15 h 94"/>
                <a:gd name="T30" fmla="*/ 6 w 44"/>
                <a:gd name="T31" fmla="*/ 16 h 94"/>
                <a:gd name="T32" fmla="*/ 7 w 44"/>
                <a:gd name="T33" fmla="*/ 16 h 94"/>
                <a:gd name="T34" fmla="*/ 7 w 44"/>
                <a:gd name="T35" fmla="*/ 13 h 94"/>
                <a:gd name="T36" fmla="*/ 6 w 44"/>
                <a:gd name="T37" fmla="*/ 9 h 94"/>
                <a:gd name="T38" fmla="*/ 5 w 44"/>
                <a:gd name="T39" fmla="*/ 5 h 94"/>
                <a:gd name="T40" fmla="*/ 4 w 44"/>
                <a:gd name="T41" fmla="*/ 2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64" name="Freeform 250"/>
            <p:cNvSpPr>
              <a:spLocks/>
            </p:cNvSpPr>
            <p:nvPr/>
          </p:nvSpPr>
          <p:spPr bwMode="auto">
            <a:xfrm>
              <a:off x="2641" y="2722"/>
              <a:ext cx="6" cy="9"/>
            </a:xfrm>
            <a:custGeom>
              <a:avLst/>
              <a:gdLst>
                <a:gd name="T0" fmla="*/ 3 w 38"/>
                <a:gd name="T1" fmla="*/ 1 h 54"/>
                <a:gd name="T2" fmla="*/ 3 w 38"/>
                <a:gd name="T3" fmla="*/ 1 h 54"/>
                <a:gd name="T4" fmla="*/ 3 w 38"/>
                <a:gd name="T5" fmla="*/ 1 h 54"/>
                <a:gd name="T6" fmla="*/ 3 w 38"/>
                <a:gd name="T7" fmla="*/ 1 h 54"/>
                <a:gd name="T8" fmla="*/ 3 w 38"/>
                <a:gd name="T9" fmla="*/ 1 h 54"/>
                <a:gd name="T10" fmla="*/ 3 w 38"/>
                <a:gd name="T11" fmla="*/ 1 h 54"/>
                <a:gd name="T12" fmla="*/ 2 w 38"/>
                <a:gd name="T13" fmla="*/ 0 h 54"/>
                <a:gd name="T14" fmla="*/ 2 w 38"/>
                <a:gd name="T15" fmla="*/ 0 h 54"/>
                <a:gd name="T16" fmla="*/ 1 w 38"/>
                <a:gd name="T17" fmla="*/ 0 h 54"/>
                <a:gd name="T18" fmla="*/ 1 w 38"/>
                <a:gd name="T19" fmla="*/ 0 h 54"/>
                <a:gd name="T20" fmla="*/ 0 w 38"/>
                <a:gd name="T21" fmla="*/ 1 h 54"/>
                <a:gd name="T22" fmla="*/ 0 w 38"/>
                <a:gd name="T23" fmla="*/ 1 h 54"/>
                <a:gd name="T24" fmla="*/ 0 w 38"/>
                <a:gd name="T25" fmla="*/ 2 h 54"/>
                <a:gd name="T26" fmla="*/ 0 w 38"/>
                <a:gd name="T27" fmla="*/ 3 h 54"/>
                <a:gd name="T28" fmla="*/ 1 w 38"/>
                <a:gd name="T29" fmla="*/ 4 h 54"/>
                <a:gd name="T30" fmla="*/ 1 w 38"/>
                <a:gd name="T31" fmla="*/ 5 h 54"/>
                <a:gd name="T32" fmla="*/ 2 w 38"/>
                <a:gd name="T33" fmla="*/ 7 h 54"/>
                <a:gd name="T34" fmla="*/ 3 w 38"/>
                <a:gd name="T35" fmla="*/ 8 h 54"/>
                <a:gd name="T36" fmla="*/ 4 w 38"/>
                <a:gd name="T37" fmla="*/ 8 h 54"/>
                <a:gd name="T38" fmla="*/ 5 w 38"/>
                <a:gd name="T39" fmla="*/ 9 h 54"/>
                <a:gd name="T40" fmla="*/ 6 w 38"/>
                <a:gd name="T41" fmla="*/ 9 h 54"/>
                <a:gd name="T42" fmla="*/ 6 w 38"/>
                <a:gd name="T43" fmla="*/ 7 h 54"/>
                <a:gd name="T44" fmla="*/ 5 w 38"/>
                <a:gd name="T45" fmla="*/ 5 h 54"/>
                <a:gd name="T46" fmla="*/ 4 w 38"/>
                <a:gd name="T47" fmla="*/ 3 h 54"/>
                <a:gd name="T48" fmla="*/ 3 w 38"/>
                <a:gd name="T49" fmla="*/ 1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65" name="Freeform 251"/>
            <p:cNvSpPr>
              <a:spLocks/>
            </p:cNvSpPr>
            <p:nvPr/>
          </p:nvSpPr>
          <p:spPr bwMode="auto">
            <a:xfrm>
              <a:off x="2636" y="2714"/>
              <a:ext cx="8" cy="6"/>
            </a:xfrm>
            <a:custGeom>
              <a:avLst/>
              <a:gdLst>
                <a:gd name="T0" fmla="*/ 6 w 52"/>
                <a:gd name="T1" fmla="*/ 4 h 36"/>
                <a:gd name="T2" fmla="*/ 7 w 52"/>
                <a:gd name="T3" fmla="*/ 4 h 36"/>
                <a:gd name="T4" fmla="*/ 8 w 52"/>
                <a:gd name="T5" fmla="*/ 3 h 36"/>
                <a:gd name="T6" fmla="*/ 8 w 52"/>
                <a:gd name="T7" fmla="*/ 3 h 36"/>
                <a:gd name="T8" fmla="*/ 8 w 52"/>
                <a:gd name="T9" fmla="*/ 2 h 36"/>
                <a:gd name="T10" fmla="*/ 8 w 52"/>
                <a:gd name="T11" fmla="*/ 1 h 36"/>
                <a:gd name="T12" fmla="*/ 7 w 52"/>
                <a:gd name="T13" fmla="*/ 0 h 36"/>
                <a:gd name="T14" fmla="*/ 6 w 52"/>
                <a:gd name="T15" fmla="*/ 0 h 36"/>
                <a:gd name="T16" fmla="*/ 6 w 52"/>
                <a:gd name="T17" fmla="*/ 0 h 36"/>
                <a:gd name="T18" fmla="*/ 5 w 52"/>
                <a:gd name="T19" fmla="*/ 0 h 36"/>
                <a:gd name="T20" fmla="*/ 4 w 52"/>
                <a:gd name="T21" fmla="*/ 0 h 36"/>
                <a:gd name="T22" fmla="*/ 3 w 52"/>
                <a:gd name="T23" fmla="*/ 1 h 36"/>
                <a:gd name="T24" fmla="*/ 2 w 52"/>
                <a:gd name="T25" fmla="*/ 1 h 36"/>
                <a:gd name="T26" fmla="*/ 1 w 52"/>
                <a:gd name="T27" fmla="*/ 2 h 36"/>
                <a:gd name="T28" fmla="*/ 0 w 52"/>
                <a:gd name="T29" fmla="*/ 4 h 36"/>
                <a:gd name="T30" fmla="*/ 0 w 52"/>
                <a:gd name="T31" fmla="*/ 5 h 36"/>
                <a:gd name="T32" fmla="*/ 0 w 52"/>
                <a:gd name="T33" fmla="*/ 5 h 36"/>
                <a:gd name="T34" fmla="*/ 1 w 52"/>
                <a:gd name="T35" fmla="*/ 6 h 36"/>
                <a:gd name="T36" fmla="*/ 1 w 52"/>
                <a:gd name="T37" fmla="*/ 6 h 36"/>
                <a:gd name="T38" fmla="*/ 2 w 52"/>
                <a:gd name="T39" fmla="*/ 6 h 36"/>
                <a:gd name="T40" fmla="*/ 3 w 52"/>
                <a:gd name="T41" fmla="*/ 6 h 36"/>
                <a:gd name="T42" fmla="*/ 4 w 52"/>
                <a:gd name="T43" fmla="*/ 6 h 36"/>
                <a:gd name="T44" fmla="*/ 5 w 52"/>
                <a:gd name="T45" fmla="*/ 5 h 36"/>
                <a:gd name="T46" fmla="*/ 6 w 52"/>
                <a:gd name="T47" fmla="*/ 5 h 36"/>
                <a:gd name="T48" fmla="*/ 6 w 52"/>
                <a:gd name="T49" fmla="*/ 4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66" name="Freeform 252"/>
            <p:cNvSpPr>
              <a:spLocks/>
            </p:cNvSpPr>
            <p:nvPr/>
          </p:nvSpPr>
          <p:spPr bwMode="auto">
            <a:xfrm>
              <a:off x="2596" y="2704"/>
              <a:ext cx="33" cy="39"/>
            </a:xfrm>
            <a:custGeom>
              <a:avLst/>
              <a:gdLst>
                <a:gd name="T0" fmla="*/ 12 w 198"/>
                <a:gd name="T1" fmla="*/ 6 h 236"/>
                <a:gd name="T2" fmla="*/ 10 w 198"/>
                <a:gd name="T3" fmla="*/ 8 h 236"/>
                <a:gd name="T4" fmla="*/ 8 w 198"/>
                <a:gd name="T5" fmla="*/ 10 h 236"/>
                <a:gd name="T6" fmla="*/ 6 w 198"/>
                <a:gd name="T7" fmla="*/ 12 h 236"/>
                <a:gd name="T8" fmla="*/ 4 w 198"/>
                <a:gd name="T9" fmla="*/ 14 h 236"/>
                <a:gd name="T10" fmla="*/ 2 w 198"/>
                <a:gd name="T11" fmla="*/ 17 h 236"/>
                <a:gd name="T12" fmla="*/ 1 w 198"/>
                <a:gd name="T13" fmla="*/ 19 h 236"/>
                <a:gd name="T14" fmla="*/ 0 w 198"/>
                <a:gd name="T15" fmla="*/ 21 h 236"/>
                <a:gd name="T16" fmla="*/ 0 w 198"/>
                <a:gd name="T17" fmla="*/ 24 h 236"/>
                <a:gd name="T18" fmla="*/ 0 w 198"/>
                <a:gd name="T19" fmla="*/ 28 h 236"/>
                <a:gd name="T20" fmla="*/ 2 w 198"/>
                <a:gd name="T21" fmla="*/ 31 h 236"/>
                <a:gd name="T22" fmla="*/ 4 w 198"/>
                <a:gd name="T23" fmla="*/ 34 h 236"/>
                <a:gd name="T24" fmla="*/ 7 w 198"/>
                <a:gd name="T25" fmla="*/ 36 h 236"/>
                <a:gd name="T26" fmla="*/ 11 w 198"/>
                <a:gd name="T27" fmla="*/ 38 h 236"/>
                <a:gd name="T28" fmla="*/ 15 w 198"/>
                <a:gd name="T29" fmla="*/ 39 h 236"/>
                <a:gd name="T30" fmla="*/ 18 w 198"/>
                <a:gd name="T31" fmla="*/ 39 h 236"/>
                <a:gd name="T32" fmla="*/ 22 w 198"/>
                <a:gd name="T33" fmla="*/ 38 h 236"/>
                <a:gd name="T34" fmla="*/ 23 w 198"/>
                <a:gd name="T35" fmla="*/ 38 h 236"/>
                <a:gd name="T36" fmla="*/ 24 w 198"/>
                <a:gd name="T37" fmla="*/ 38 h 236"/>
                <a:gd name="T38" fmla="*/ 24 w 198"/>
                <a:gd name="T39" fmla="*/ 37 h 236"/>
                <a:gd name="T40" fmla="*/ 24 w 198"/>
                <a:gd name="T41" fmla="*/ 37 h 236"/>
                <a:gd name="T42" fmla="*/ 24 w 198"/>
                <a:gd name="T43" fmla="*/ 36 h 236"/>
                <a:gd name="T44" fmla="*/ 24 w 198"/>
                <a:gd name="T45" fmla="*/ 36 h 236"/>
                <a:gd name="T46" fmla="*/ 23 w 198"/>
                <a:gd name="T47" fmla="*/ 36 h 236"/>
                <a:gd name="T48" fmla="*/ 22 w 198"/>
                <a:gd name="T49" fmla="*/ 36 h 236"/>
                <a:gd name="T50" fmla="*/ 21 w 198"/>
                <a:gd name="T51" fmla="*/ 36 h 236"/>
                <a:gd name="T52" fmla="*/ 20 w 198"/>
                <a:gd name="T53" fmla="*/ 36 h 236"/>
                <a:gd name="T54" fmla="*/ 19 w 198"/>
                <a:gd name="T55" fmla="*/ 36 h 236"/>
                <a:gd name="T56" fmla="*/ 18 w 198"/>
                <a:gd name="T57" fmla="*/ 36 h 236"/>
                <a:gd name="T58" fmla="*/ 16 w 198"/>
                <a:gd name="T59" fmla="*/ 36 h 236"/>
                <a:gd name="T60" fmla="*/ 15 w 198"/>
                <a:gd name="T61" fmla="*/ 36 h 236"/>
                <a:gd name="T62" fmla="*/ 13 w 198"/>
                <a:gd name="T63" fmla="*/ 35 h 236"/>
                <a:gd name="T64" fmla="*/ 10 w 198"/>
                <a:gd name="T65" fmla="*/ 35 h 236"/>
                <a:gd name="T66" fmla="*/ 8 w 198"/>
                <a:gd name="T67" fmla="*/ 34 h 236"/>
                <a:gd name="T68" fmla="*/ 7 w 198"/>
                <a:gd name="T69" fmla="*/ 33 h 236"/>
                <a:gd name="T70" fmla="*/ 5 w 198"/>
                <a:gd name="T71" fmla="*/ 31 h 236"/>
                <a:gd name="T72" fmla="*/ 3 w 198"/>
                <a:gd name="T73" fmla="*/ 29 h 236"/>
                <a:gd name="T74" fmla="*/ 2 w 198"/>
                <a:gd name="T75" fmla="*/ 26 h 236"/>
                <a:gd name="T76" fmla="*/ 3 w 198"/>
                <a:gd name="T77" fmla="*/ 23 h 236"/>
                <a:gd name="T78" fmla="*/ 4 w 198"/>
                <a:gd name="T79" fmla="*/ 20 h 236"/>
                <a:gd name="T80" fmla="*/ 5 w 198"/>
                <a:gd name="T81" fmla="*/ 18 h 236"/>
                <a:gd name="T82" fmla="*/ 7 w 198"/>
                <a:gd name="T83" fmla="*/ 16 h 236"/>
                <a:gd name="T84" fmla="*/ 8 w 198"/>
                <a:gd name="T85" fmla="*/ 14 h 236"/>
                <a:gd name="T86" fmla="*/ 10 w 198"/>
                <a:gd name="T87" fmla="*/ 12 h 236"/>
                <a:gd name="T88" fmla="*/ 13 w 198"/>
                <a:gd name="T89" fmla="*/ 10 h 236"/>
                <a:gd name="T90" fmla="*/ 16 w 198"/>
                <a:gd name="T91" fmla="*/ 8 h 236"/>
                <a:gd name="T92" fmla="*/ 18 w 198"/>
                <a:gd name="T93" fmla="*/ 6 h 236"/>
                <a:gd name="T94" fmla="*/ 21 w 198"/>
                <a:gd name="T95" fmla="*/ 5 h 236"/>
                <a:gd name="T96" fmla="*/ 24 w 198"/>
                <a:gd name="T97" fmla="*/ 4 h 236"/>
                <a:gd name="T98" fmla="*/ 26 w 198"/>
                <a:gd name="T99" fmla="*/ 3 h 236"/>
                <a:gd name="T100" fmla="*/ 29 w 198"/>
                <a:gd name="T101" fmla="*/ 2 h 236"/>
                <a:gd name="T102" fmla="*/ 31 w 198"/>
                <a:gd name="T103" fmla="*/ 2 h 236"/>
                <a:gd name="T104" fmla="*/ 33 w 198"/>
                <a:gd name="T105" fmla="*/ 1 h 236"/>
                <a:gd name="T106" fmla="*/ 32 w 198"/>
                <a:gd name="T107" fmla="*/ 0 h 236"/>
                <a:gd name="T108" fmla="*/ 30 w 198"/>
                <a:gd name="T109" fmla="*/ 0 h 236"/>
                <a:gd name="T110" fmla="*/ 27 w 198"/>
                <a:gd name="T111" fmla="*/ 0 h 236"/>
                <a:gd name="T112" fmla="*/ 24 w 198"/>
                <a:gd name="T113" fmla="*/ 1 h 236"/>
                <a:gd name="T114" fmla="*/ 21 w 198"/>
                <a:gd name="T115" fmla="*/ 2 h 236"/>
                <a:gd name="T116" fmla="*/ 17 w 198"/>
                <a:gd name="T117" fmla="*/ 3 h 236"/>
                <a:gd name="T118" fmla="*/ 15 w 198"/>
                <a:gd name="T119" fmla="*/ 5 h 236"/>
                <a:gd name="T120" fmla="*/ 12 w 198"/>
                <a:gd name="T121" fmla="*/ 6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67" name="Freeform 253"/>
            <p:cNvSpPr>
              <a:spLocks/>
            </p:cNvSpPr>
            <p:nvPr/>
          </p:nvSpPr>
          <p:spPr bwMode="auto">
            <a:xfrm>
              <a:off x="2652" y="2704"/>
              <a:ext cx="22" cy="30"/>
            </a:xfrm>
            <a:custGeom>
              <a:avLst/>
              <a:gdLst>
                <a:gd name="T0" fmla="*/ 19 w 128"/>
                <a:gd name="T1" fmla="*/ 10 h 183"/>
                <a:gd name="T2" fmla="*/ 19 w 128"/>
                <a:gd name="T3" fmla="*/ 13 h 183"/>
                <a:gd name="T4" fmla="*/ 19 w 128"/>
                <a:gd name="T5" fmla="*/ 16 h 183"/>
                <a:gd name="T6" fmla="*/ 17 w 128"/>
                <a:gd name="T7" fmla="*/ 18 h 183"/>
                <a:gd name="T8" fmla="*/ 15 w 128"/>
                <a:gd name="T9" fmla="*/ 20 h 183"/>
                <a:gd name="T10" fmla="*/ 13 w 128"/>
                <a:gd name="T11" fmla="*/ 22 h 183"/>
                <a:gd name="T12" fmla="*/ 10 w 128"/>
                <a:gd name="T13" fmla="*/ 24 h 183"/>
                <a:gd name="T14" fmla="*/ 7 w 128"/>
                <a:gd name="T15" fmla="*/ 26 h 183"/>
                <a:gd name="T16" fmla="*/ 5 w 128"/>
                <a:gd name="T17" fmla="*/ 27 h 183"/>
                <a:gd name="T18" fmla="*/ 5 w 128"/>
                <a:gd name="T19" fmla="*/ 28 h 183"/>
                <a:gd name="T20" fmla="*/ 4 w 128"/>
                <a:gd name="T21" fmla="*/ 28 h 183"/>
                <a:gd name="T22" fmla="*/ 4 w 128"/>
                <a:gd name="T23" fmla="*/ 29 h 183"/>
                <a:gd name="T24" fmla="*/ 5 w 128"/>
                <a:gd name="T25" fmla="*/ 29 h 183"/>
                <a:gd name="T26" fmla="*/ 5 w 128"/>
                <a:gd name="T27" fmla="*/ 30 h 183"/>
                <a:gd name="T28" fmla="*/ 6 w 128"/>
                <a:gd name="T29" fmla="*/ 30 h 183"/>
                <a:gd name="T30" fmla="*/ 6 w 128"/>
                <a:gd name="T31" fmla="*/ 30 h 183"/>
                <a:gd name="T32" fmla="*/ 7 w 128"/>
                <a:gd name="T33" fmla="*/ 30 h 183"/>
                <a:gd name="T34" fmla="*/ 10 w 128"/>
                <a:gd name="T35" fmla="*/ 28 h 183"/>
                <a:gd name="T36" fmla="*/ 13 w 128"/>
                <a:gd name="T37" fmla="*/ 26 h 183"/>
                <a:gd name="T38" fmla="*/ 16 w 128"/>
                <a:gd name="T39" fmla="*/ 24 h 183"/>
                <a:gd name="T40" fmla="*/ 19 w 128"/>
                <a:gd name="T41" fmla="*/ 22 h 183"/>
                <a:gd name="T42" fmla="*/ 20 w 128"/>
                <a:gd name="T43" fmla="*/ 19 h 183"/>
                <a:gd name="T44" fmla="*/ 21 w 128"/>
                <a:gd name="T45" fmla="*/ 16 h 183"/>
                <a:gd name="T46" fmla="*/ 22 w 128"/>
                <a:gd name="T47" fmla="*/ 13 h 183"/>
                <a:gd name="T48" fmla="*/ 21 w 128"/>
                <a:gd name="T49" fmla="*/ 10 h 183"/>
                <a:gd name="T50" fmla="*/ 19 w 128"/>
                <a:gd name="T51" fmla="*/ 7 h 183"/>
                <a:gd name="T52" fmla="*/ 17 w 128"/>
                <a:gd name="T53" fmla="*/ 5 h 183"/>
                <a:gd name="T54" fmla="*/ 14 w 128"/>
                <a:gd name="T55" fmla="*/ 3 h 183"/>
                <a:gd name="T56" fmla="*/ 10 w 128"/>
                <a:gd name="T57" fmla="*/ 1 h 183"/>
                <a:gd name="T58" fmla="*/ 7 w 128"/>
                <a:gd name="T59" fmla="*/ 0 h 183"/>
                <a:gd name="T60" fmla="*/ 4 w 128"/>
                <a:gd name="T61" fmla="*/ 0 h 183"/>
                <a:gd name="T62" fmla="*/ 2 w 128"/>
                <a:gd name="T63" fmla="*/ 0 h 183"/>
                <a:gd name="T64" fmla="*/ 0 w 128"/>
                <a:gd name="T65" fmla="*/ 1 h 183"/>
                <a:gd name="T66" fmla="*/ 3 w 128"/>
                <a:gd name="T67" fmla="*/ 2 h 183"/>
                <a:gd name="T68" fmla="*/ 6 w 128"/>
                <a:gd name="T69" fmla="*/ 2 h 183"/>
                <a:gd name="T70" fmla="*/ 8 w 128"/>
                <a:gd name="T71" fmla="*/ 3 h 183"/>
                <a:gd name="T72" fmla="*/ 11 w 128"/>
                <a:gd name="T73" fmla="*/ 4 h 183"/>
                <a:gd name="T74" fmla="*/ 13 w 128"/>
                <a:gd name="T75" fmla="*/ 5 h 183"/>
                <a:gd name="T76" fmla="*/ 15 w 128"/>
                <a:gd name="T77" fmla="*/ 6 h 183"/>
                <a:gd name="T78" fmla="*/ 17 w 128"/>
                <a:gd name="T79" fmla="*/ 8 h 183"/>
                <a:gd name="T80" fmla="*/ 19 w 128"/>
                <a:gd name="T81" fmla="*/ 1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68" name="Freeform 254"/>
            <p:cNvSpPr>
              <a:spLocks/>
            </p:cNvSpPr>
            <p:nvPr/>
          </p:nvSpPr>
          <p:spPr bwMode="auto">
            <a:xfrm>
              <a:off x="2575" y="2697"/>
              <a:ext cx="53" cy="63"/>
            </a:xfrm>
            <a:custGeom>
              <a:avLst/>
              <a:gdLst>
                <a:gd name="T0" fmla="*/ 17 w 323"/>
                <a:gd name="T1" fmla="*/ 12 h 379"/>
                <a:gd name="T2" fmla="*/ 9 w 323"/>
                <a:gd name="T3" fmla="*/ 19 h 379"/>
                <a:gd name="T4" fmla="*/ 3 w 323"/>
                <a:gd name="T5" fmla="*/ 28 h 379"/>
                <a:gd name="T6" fmla="*/ 0 w 323"/>
                <a:gd name="T7" fmla="*/ 38 h 379"/>
                <a:gd name="T8" fmla="*/ 1 w 323"/>
                <a:gd name="T9" fmla="*/ 44 h 379"/>
                <a:gd name="T10" fmla="*/ 2 w 323"/>
                <a:gd name="T11" fmla="*/ 47 h 379"/>
                <a:gd name="T12" fmla="*/ 3 w 323"/>
                <a:gd name="T13" fmla="*/ 50 h 379"/>
                <a:gd name="T14" fmla="*/ 6 w 323"/>
                <a:gd name="T15" fmla="*/ 52 h 379"/>
                <a:gd name="T16" fmla="*/ 9 w 323"/>
                <a:gd name="T17" fmla="*/ 54 h 379"/>
                <a:gd name="T18" fmla="*/ 14 w 323"/>
                <a:gd name="T19" fmla="*/ 57 h 379"/>
                <a:gd name="T20" fmla="*/ 20 w 323"/>
                <a:gd name="T21" fmla="*/ 58 h 379"/>
                <a:gd name="T22" fmla="*/ 25 w 323"/>
                <a:gd name="T23" fmla="*/ 60 h 379"/>
                <a:gd name="T24" fmla="*/ 31 w 323"/>
                <a:gd name="T25" fmla="*/ 61 h 379"/>
                <a:gd name="T26" fmla="*/ 36 w 323"/>
                <a:gd name="T27" fmla="*/ 62 h 379"/>
                <a:gd name="T28" fmla="*/ 42 w 323"/>
                <a:gd name="T29" fmla="*/ 62 h 379"/>
                <a:gd name="T30" fmla="*/ 48 w 323"/>
                <a:gd name="T31" fmla="*/ 63 h 379"/>
                <a:gd name="T32" fmla="*/ 51 w 323"/>
                <a:gd name="T33" fmla="*/ 63 h 379"/>
                <a:gd name="T34" fmla="*/ 53 w 323"/>
                <a:gd name="T35" fmla="*/ 62 h 379"/>
                <a:gd name="T36" fmla="*/ 53 w 323"/>
                <a:gd name="T37" fmla="*/ 60 h 379"/>
                <a:gd name="T38" fmla="*/ 52 w 323"/>
                <a:gd name="T39" fmla="*/ 59 h 379"/>
                <a:gd name="T40" fmla="*/ 48 w 323"/>
                <a:gd name="T41" fmla="*/ 58 h 379"/>
                <a:gd name="T42" fmla="*/ 43 w 323"/>
                <a:gd name="T43" fmla="*/ 58 h 379"/>
                <a:gd name="T44" fmla="*/ 38 w 323"/>
                <a:gd name="T45" fmla="*/ 58 h 379"/>
                <a:gd name="T46" fmla="*/ 33 w 323"/>
                <a:gd name="T47" fmla="*/ 57 h 379"/>
                <a:gd name="T48" fmla="*/ 28 w 323"/>
                <a:gd name="T49" fmla="*/ 56 h 379"/>
                <a:gd name="T50" fmla="*/ 22 w 323"/>
                <a:gd name="T51" fmla="*/ 55 h 379"/>
                <a:gd name="T52" fmla="*/ 17 w 323"/>
                <a:gd name="T53" fmla="*/ 53 h 379"/>
                <a:gd name="T54" fmla="*/ 12 w 323"/>
                <a:gd name="T55" fmla="*/ 51 h 379"/>
                <a:gd name="T56" fmla="*/ 8 w 323"/>
                <a:gd name="T57" fmla="*/ 48 h 379"/>
                <a:gd name="T58" fmla="*/ 6 w 323"/>
                <a:gd name="T59" fmla="*/ 45 h 379"/>
                <a:gd name="T60" fmla="*/ 5 w 323"/>
                <a:gd name="T61" fmla="*/ 40 h 379"/>
                <a:gd name="T62" fmla="*/ 6 w 323"/>
                <a:gd name="T63" fmla="*/ 33 h 379"/>
                <a:gd name="T64" fmla="*/ 8 w 323"/>
                <a:gd name="T65" fmla="*/ 27 h 379"/>
                <a:gd name="T66" fmla="*/ 11 w 323"/>
                <a:gd name="T67" fmla="*/ 23 h 379"/>
                <a:gd name="T68" fmla="*/ 15 w 323"/>
                <a:gd name="T69" fmla="*/ 18 h 379"/>
                <a:gd name="T70" fmla="*/ 19 w 323"/>
                <a:gd name="T71" fmla="*/ 15 h 379"/>
                <a:gd name="T72" fmla="*/ 24 w 323"/>
                <a:gd name="T73" fmla="*/ 11 h 379"/>
                <a:gd name="T74" fmla="*/ 30 w 323"/>
                <a:gd name="T75" fmla="*/ 7 h 379"/>
                <a:gd name="T76" fmla="*/ 36 w 323"/>
                <a:gd name="T77" fmla="*/ 4 h 379"/>
                <a:gd name="T78" fmla="*/ 42 w 323"/>
                <a:gd name="T79" fmla="*/ 1 h 379"/>
                <a:gd name="T80" fmla="*/ 42 w 323"/>
                <a:gd name="T81" fmla="*/ 0 h 379"/>
                <a:gd name="T82" fmla="*/ 36 w 323"/>
                <a:gd name="T83" fmla="*/ 1 h 379"/>
                <a:gd name="T84" fmla="*/ 30 w 323"/>
                <a:gd name="T85" fmla="*/ 3 h 379"/>
                <a:gd name="T86" fmla="*/ 23 w 323"/>
                <a:gd name="T87" fmla="*/ 6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69" name="Freeform 255"/>
            <p:cNvSpPr>
              <a:spLocks/>
            </p:cNvSpPr>
            <p:nvPr/>
          </p:nvSpPr>
          <p:spPr bwMode="auto">
            <a:xfrm>
              <a:off x="2650" y="2695"/>
              <a:ext cx="47" cy="42"/>
            </a:xfrm>
            <a:custGeom>
              <a:avLst/>
              <a:gdLst>
                <a:gd name="T0" fmla="*/ 39 w 282"/>
                <a:gd name="T1" fmla="*/ 13 h 253"/>
                <a:gd name="T2" fmla="*/ 41 w 282"/>
                <a:gd name="T3" fmla="*/ 15 h 253"/>
                <a:gd name="T4" fmla="*/ 42 w 282"/>
                <a:gd name="T5" fmla="*/ 18 h 253"/>
                <a:gd name="T6" fmla="*/ 43 w 282"/>
                <a:gd name="T7" fmla="*/ 21 h 253"/>
                <a:gd name="T8" fmla="*/ 43 w 282"/>
                <a:gd name="T9" fmla="*/ 24 h 253"/>
                <a:gd name="T10" fmla="*/ 43 w 282"/>
                <a:gd name="T11" fmla="*/ 26 h 253"/>
                <a:gd name="T12" fmla="*/ 42 w 282"/>
                <a:gd name="T13" fmla="*/ 28 h 253"/>
                <a:gd name="T14" fmla="*/ 41 w 282"/>
                <a:gd name="T15" fmla="*/ 31 h 253"/>
                <a:gd name="T16" fmla="*/ 39 w 282"/>
                <a:gd name="T17" fmla="*/ 32 h 253"/>
                <a:gd name="T18" fmla="*/ 37 w 282"/>
                <a:gd name="T19" fmla="*/ 34 h 253"/>
                <a:gd name="T20" fmla="*/ 36 w 282"/>
                <a:gd name="T21" fmla="*/ 36 h 253"/>
                <a:gd name="T22" fmla="*/ 34 w 282"/>
                <a:gd name="T23" fmla="*/ 37 h 253"/>
                <a:gd name="T24" fmla="*/ 32 w 282"/>
                <a:gd name="T25" fmla="*/ 39 h 253"/>
                <a:gd name="T26" fmla="*/ 32 w 282"/>
                <a:gd name="T27" fmla="*/ 40 h 253"/>
                <a:gd name="T28" fmla="*/ 32 w 282"/>
                <a:gd name="T29" fmla="*/ 40 h 253"/>
                <a:gd name="T30" fmla="*/ 32 w 282"/>
                <a:gd name="T31" fmla="*/ 41 h 253"/>
                <a:gd name="T32" fmla="*/ 32 w 282"/>
                <a:gd name="T33" fmla="*/ 41 h 253"/>
                <a:gd name="T34" fmla="*/ 33 w 282"/>
                <a:gd name="T35" fmla="*/ 42 h 253"/>
                <a:gd name="T36" fmla="*/ 33 w 282"/>
                <a:gd name="T37" fmla="*/ 42 h 253"/>
                <a:gd name="T38" fmla="*/ 34 w 282"/>
                <a:gd name="T39" fmla="*/ 42 h 253"/>
                <a:gd name="T40" fmla="*/ 35 w 282"/>
                <a:gd name="T41" fmla="*/ 41 h 253"/>
                <a:gd name="T42" fmla="*/ 39 w 282"/>
                <a:gd name="T43" fmla="*/ 39 h 253"/>
                <a:gd name="T44" fmla="*/ 42 w 282"/>
                <a:gd name="T45" fmla="*/ 36 h 253"/>
                <a:gd name="T46" fmla="*/ 45 w 282"/>
                <a:gd name="T47" fmla="*/ 32 h 253"/>
                <a:gd name="T48" fmla="*/ 46 w 282"/>
                <a:gd name="T49" fmla="*/ 28 h 253"/>
                <a:gd name="T50" fmla="*/ 47 w 282"/>
                <a:gd name="T51" fmla="*/ 23 h 253"/>
                <a:gd name="T52" fmla="*/ 47 w 282"/>
                <a:gd name="T53" fmla="*/ 19 h 253"/>
                <a:gd name="T54" fmla="*/ 45 w 282"/>
                <a:gd name="T55" fmla="*/ 15 h 253"/>
                <a:gd name="T56" fmla="*/ 42 w 282"/>
                <a:gd name="T57" fmla="*/ 12 h 253"/>
                <a:gd name="T58" fmla="*/ 39 w 282"/>
                <a:gd name="T59" fmla="*/ 10 h 253"/>
                <a:gd name="T60" fmla="*/ 37 w 282"/>
                <a:gd name="T61" fmla="*/ 8 h 253"/>
                <a:gd name="T62" fmla="*/ 34 w 282"/>
                <a:gd name="T63" fmla="*/ 6 h 253"/>
                <a:gd name="T64" fmla="*/ 30 w 282"/>
                <a:gd name="T65" fmla="*/ 5 h 253"/>
                <a:gd name="T66" fmla="*/ 27 w 282"/>
                <a:gd name="T67" fmla="*/ 4 h 253"/>
                <a:gd name="T68" fmla="*/ 24 w 282"/>
                <a:gd name="T69" fmla="*/ 3 h 253"/>
                <a:gd name="T70" fmla="*/ 20 w 282"/>
                <a:gd name="T71" fmla="*/ 2 h 253"/>
                <a:gd name="T72" fmla="*/ 17 w 282"/>
                <a:gd name="T73" fmla="*/ 1 h 253"/>
                <a:gd name="T74" fmla="*/ 14 w 282"/>
                <a:gd name="T75" fmla="*/ 1 h 253"/>
                <a:gd name="T76" fmla="*/ 10 w 282"/>
                <a:gd name="T77" fmla="*/ 0 h 253"/>
                <a:gd name="T78" fmla="*/ 8 w 282"/>
                <a:gd name="T79" fmla="*/ 0 h 253"/>
                <a:gd name="T80" fmla="*/ 5 w 282"/>
                <a:gd name="T81" fmla="*/ 0 h 253"/>
                <a:gd name="T82" fmla="*/ 3 w 282"/>
                <a:gd name="T83" fmla="*/ 0 h 253"/>
                <a:gd name="T84" fmla="*/ 2 w 282"/>
                <a:gd name="T85" fmla="*/ 0 h 253"/>
                <a:gd name="T86" fmla="*/ 1 w 282"/>
                <a:gd name="T87" fmla="*/ 1 h 253"/>
                <a:gd name="T88" fmla="*/ 0 w 282"/>
                <a:gd name="T89" fmla="*/ 1 h 253"/>
                <a:gd name="T90" fmla="*/ 2 w 282"/>
                <a:gd name="T91" fmla="*/ 1 h 253"/>
                <a:gd name="T92" fmla="*/ 4 w 282"/>
                <a:gd name="T93" fmla="*/ 1 h 253"/>
                <a:gd name="T94" fmla="*/ 6 w 282"/>
                <a:gd name="T95" fmla="*/ 2 h 253"/>
                <a:gd name="T96" fmla="*/ 9 w 282"/>
                <a:gd name="T97" fmla="*/ 2 h 253"/>
                <a:gd name="T98" fmla="*/ 11 w 282"/>
                <a:gd name="T99" fmla="*/ 3 h 253"/>
                <a:gd name="T100" fmla="*/ 14 w 282"/>
                <a:gd name="T101" fmla="*/ 3 h 253"/>
                <a:gd name="T102" fmla="*/ 16 w 282"/>
                <a:gd name="T103" fmla="*/ 4 h 253"/>
                <a:gd name="T104" fmla="*/ 19 w 282"/>
                <a:gd name="T105" fmla="*/ 4 h 253"/>
                <a:gd name="T106" fmla="*/ 22 w 282"/>
                <a:gd name="T107" fmla="*/ 5 h 253"/>
                <a:gd name="T108" fmla="*/ 24 w 282"/>
                <a:gd name="T109" fmla="*/ 6 h 253"/>
                <a:gd name="T110" fmla="*/ 27 w 282"/>
                <a:gd name="T111" fmla="*/ 7 h 253"/>
                <a:gd name="T112" fmla="*/ 29 w 282"/>
                <a:gd name="T113" fmla="*/ 8 h 253"/>
                <a:gd name="T114" fmla="*/ 32 w 282"/>
                <a:gd name="T115" fmla="*/ 9 h 253"/>
                <a:gd name="T116" fmla="*/ 35 w 282"/>
                <a:gd name="T117" fmla="*/ 10 h 253"/>
                <a:gd name="T118" fmla="*/ 37 w 282"/>
                <a:gd name="T119" fmla="*/ 11 h 253"/>
                <a:gd name="T120" fmla="*/ 39 w 282"/>
                <a:gd name="T121" fmla="*/ 13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70" name="Freeform 256"/>
            <p:cNvSpPr>
              <a:spLocks/>
            </p:cNvSpPr>
            <p:nvPr/>
          </p:nvSpPr>
          <p:spPr bwMode="auto">
            <a:xfrm>
              <a:off x="2556" y="2718"/>
              <a:ext cx="19" cy="39"/>
            </a:xfrm>
            <a:custGeom>
              <a:avLst/>
              <a:gdLst>
                <a:gd name="T0" fmla="*/ 0 w 115"/>
                <a:gd name="T1" fmla="*/ 21 h 236"/>
                <a:gd name="T2" fmla="*/ 0 w 115"/>
                <a:gd name="T3" fmla="*/ 24 h 236"/>
                <a:gd name="T4" fmla="*/ 1 w 115"/>
                <a:gd name="T5" fmla="*/ 27 h 236"/>
                <a:gd name="T6" fmla="*/ 2 w 115"/>
                <a:gd name="T7" fmla="*/ 30 h 236"/>
                <a:gd name="T8" fmla="*/ 4 w 115"/>
                <a:gd name="T9" fmla="*/ 33 h 236"/>
                <a:gd name="T10" fmla="*/ 6 w 115"/>
                <a:gd name="T11" fmla="*/ 35 h 236"/>
                <a:gd name="T12" fmla="*/ 9 w 115"/>
                <a:gd name="T13" fmla="*/ 37 h 236"/>
                <a:gd name="T14" fmla="*/ 12 w 115"/>
                <a:gd name="T15" fmla="*/ 38 h 236"/>
                <a:gd name="T16" fmla="*/ 15 w 115"/>
                <a:gd name="T17" fmla="*/ 39 h 236"/>
                <a:gd name="T18" fmla="*/ 16 w 115"/>
                <a:gd name="T19" fmla="*/ 39 h 236"/>
                <a:gd name="T20" fmla="*/ 17 w 115"/>
                <a:gd name="T21" fmla="*/ 39 h 236"/>
                <a:gd name="T22" fmla="*/ 18 w 115"/>
                <a:gd name="T23" fmla="*/ 38 h 236"/>
                <a:gd name="T24" fmla="*/ 18 w 115"/>
                <a:gd name="T25" fmla="*/ 37 h 236"/>
                <a:gd name="T26" fmla="*/ 18 w 115"/>
                <a:gd name="T27" fmla="*/ 36 h 236"/>
                <a:gd name="T28" fmla="*/ 18 w 115"/>
                <a:gd name="T29" fmla="*/ 36 h 236"/>
                <a:gd name="T30" fmla="*/ 18 w 115"/>
                <a:gd name="T31" fmla="*/ 35 h 236"/>
                <a:gd name="T32" fmla="*/ 17 w 115"/>
                <a:gd name="T33" fmla="*/ 34 h 236"/>
                <a:gd name="T34" fmla="*/ 14 w 115"/>
                <a:gd name="T35" fmla="*/ 33 h 236"/>
                <a:gd name="T36" fmla="*/ 11 w 115"/>
                <a:gd name="T37" fmla="*/ 32 h 236"/>
                <a:gd name="T38" fmla="*/ 8 w 115"/>
                <a:gd name="T39" fmla="*/ 30 h 236"/>
                <a:gd name="T40" fmla="*/ 7 w 115"/>
                <a:gd name="T41" fmla="*/ 27 h 236"/>
                <a:gd name="T42" fmla="*/ 5 w 115"/>
                <a:gd name="T43" fmla="*/ 24 h 236"/>
                <a:gd name="T44" fmla="*/ 5 w 115"/>
                <a:gd name="T45" fmla="*/ 21 h 236"/>
                <a:gd name="T46" fmla="*/ 5 w 115"/>
                <a:gd name="T47" fmla="*/ 18 h 236"/>
                <a:gd name="T48" fmla="*/ 6 w 115"/>
                <a:gd name="T49" fmla="*/ 15 h 236"/>
                <a:gd name="T50" fmla="*/ 7 w 115"/>
                <a:gd name="T51" fmla="*/ 12 h 236"/>
                <a:gd name="T52" fmla="*/ 9 w 115"/>
                <a:gd name="T53" fmla="*/ 10 h 236"/>
                <a:gd name="T54" fmla="*/ 12 w 115"/>
                <a:gd name="T55" fmla="*/ 8 h 236"/>
                <a:gd name="T56" fmla="*/ 14 w 115"/>
                <a:gd name="T57" fmla="*/ 5 h 236"/>
                <a:gd name="T58" fmla="*/ 16 w 115"/>
                <a:gd name="T59" fmla="*/ 4 h 236"/>
                <a:gd name="T60" fmla="*/ 18 w 115"/>
                <a:gd name="T61" fmla="*/ 2 h 236"/>
                <a:gd name="T62" fmla="*/ 19 w 115"/>
                <a:gd name="T63" fmla="*/ 1 h 236"/>
                <a:gd name="T64" fmla="*/ 19 w 115"/>
                <a:gd name="T65" fmla="*/ 0 h 236"/>
                <a:gd name="T66" fmla="*/ 17 w 115"/>
                <a:gd name="T67" fmla="*/ 1 h 236"/>
                <a:gd name="T68" fmla="*/ 14 w 115"/>
                <a:gd name="T69" fmla="*/ 2 h 236"/>
                <a:gd name="T70" fmla="*/ 11 w 115"/>
                <a:gd name="T71" fmla="*/ 4 h 236"/>
                <a:gd name="T72" fmla="*/ 8 w 115"/>
                <a:gd name="T73" fmla="*/ 7 h 236"/>
                <a:gd name="T74" fmla="*/ 5 w 115"/>
                <a:gd name="T75" fmla="*/ 10 h 236"/>
                <a:gd name="T76" fmla="*/ 3 w 115"/>
                <a:gd name="T77" fmla="*/ 14 h 236"/>
                <a:gd name="T78" fmla="*/ 1 w 115"/>
                <a:gd name="T79" fmla="*/ 17 h 236"/>
                <a:gd name="T80" fmla="*/ 0 w 115"/>
                <a:gd name="T81" fmla="*/ 21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71" name="Freeform 257"/>
            <p:cNvSpPr>
              <a:spLocks/>
            </p:cNvSpPr>
            <p:nvPr/>
          </p:nvSpPr>
          <p:spPr bwMode="auto">
            <a:xfrm>
              <a:off x="2689" y="2692"/>
              <a:ext cx="41" cy="52"/>
            </a:xfrm>
            <a:custGeom>
              <a:avLst/>
              <a:gdLst>
                <a:gd name="T0" fmla="*/ 35 w 245"/>
                <a:gd name="T1" fmla="*/ 21 h 310"/>
                <a:gd name="T2" fmla="*/ 37 w 245"/>
                <a:gd name="T3" fmla="*/ 24 h 310"/>
                <a:gd name="T4" fmla="*/ 38 w 245"/>
                <a:gd name="T5" fmla="*/ 28 h 310"/>
                <a:gd name="T6" fmla="*/ 37 w 245"/>
                <a:gd name="T7" fmla="*/ 31 h 310"/>
                <a:gd name="T8" fmla="*/ 35 w 245"/>
                <a:gd name="T9" fmla="*/ 35 h 310"/>
                <a:gd name="T10" fmla="*/ 31 w 245"/>
                <a:gd name="T11" fmla="*/ 38 h 310"/>
                <a:gd name="T12" fmla="*/ 28 w 245"/>
                <a:gd name="T13" fmla="*/ 41 h 310"/>
                <a:gd name="T14" fmla="*/ 24 w 245"/>
                <a:gd name="T15" fmla="*/ 44 h 310"/>
                <a:gd name="T16" fmla="*/ 21 w 245"/>
                <a:gd name="T17" fmla="*/ 47 h 310"/>
                <a:gd name="T18" fmla="*/ 21 w 245"/>
                <a:gd name="T19" fmla="*/ 48 h 310"/>
                <a:gd name="T20" fmla="*/ 20 w 245"/>
                <a:gd name="T21" fmla="*/ 50 h 310"/>
                <a:gd name="T22" fmla="*/ 20 w 245"/>
                <a:gd name="T23" fmla="*/ 51 h 310"/>
                <a:gd name="T24" fmla="*/ 22 w 245"/>
                <a:gd name="T25" fmla="*/ 52 h 310"/>
                <a:gd name="T26" fmla="*/ 23 w 245"/>
                <a:gd name="T27" fmla="*/ 52 h 310"/>
                <a:gd name="T28" fmla="*/ 26 w 245"/>
                <a:gd name="T29" fmla="*/ 49 h 310"/>
                <a:gd name="T30" fmla="*/ 30 w 245"/>
                <a:gd name="T31" fmla="*/ 45 h 310"/>
                <a:gd name="T32" fmla="*/ 35 w 245"/>
                <a:gd name="T33" fmla="*/ 41 h 310"/>
                <a:gd name="T34" fmla="*/ 38 w 245"/>
                <a:gd name="T35" fmla="*/ 37 h 310"/>
                <a:gd name="T36" fmla="*/ 41 w 245"/>
                <a:gd name="T37" fmla="*/ 31 h 310"/>
                <a:gd name="T38" fmla="*/ 41 w 245"/>
                <a:gd name="T39" fmla="*/ 25 h 310"/>
                <a:gd name="T40" fmla="*/ 38 w 245"/>
                <a:gd name="T41" fmla="*/ 20 h 310"/>
                <a:gd name="T42" fmla="*/ 34 w 245"/>
                <a:gd name="T43" fmla="*/ 16 h 310"/>
                <a:gd name="T44" fmla="*/ 29 w 245"/>
                <a:gd name="T45" fmla="*/ 13 h 310"/>
                <a:gd name="T46" fmla="*/ 25 w 245"/>
                <a:gd name="T47" fmla="*/ 10 h 310"/>
                <a:gd name="T48" fmla="*/ 20 w 245"/>
                <a:gd name="T49" fmla="*/ 8 h 310"/>
                <a:gd name="T50" fmla="*/ 16 w 245"/>
                <a:gd name="T51" fmla="*/ 5 h 310"/>
                <a:gd name="T52" fmla="*/ 11 w 245"/>
                <a:gd name="T53" fmla="*/ 3 h 310"/>
                <a:gd name="T54" fmla="*/ 7 w 245"/>
                <a:gd name="T55" fmla="*/ 1 h 310"/>
                <a:gd name="T56" fmla="*/ 3 w 245"/>
                <a:gd name="T57" fmla="*/ 0 h 310"/>
                <a:gd name="T58" fmla="*/ 1 w 245"/>
                <a:gd name="T59" fmla="*/ 0 h 310"/>
                <a:gd name="T60" fmla="*/ 2 w 245"/>
                <a:gd name="T61" fmla="*/ 1 h 310"/>
                <a:gd name="T62" fmla="*/ 6 w 245"/>
                <a:gd name="T63" fmla="*/ 3 h 310"/>
                <a:gd name="T64" fmla="*/ 10 w 245"/>
                <a:gd name="T65" fmla="*/ 5 h 310"/>
                <a:gd name="T66" fmla="*/ 14 w 245"/>
                <a:gd name="T67" fmla="*/ 7 h 310"/>
                <a:gd name="T68" fmla="*/ 19 w 245"/>
                <a:gd name="T69" fmla="*/ 10 h 310"/>
                <a:gd name="T70" fmla="*/ 23 w 245"/>
                <a:gd name="T71" fmla="*/ 12 h 310"/>
                <a:gd name="T72" fmla="*/ 28 w 245"/>
                <a:gd name="T73" fmla="*/ 15 h 310"/>
                <a:gd name="T74" fmla="*/ 31 w 245"/>
                <a:gd name="T75" fmla="*/ 18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330" name="Line 259"/>
          <p:cNvSpPr>
            <a:spLocks noChangeShapeType="1"/>
          </p:cNvSpPr>
          <p:nvPr/>
        </p:nvSpPr>
        <p:spPr bwMode="auto">
          <a:xfrm>
            <a:off x="6429375" y="2517775"/>
            <a:ext cx="509588" cy="31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31" name="Line 260"/>
          <p:cNvSpPr>
            <a:spLocks noChangeShapeType="1"/>
          </p:cNvSpPr>
          <p:nvPr/>
        </p:nvSpPr>
        <p:spPr bwMode="auto">
          <a:xfrm>
            <a:off x="5995988" y="2346325"/>
            <a:ext cx="15240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32" name="Freeform 261"/>
          <p:cNvSpPr>
            <a:spLocks/>
          </p:cNvSpPr>
          <p:nvPr/>
        </p:nvSpPr>
        <p:spPr bwMode="auto">
          <a:xfrm>
            <a:off x="5314950" y="4352925"/>
            <a:ext cx="2979738" cy="1455738"/>
          </a:xfrm>
          <a:custGeom>
            <a:avLst/>
            <a:gdLst>
              <a:gd name="T0" fmla="*/ 1411288 w 1877"/>
              <a:gd name="T1" fmla="*/ 36513 h 917"/>
              <a:gd name="T2" fmla="*/ 1098550 w 1877"/>
              <a:gd name="T3" fmla="*/ 173038 h 917"/>
              <a:gd name="T4" fmla="*/ 658813 w 1877"/>
              <a:gd name="T5" fmla="*/ 144463 h 917"/>
              <a:gd name="T6" fmla="*/ 177800 w 1877"/>
              <a:gd name="T7" fmla="*/ 269875 h 917"/>
              <a:gd name="T8" fmla="*/ 79375 w 1877"/>
              <a:gd name="T9" fmla="*/ 560388 h 917"/>
              <a:gd name="T10" fmla="*/ 22225 w 1877"/>
              <a:gd name="T11" fmla="*/ 838200 h 917"/>
              <a:gd name="T12" fmla="*/ 220663 w 1877"/>
              <a:gd name="T13" fmla="*/ 1031875 h 917"/>
              <a:gd name="T14" fmla="*/ 801688 w 1877"/>
              <a:gd name="T15" fmla="*/ 1239838 h 917"/>
              <a:gd name="T16" fmla="*/ 1481138 w 1877"/>
              <a:gd name="T17" fmla="*/ 1406525 h 917"/>
              <a:gd name="T18" fmla="*/ 2174876 w 1877"/>
              <a:gd name="T19" fmla="*/ 1430338 h 917"/>
              <a:gd name="T20" fmla="*/ 2660651 w 1877"/>
              <a:gd name="T21" fmla="*/ 1258888 h 917"/>
              <a:gd name="T22" fmla="*/ 2952751 w 1877"/>
              <a:gd name="T23" fmla="*/ 990600 h 917"/>
              <a:gd name="T24" fmla="*/ 2819401 w 1877"/>
              <a:gd name="T25" fmla="*/ 347663 h 917"/>
              <a:gd name="T26" fmla="*/ 2386013 w 1877"/>
              <a:gd name="T27" fmla="*/ 158750 h 917"/>
              <a:gd name="T28" fmla="*/ 1905001 w 1877"/>
              <a:gd name="T29" fmla="*/ 20638 h 917"/>
              <a:gd name="T30" fmla="*/ 1411288 w 1877"/>
              <a:gd name="T31" fmla="*/ 36513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33" name="Line 262"/>
          <p:cNvSpPr>
            <a:spLocks noChangeShapeType="1"/>
          </p:cNvSpPr>
          <p:nvPr/>
        </p:nvSpPr>
        <p:spPr bwMode="auto">
          <a:xfrm rot="-5400000">
            <a:off x="7551737" y="5089526"/>
            <a:ext cx="523875" cy="139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590"/>
          <p:cNvGrpSpPr>
            <a:grpSpLocks/>
          </p:cNvGrpSpPr>
          <p:nvPr/>
        </p:nvGrpSpPr>
        <p:grpSpPr bwMode="auto">
          <a:xfrm>
            <a:off x="7464425" y="5226050"/>
            <a:ext cx="198438" cy="365125"/>
            <a:chOff x="4702" y="3292"/>
            <a:chExt cx="125" cy="230"/>
          </a:xfrm>
        </p:grpSpPr>
        <p:sp>
          <p:nvSpPr>
            <p:cNvPr id="12847" name="AutoShape 264"/>
            <p:cNvSpPr>
              <a:spLocks noChangeArrowheads="1"/>
            </p:cNvSpPr>
            <p:nvPr/>
          </p:nvSpPr>
          <p:spPr bwMode="auto">
            <a:xfrm>
              <a:off x="4702" y="3469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48" name="Rectangle 265"/>
            <p:cNvSpPr>
              <a:spLocks noChangeArrowheads="1"/>
            </p:cNvSpPr>
            <p:nvPr/>
          </p:nvSpPr>
          <p:spPr bwMode="auto">
            <a:xfrm>
              <a:off x="4765" y="3293"/>
              <a:ext cx="58" cy="17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49" name="Rectangle 266"/>
            <p:cNvSpPr>
              <a:spLocks noChangeArrowheads="1"/>
            </p:cNvSpPr>
            <p:nvPr/>
          </p:nvSpPr>
          <p:spPr bwMode="auto">
            <a:xfrm>
              <a:off x="4703" y="3344"/>
              <a:ext cx="79" cy="17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50" name="AutoShape 267"/>
            <p:cNvSpPr>
              <a:spLocks noChangeArrowheads="1"/>
            </p:cNvSpPr>
            <p:nvPr/>
          </p:nvSpPr>
          <p:spPr bwMode="auto">
            <a:xfrm>
              <a:off x="4702" y="3292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51" name="Line 268"/>
            <p:cNvSpPr>
              <a:spLocks noChangeShapeType="1"/>
            </p:cNvSpPr>
            <p:nvPr/>
          </p:nvSpPr>
          <p:spPr bwMode="auto">
            <a:xfrm>
              <a:off x="4827" y="3296"/>
              <a:ext cx="0" cy="17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52" name="Line 269"/>
            <p:cNvSpPr>
              <a:spLocks noChangeShapeType="1"/>
            </p:cNvSpPr>
            <p:nvPr/>
          </p:nvSpPr>
          <p:spPr bwMode="auto">
            <a:xfrm flipH="1">
              <a:off x="4782" y="3469"/>
              <a:ext cx="45" cy="5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53" name="Rectangle 270"/>
            <p:cNvSpPr>
              <a:spLocks noChangeArrowheads="1"/>
            </p:cNvSpPr>
            <p:nvPr/>
          </p:nvSpPr>
          <p:spPr bwMode="auto">
            <a:xfrm>
              <a:off x="4713" y="3367"/>
              <a:ext cx="52" cy="10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54" name="Rectangle 271"/>
            <p:cNvSpPr>
              <a:spLocks noChangeArrowheads="1"/>
            </p:cNvSpPr>
            <p:nvPr/>
          </p:nvSpPr>
          <p:spPr bwMode="auto">
            <a:xfrm>
              <a:off x="4720" y="3398"/>
              <a:ext cx="40" cy="3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35" name="Line 272"/>
          <p:cNvSpPr>
            <a:spLocks noChangeShapeType="1"/>
          </p:cNvSpPr>
          <p:nvPr/>
        </p:nvSpPr>
        <p:spPr bwMode="auto">
          <a:xfrm rot="5400000" flipV="1">
            <a:off x="7697788" y="5370513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36" name="Line 273"/>
          <p:cNvSpPr>
            <a:spLocks noChangeShapeType="1"/>
          </p:cNvSpPr>
          <p:nvPr/>
        </p:nvSpPr>
        <p:spPr bwMode="auto">
          <a:xfrm rot="-5400000">
            <a:off x="7883525" y="5046663"/>
            <a:ext cx="0" cy="114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37" name="Oval 275"/>
          <p:cNvSpPr>
            <a:spLocks noChangeArrowheads="1"/>
          </p:cNvSpPr>
          <p:nvPr/>
        </p:nvSpPr>
        <p:spPr bwMode="auto">
          <a:xfrm>
            <a:off x="7467600" y="4860925"/>
            <a:ext cx="496888" cy="13017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38" name="Line 276"/>
          <p:cNvSpPr>
            <a:spLocks noChangeShapeType="1"/>
          </p:cNvSpPr>
          <p:nvPr/>
        </p:nvSpPr>
        <p:spPr bwMode="auto">
          <a:xfrm>
            <a:off x="7467600" y="4849813"/>
            <a:ext cx="0" cy="809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39" name="Line 277"/>
          <p:cNvSpPr>
            <a:spLocks noChangeShapeType="1"/>
          </p:cNvSpPr>
          <p:nvPr/>
        </p:nvSpPr>
        <p:spPr bwMode="auto">
          <a:xfrm>
            <a:off x="7964488" y="4849813"/>
            <a:ext cx="0" cy="809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40" name="Rectangle 278"/>
          <p:cNvSpPr>
            <a:spLocks noChangeArrowheads="1"/>
          </p:cNvSpPr>
          <p:nvPr/>
        </p:nvSpPr>
        <p:spPr bwMode="auto">
          <a:xfrm>
            <a:off x="7467600" y="4849813"/>
            <a:ext cx="492125" cy="793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341" name="Oval 279"/>
          <p:cNvSpPr>
            <a:spLocks noChangeArrowheads="1"/>
          </p:cNvSpPr>
          <p:nvPr/>
        </p:nvSpPr>
        <p:spPr bwMode="auto">
          <a:xfrm>
            <a:off x="7462838" y="4756150"/>
            <a:ext cx="496887" cy="15240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5" name="Group 280"/>
          <p:cNvGrpSpPr>
            <a:grpSpLocks/>
          </p:cNvGrpSpPr>
          <p:nvPr/>
        </p:nvGrpSpPr>
        <p:grpSpPr bwMode="auto">
          <a:xfrm>
            <a:off x="7581900" y="4789488"/>
            <a:ext cx="247650" cy="88900"/>
            <a:chOff x="2848" y="848"/>
            <a:chExt cx="140" cy="98"/>
          </a:xfrm>
        </p:grpSpPr>
        <p:sp>
          <p:nvSpPr>
            <p:cNvPr id="12844" name="Line 28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45" name="Line 28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46" name="Line 28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284"/>
          <p:cNvGrpSpPr>
            <a:grpSpLocks/>
          </p:cNvGrpSpPr>
          <p:nvPr/>
        </p:nvGrpSpPr>
        <p:grpSpPr bwMode="auto">
          <a:xfrm flipV="1">
            <a:off x="7581900" y="4787900"/>
            <a:ext cx="247650" cy="88900"/>
            <a:chOff x="2848" y="848"/>
            <a:chExt cx="140" cy="98"/>
          </a:xfrm>
        </p:grpSpPr>
        <p:sp>
          <p:nvSpPr>
            <p:cNvPr id="12841" name="Line 28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42" name="Line 28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43" name="Line 28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44" name="Oval 289"/>
          <p:cNvSpPr>
            <a:spLocks noChangeArrowheads="1"/>
          </p:cNvSpPr>
          <p:nvPr/>
        </p:nvSpPr>
        <p:spPr bwMode="auto">
          <a:xfrm>
            <a:off x="6657975" y="4584700"/>
            <a:ext cx="490538" cy="13017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45" name="Line 291"/>
          <p:cNvSpPr>
            <a:spLocks noChangeShapeType="1"/>
          </p:cNvSpPr>
          <p:nvPr/>
        </p:nvSpPr>
        <p:spPr bwMode="auto">
          <a:xfrm>
            <a:off x="7148513" y="4573588"/>
            <a:ext cx="0" cy="809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46" name="Rectangle 292"/>
          <p:cNvSpPr>
            <a:spLocks noChangeArrowheads="1"/>
          </p:cNvSpPr>
          <p:nvPr/>
        </p:nvSpPr>
        <p:spPr bwMode="auto">
          <a:xfrm>
            <a:off x="6651625" y="4573588"/>
            <a:ext cx="492125" cy="793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347" name="Oval 293"/>
          <p:cNvSpPr>
            <a:spLocks noChangeArrowheads="1"/>
          </p:cNvSpPr>
          <p:nvPr/>
        </p:nvSpPr>
        <p:spPr bwMode="auto">
          <a:xfrm>
            <a:off x="6646863" y="4479925"/>
            <a:ext cx="496887" cy="15240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" name="Group 294"/>
          <p:cNvGrpSpPr>
            <a:grpSpLocks/>
          </p:cNvGrpSpPr>
          <p:nvPr/>
        </p:nvGrpSpPr>
        <p:grpSpPr bwMode="auto">
          <a:xfrm>
            <a:off x="6765925" y="4513263"/>
            <a:ext cx="247650" cy="88900"/>
            <a:chOff x="2848" y="848"/>
            <a:chExt cx="140" cy="98"/>
          </a:xfrm>
        </p:grpSpPr>
        <p:sp>
          <p:nvSpPr>
            <p:cNvPr id="12838" name="Line 29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39" name="Line 29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40" name="Line 29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298"/>
          <p:cNvGrpSpPr>
            <a:grpSpLocks/>
          </p:cNvGrpSpPr>
          <p:nvPr/>
        </p:nvGrpSpPr>
        <p:grpSpPr bwMode="auto">
          <a:xfrm flipV="1">
            <a:off x="6765925" y="4511675"/>
            <a:ext cx="247650" cy="88900"/>
            <a:chOff x="2848" y="848"/>
            <a:chExt cx="140" cy="98"/>
          </a:xfrm>
        </p:grpSpPr>
        <p:sp>
          <p:nvSpPr>
            <p:cNvPr id="12835" name="Line 29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36" name="Line 30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37" name="Line 30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50" name="Oval 303"/>
          <p:cNvSpPr>
            <a:spLocks noChangeArrowheads="1"/>
          </p:cNvSpPr>
          <p:nvPr/>
        </p:nvSpPr>
        <p:spPr bwMode="auto">
          <a:xfrm>
            <a:off x="5986463" y="4889500"/>
            <a:ext cx="496887" cy="13017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51" name="Line 304"/>
          <p:cNvSpPr>
            <a:spLocks noChangeShapeType="1"/>
          </p:cNvSpPr>
          <p:nvPr/>
        </p:nvSpPr>
        <p:spPr bwMode="auto">
          <a:xfrm>
            <a:off x="5986463" y="4878388"/>
            <a:ext cx="0" cy="809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52" name="Line 305"/>
          <p:cNvSpPr>
            <a:spLocks noChangeShapeType="1"/>
          </p:cNvSpPr>
          <p:nvPr/>
        </p:nvSpPr>
        <p:spPr bwMode="auto">
          <a:xfrm>
            <a:off x="6483350" y="4878388"/>
            <a:ext cx="0" cy="80962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53" name="Rectangle 306"/>
          <p:cNvSpPr>
            <a:spLocks noChangeArrowheads="1"/>
          </p:cNvSpPr>
          <p:nvPr/>
        </p:nvSpPr>
        <p:spPr bwMode="auto">
          <a:xfrm>
            <a:off x="5986463" y="4878388"/>
            <a:ext cx="492125" cy="793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354" name="Oval 307"/>
          <p:cNvSpPr>
            <a:spLocks noChangeArrowheads="1"/>
          </p:cNvSpPr>
          <p:nvPr/>
        </p:nvSpPr>
        <p:spPr bwMode="auto">
          <a:xfrm>
            <a:off x="5981700" y="4784725"/>
            <a:ext cx="496888" cy="15240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9" name="Group 308"/>
          <p:cNvGrpSpPr>
            <a:grpSpLocks/>
          </p:cNvGrpSpPr>
          <p:nvPr/>
        </p:nvGrpSpPr>
        <p:grpSpPr bwMode="auto">
          <a:xfrm>
            <a:off x="6100763" y="4818063"/>
            <a:ext cx="247650" cy="88900"/>
            <a:chOff x="2848" y="848"/>
            <a:chExt cx="140" cy="98"/>
          </a:xfrm>
        </p:grpSpPr>
        <p:sp>
          <p:nvSpPr>
            <p:cNvPr id="12832" name="Line 30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33" name="Line 31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34" name="Line 31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312"/>
          <p:cNvGrpSpPr>
            <a:grpSpLocks/>
          </p:cNvGrpSpPr>
          <p:nvPr/>
        </p:nvGrpSpPr>
        <p:grpSpPr bwMode="auto">
          <a:xfrm flipV="1">
            <a:off x="6100763" y="4816475"/>
            <a:ext cx="247650" cy="88900"/>
            <a:chOff x="2848" y="848"/>
            <a:chExt cx="140" cy="98"/>
          </a:xfrm>
        </p:grpSpPr>
        <p:sp>
          <p:nvSpPr>
            <p:cNvPr id="12829" name="Line 31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30" name="Line 31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31" name="Line 31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57" name="Line 316"/>
          <p:cNvSpPr>
            <a:spLocks noChangeShapeType="1"/>
          </p:cNvSpPr>
          <p:nvPr/>
        </p:nvSpPr>
        <p:spPr bwMode="auto">
          <a:xfrm>
            <a:off x="7096125" y="4691063"/>
            <a:ext cx="376238" cy="1206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58" name="Line 317"/>
          <p:cNvSpPr>
            <a:spLocks noChangeShapeType="1"/>
          </p:cNvSpPr>
          <p:nvPr/>
        </p:nvSpPr>
        <p:spPr bwMode="auto">
          <a:xfrm flipV="1">
            <a:off x="6443663" y="4703763"/>
            <a:ext cx="277812" cy="10953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59" name="Line 318"/>
          <p:cNvSpPr>
            <a:spLocks noChangeShapeType="1"/>
          </p:cNvSpPr>
          <p:nvPr/>
        </p:nvSpPr>
        <p:spPr bwMode="auto">
          <a:xfrm flipV="1">
            <a:off x="6486525" y="4906963"/>
            <a:ext cx="97155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60" name="Line 319"/>
          <p:cNvSpPr>
            <a:spLocks noChangeShapeType="1"/>
          </p:cNvSpPr>
          <p:nvPr/>
        </p:nvSpPr>
        <p:spPr bwMode="auto">
          <a:xfrm flipH="1">
            <a:off x="5781675" y="4652963"/>
            <a:ext cx="254000" cy="4699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61" name="Line 320"/>
          <p:cNvSpPr>
            <a:spLocks noChangeShapeType="1"/>
          </p:cNvSpPr>
          <p:nvPr/>
        </p:nvSpPr>
        <p:spPr bwMode="auto">
          <a:xfrm>
            <a:off x="5807075" y="4703763"/>
            <a:ext cx="1968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62" name="Line 321"/>
          <p:cNvSpPr>
            <a:spLocks noChangeShapeType="1"/>
          </p:cNvSpPr>
          <p:nvPr/>
        </p:nvSpPr>
        <p:spPr bwMode="auto">
          <a:xfrm>
            <a:off x="5667375" y="5040313"/>
            <a:ext cx="153988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63" name="Line 322"/>
          <p:cNvSpPr>
            <a:spLocks noChangeShapeType="1"/>
          </p:cNvSpPr>
          <p:nvPr/>
        </p:nvSpPr>
        <p:spPr bwMode="auto">
          <a:xfrm>
            <a:off x="5919788" y="5119688"/>
            <a:ext cx="490537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64" name="Line 323"/>
          <p:cNvSpPr>
            <a:spLocks noChangeShapeType="1"/>
          </p:cNvSpPr>
          <p:nvPr/>
        </p:nvSpPr>
        <p:spPr bwMode="auto">
          <a:xfrm flipH="1">
            <a:off x="6159500" y="5027613"/>
            <a:ext cx="53975" cy="857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65" name="Line 324"/>
          <p:cNvSpPr>
            <a:spLocks noChangeShapeType="1"/>
          </p:cNvSpPr>
          <p:nvPr/>
        </p:nvSpPr>
        <p:spPr bwMode="auto">
          <a:xfrm>
            <a:off x="5972175" y="5116513"/>
            <a:ext cx="1588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66" name="Line 325"/>
          <p:cNvSpPr>
            <a:spLocks noChangeShapeType="1"/>
          </p:cNvSpPr>
          <p:nvPr/>
        </p:nvSpPr>
        <p:spPr bwMode="auto">
          <a:xfrm flipH="1" flipV="1">
            <a:off x="6369050" y="5124450"/>
            <a:ext cx="0" cy="76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67" name="Line 354"/>
          <p:cNvSpPr>
            <a:spLocks noChangeShapeType="1"/>
          </p:cNvSpPr>
          <p:nvPr/>
        </p:nvSpPr>
        <p:spPr bwMode="auto">
          <a:xfrm>
            <a:off x="6450013" y="4983163"/>
            <a:ext cx="503237" cy="2698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68" name="Line 355"/>
          <p:cNvSpPr>
            <a:spLocks noChangeShapeType="1"/>
          </p:cNvSpPr>
          <p:nvPr/>
        </p:nvSpPr>
        <p:spPr bwMode="auto">
          <a:xfrm>
            <a:off x="5899150" y="4918075"/>
            <a:ext cx="79375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69" name="Line 365"/>
          <p:cNvSpPr>
            <a:spLocks noChangeShapeType="1"/>
          </p:cNvSpPr>
          <p:nvPr/>
        </p:nvSpPr>
        <p:spPr bwMode="auto">
          <a:xfrm flipH="1">
            <a:off x="5988050" y="3440113"/>
            <a:ext cx="3175" cy="1349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70" name="Line 366"/>
          <p:cNvSpPr>
            <a:spLocks noChangeShapeType="1"/>
          </p:cNvSpPr>
          <p:nvPr/>
        </p:nvSpPr>
        <p:spPr bwMode="auto">
          <a:xfrm flipV="1">
            <a:off x="7285038" y="2422525"/>
            <a:ext cx="123825" cy="8731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71" name="Line 367"/>
          <p:cNvSpPr>
            <a:spLocks noChangeShapeType="1"/>
          </p:cNvSpPr>
          <p:nvPr/>
        </p:nvSpPr>
        <p:spPr bwMode="auto">
          <a:xfrm>
            <a:off x="7112000" y="2595563"/>
            <a:ext cx="0" cy="9842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72" name="Line 368"/>
          <p:cNvSpPr>
            <a:spLocks noChangeShapeType="1"/>
          </p:cNvSpPr>
          <p:nvPr/>
        </p:nvSpPr>
        <p:spPr bwMode="auto">
          <a:xfrm flipV="1">
            <a:off x="7296150" y="2492375"/>
            <a:ext cx="263525" cy="28892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73" name="Line 369"/>
          <p:cNvSpPr>
            <a:spLocks noChangeShapeType="1"/>
          </p:cNvSpPr>
          <p:nvPr/>
        </p:nvSpPr>
        <p:spPr bwMode="auto">
          <a:xfrm>
            <a:off x="7648575" y="2490788"/>
            <a:ext cx="0" cy="1968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74" name="Line 370"/>
          <p:cNvSpPr>
            <a:spLocks noChangeShapeType="1"/>
          </p:cNvSpPr>
          <p:nvPr/>
        </p:nvSpPr>
        <p:spPr bwMode="auto">
          <a:xfrm>
            <a:off x="7302500" y="2797175"/>
            <a:ext cx="18891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75" name="Line 371"/>
          <p:cNvSpPr>
            <a:spLocks noChangeShapeType="1"/>
          </p:cNvSpPr>
          <p:nvPr/>
        </p:nvSpPr>
        <p:spPr bwMode="auto">
          <a:xfrm flipV="1">
            <a:off x="5597525" y="3663950"/>
            <a:ext cx="168275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76" name="Line 372"/>
          <p:cNvSpPr>
            <a:spLocks noChangeShapeType="1"/>
          </p:cNvSpPr>
          <p:nvPr/>
        </p:nvSpPr>
        <p:spPr bwMode="auto">
          <a:xfrm flipV="1">
            <a:off x="7716838" y="2190750"/>
            <a:ext cx="238125" cy="1682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77" name="Line 373"/>
          <p:cNvSpPr>
            <a:spLocks noChangeShapeType="1"/>
          </p:cNvSpPr>
          <p:nvPr/>
        </p:nvSpPr>
        <p:spPr bwMode="auto">
          <a:xfrm>
            <a:off x="7848600" y="2787650"/>
            <a:ext cx="185738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78" name="Line 374"/>
          <p:cNvSpPr>
            <a:spLocks noChangeShapeType="1"/>
          </p:cNvSpPr>
          <p:nvPr/>
        </p:nvSpPr>
        <p:spPr bwMode="auto">
          <a:xfrm flipH="1">
            <a:off x="7002463" y="2863850"/>
            <a:ext cx="98425" cy="7048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79" name="Line 375"/>
          <p:cNvSpPr>
            <a:spLocks noChangeShapeType="1"/>
          </p:cNvSpPr>
          <p:nvPr/>
        </p:nvSpPr>
        <p:spPr bwMode="auto">
          <a:xfrm flipH="1">
            <a:off x="7593013" y="2863850"/>
            <a:ext cx="111125" cy="727075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80" name="Oval 378"/>
          <p:cNvSpPr>
            <a:spLocks noChangeArrowheads="1"/>
          </p:cNvSpPr>
          <p:nvPr/>
        </p:nvSpPr>
        <p:spPr bwMode="auto">
          <a:xfrm>
            <a:off x="6937375" y="2498725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81" name="Line 379"/>
          <p:cNvSpPr>
            <a:spLocks noChangeShapeType="1"/>
          </p:cNvSpPr>
          <p:nvPr/>
        </p:nvSpPr>
        <p:spPr bwMode="auto">
          <a:xfrm>
            <a:off x="6937375" y="24907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82" name="Line 380"/>
          <p:cNvSpPr>
            <a:spLocks noChangeShapeType="1"/>
          </p:cNvSpPr>
          <p:nvPr/>
        </p:nvSpPr>
        <p:spPr bwMode="auto">
          <a:xfrm>
            <a:off x="7283450" y="24907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83" name="Rectangle 381"/>
          <p:cNvSpPr>
            <a:spLocks noChangeArrowheads="1"/>
          </p:cNvSpPr>
          <p:nvPr/>
        </p:nvSpPr>
        <p:spPr bwMode="auto">
          <a:xfrm>
            <a:off x="6937375" y="2490788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384" name="Oval 382"/>
          <p:cNvSpPr>
            <a:spLocks noChangeArrowheads="1"/>
          </p:cNvSpPr>
          <p:nvPr/>
        </p:nvSpPr>
        <p:spPr bwMode="auto">
          <a:xfrm>
            <a:off x="6934200" y="2427288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" name="Group 383"/>
          <p:cNvGrpSpPr>
            <a:grpSpLocks/>
          </p:cNvGrpSpPr>
          <p:nvPr/>
        </p:nvGrpSpPr>
        <p:grpSpPr bwMode="auto">
          <a:xfrm>
            <a:off x="7018338" y="2449513"/>
            <a:ext cx="171450" cy="60325"/>
            <a:chOff x="2848" y="848"/>
            <a:chExt cx="140" cy="98"/>
          </a:xfrm>
        </p:grpSpPr>
        <p:sp>
          <p:nvSpPr>
            <p:cNvPr id="12826" name="Line 38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27" name="Line 38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28" name="Line 38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" name="Group 387"/>
          <p:cNvGrpSpPr>
            <a:grpSpLocks/>
          </p:cNvGrpSpPr>
          <p:nvPr/>
        </p:nvGrpSpPr>
        <p:grpSpPr bwMode="auto">
          <a:xfrm flipV="1">
            <a:off x="7018338" y="2449513"/>
            <a:ext cx="171450" cy="58737"/>
            <a:chOff x="2848" y="848"/>
            <a:chExt cx="140" cy="98"/>
          </a:xfrm>
        </p:grpSpPr>
        <p:sp>
          <p:nvSpPr>
            <p:cNvPr id="12823" name="Line 38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24" name="Line 38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25" name="Line 39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87" name="Oval 392"/>
          <p:cNvSpPr>
            <a:spLocks noChangeArrowheads="1"/>
          </p:cNvSpPr>
          <p:nvPr/>
        </p:nvSpPr>
        <p:spPr bwMode="auto">
          <a:xfrm>
            <a:off x="7410450" y="2400300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88" name="Line 393"/>
          <p:cNvSpPr>
            <a:spLocks noChangeShapeType="1"/>
          </p:cNvSpPr>
          <p:nvPr/>
        </p:nvSpPr>
        <p:spPr bwMode="auto">
          <a:xfrm>
            <a:off x="7410450" y="2392363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89" name="Line 394"/>
          <p:cNvSpPr>
            <a:spLocks noChangeShapeType="1"/>
          </p:cNvSpPr>
          <p:nvPr/>
        </p:nvSpPr>
        <p:spPr bwMode="auto">
          <a:xfrm>
            <a:off x="7756525" y="2392363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90" name="Rectangle 395"/>
          <p:cNvSpPr>
            <a:spLocks noChangeArrowheads="1"/>
          </p:cNvSpPr>
          <p:nvPr/>
        </p:nvSpPr>
        <p:spPr bwMode="auto">
          <a:xfrm>
            <a:off x="7410450" y="2392363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391" name="Oval 396"/>
          <p:cNvSpPr>
            <a:spLocks noChangeArrowheads="1"/>
          </p:cNvSpPr>
          <p:nvPr/>
        </p:nvSpPr>
        <p:spPr bwMode="auto">
          <a:xfrm>
            <a:off x="7407275" y="2328863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" name="Group 397"/>
          <p:cNvGrpSpPr>
            <a:grpSpLocks/>
          </p:cNvGrpSpPr>
          <p:nvPr/>
        </p:nvGrpSpPr>
        <p:grpSpPr bwMode="auto">
          <a:xfrm>
            <a:off x="7491413" y="2351088"/>
            <a:ext cx="171450" cy="60325"/>
            <a:chOff x="2848" y="848"/>
            <a:chExt cx="140" cy="98"/>
          </a:xfrm>
        </p:grpSpPr>
        <p:sp>
          <p:nvSpPr>
            <p:cNvPr id="12820" name="Line 39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21" name="Line 39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22" name="Line 40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4" name="Group 401"/>
          <p:cNvGrpSpPr>
            <a:grpSpLocks/>
          </p:cNvGrpSpPr>
          <p:nvPr/>
        </p:nvGrpSpPr>
        <p:grpSpPr bwMode="auto">
          <a:xfrm flipV="1">
            <a:off x="7491413" y="2351088"/>
            <a:ext cx="171450" cy="58737"/>
            <a:chOff x="2848" y="848"/>
            <a:chExt cx="140" cy="98"/>
          </a:xfrm>
        </p:grpSpPr>
        <p:sp>
          <p:nvSpPr>
            <p:cNvPr id="12817" name="Line 40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18" name="Line 40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19" name="Line 40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394" name="Oval 406"/>
          <p:cNvSpPr>
            <a:spLocks noChangeArrowheads="1"/>
          </p:cNvSpPr>
          <p:nvPr/>
        </p:nvSpPr>
        <p:spPr bwMode="auto">
          <a:xfrm>
            <a:off x="7497763" y="2778125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95" name="Line 407"/>
          <p:cNvSpPr>
            <a:spLocks noChangeShapeType="1"/>
          </p:cNvSpPr>
          <p:nvPr/>
        </p:nvSpPr>
        <p:spPr bwMode="auto">
          <a:xfrm>
            <a:off x="7497763" y="27701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96" name="Line 408"/>
          <p:cNvSpPr>
            <a:spLocks noChangeShapeType="1"/>
          </p:cNvSpPr>
          <p:nvPr/>
        </p:nvSpPr>
        <p:spPr bwMode="auto">
          <a:xfrm>
            <a:off x="7843838" y="27701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97" name="Rectangle 409"/>
          <p:cNvSpPr>
            <a:spLocks noChangeArrowheads="1"/>
          </p:cNvSpPr>
          <p:nvPr/>
        </p:nvSpPr>
        <p:spPr bwMode="auto">
          <a:xfrm>
            <a:off x="7497763" y="2770188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398" name="Oval 410"/>
          <p:cNvSpPr>
            <a:spLocks noChangeArrowheads="1"/>
          </p:cNvSpPr>
          <p:nvPr/>
        </p:nvSpPr>
        <p:spPr bwMode="auto">
          <a:xfrm>
            <a:off x="7494588" y="2706688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" name="Group 411"/>
          <p:cNvGrpSpPr>
            <a:grpSpLocks/>
          </p:cNvGrpSpPr>
          <p:nvPr/>
        </p:nvGrpSpPr>
        <p:grpSpPr bwMode="auto">
          <a:xfrm>
            <a:off x="7578725" y="2728913"/>
            <a:ext cx="171450" cy="60325"/>
            <a:chOff x="2848" y="848"/>
            <a:chExt cx="140" cy="98"/>
          </a:xfrm>
        </p:grpSpPr>
        <p:sp>
          <p:nvSpPr>
            <p:cNvPr id="12814" name="Line 41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15" name="Line 41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16" name="Line 41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" name="Group 415"/>
          <p:cNvGrpSpPr>
            <a:grpSpLocks/>
          </p:cNvGrpSpPr>
          <p:nvPr/>
        </p:nvGrpSpPr>
        <p:grpSpPr bwMode="auto">
          <a:xfrm flipV="1">
            <a:off x="7578725" y="2728913"/>
            <a:ext cx="171450" cy="58737"/>
            <a:chOff x="2848" y="848"/>
            <a:chExt cx="140" cy="98"/>
          </a:xfrm>
        </p:grpSpPr>
        <p:sp>
          <p:nvSpPr>
            <p:cNvPr id="12811" name="Line 41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12" name="Line 41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13" name="Line 41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401" name="Oval 434"/>
          <p:cNvSpPr>
            <a:spLocks noChangeArrowheads="1"/>
          </p:cNvSpPr>
          <p:nvPr/>
        </p:nvSpPr>
        <p:spPr bwMode="auto">
          <a:xfrm>
            <a:off x="6946900" y="2765425"/>
            <a:ext cx="346075" cy="87313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02" name="Line 435"/>
          <p:cNvSpPr>
            <a:spLocks noChangeShapeType="1"/>
          </p:cNvSpPr>
          <p:nvPr/>
        </p:nvSpPr>
        <p:spPr bwMode="auto">
          <a:xfrm>
            <a:off x="6946900" y="27574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03" name="Line 436"/>
          <p:cNvSpPr>
            <a:spLocks noChangeShapeType="1"/>
          </p:cNvSpPr>
          <p:nvPr/>
        </p:nvSpPr>
        <p:spPr bwMode="auto">
          <a:xfrm>
            <a:off x="7292975" y="2757488"/>
            <a:ext cx="0" cy="53975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04" name="Rectangle 437"/>
          <p:cNvSpPr>
            <a:spLocks noChangeArrowheads="1"/>
          </p:cNvSpPr>
          <p:nvPr/>
        </p:nvSpPr>
        <p:spPr bwMode="auto">
          <a:xfrm>
            <a:off x="6946900" y="2757488"/>
            <a:ext cx="342900" cy="53975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405" name="Oval 438"/>
          <p:cNvSpPr>
            <a:spLocks noChangeArrowheads="1"/>
          </p:cNvSpPr>
          <p:nvPr/>
        </p:nvSpPr>
        <p:spPr bwMode="auto">
          <a:xfrm>
            <a:off x="6943725" y="2693988"/>
            <a:ext cx="346075" cy="103187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7" name="Group 439"/>
          <p:cNvGrpSpPr>
            <a:grpSpLocks/>
          </p:cNvGrpSpPr>
          <p:nvPr/>
        </p:nvGrpSpPr>
        <p:grpSpPr bwMode="auto">
          <a:xfrm>
            <a:off x="7027863" y="2716213"/>
            <a:ext cx="171450" cy="60325"/>
            <a:chOff x="2848" y="848"/>
            <a:chExt cx="140" cy="98"/>
          </a:xfrm>
        </p:grpSpPr>
        <p:sp>
          <p:nvSpPr>
            <p:cNvPr id="12808" name="Line 44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9" name="Line 44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10" name="Line 44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8" name="Group 443"/>
          <p:cNvGrpSpPr>
            <a:grpSpLocks/>
          </p:cNvGrpSpPr>
          <p:nvPr/>
        </p:nvGrpSpPr>
        <p:grpSpPr bwMode="auto">
          <a:xfrm flipV="1">
            <a:off x="7027863" y="2716213"/>
            <a:ext cx="171450" cy="58737"/>
            <a:chOff x="2848" y="848"/>
            <a:chExt cx="140" cy="98"/>
          </a:xfrm>
        </p:grpSpPr>
        <p:sp>
          <p:nvSpPr>
            <p:cNvPr id="12805" name="Line 44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6" name="Line 44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7" name="Line 44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408" name="Oval 448"/>
          <p:cNvSpPr>
            <a:spLocks noChangeArrowheads="1"/>
          </p:cNvSpPr>
          <p:nvPr/>
        </p:nvSpPr>
        <p:spPr bwMode="auto">
          <a:xfrm>
            <a:off x="7469188" y="3654425"/>
            <a:ext cx="358775" cy="9525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09" name="Line 449"/>
          <p:cNvSpPr>
            <a:spLocks noChangeShapeType="1"/>
          </p:cNvSpPr>
          <p:nvPr/>
        </p:nvSpPr>
        <p:spPr bwMode="auto">
          <a:xfrm>
            <a:off x="7469188" y="3646488"/>
            <a:ext cx="0" cy="58737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10" name="Line 450"/>
          <p:cNvSpPr>
            <a:spLocks noChangeShapeType="1"/>
          </p:cNvSpPr>
          <p:nvPr/>
        </p:nvSpPr>
        <p:spPr bwMode="auto">
          <a:xfrm>
            <a:off x="7827963" y="3646488"/>
            <a:ext cx="0" cy="58737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11" name="Rectangle 451"/>
          <p:cNvSpPr>
            <a:spLocks noChangeArrowheads="1"/>
          </p:cNvSpPr>
          <p:nvPr/>
        </p:nvSpPr>
        <p:spPr bwMode="auto">
          <a:xfrm>
            <a:off x="7469188" y="3646488"/>
            <a:ext cx="355600" cy="58737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412" name="Oval 452"/>
          <p:cNvSpPr>
            <a:spLocks noChangeArrowheads="1"/>
          </p:cNvSpPr>
          <p:nvPr/>
        </p:nvSpPr>
        <p:spPr bwMode="auto">
          <a:xfrm>
            <a:off x="7466013" y="3578225"/>
            <a:ext cx="358775" cy="11112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9" name="Group 453"/>
          <p:cNvGrpSpPr>
            <a:grpSpLocks/>
          </p:cNvGrpSpPr>
          <p:nvPr/>
        </p:nvGrpSpPr>
        <p:grpSpPr bwMode="auto">
          <a:xfrm>
            <a:off x="7551738" y="3602038"/>
            <a:ext cx="179387" cy="65087"/>
            <a:chOff x="2848" y="848"/>
            <a:chExt cx="140" cy="98"/>
          </a:xfrm>
        </p:grpSpPr>
        <p:sp>
          <p:nvSpPr>
            <p:cNvPr id="12802" name="Line 45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3" name="Line 45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4" name="Line 45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" name="Group 457"/>
          <p:cNvGrpSpPr>
            <a:grpSpLocks/>
          </p:cNvGrpSpPr>
          <p:nvPr/>
        </p:nvGrpSpPr>
        <p:grpSpPr bwMode="auto">
          <a:xfrm flipV="1">
            <a:off x="7551738" y="3602038"/>
            <a:ext cx="179387" cy="65087"/>
            <a:chOff x="2848" y="848"/>
            <a:chExt cx="140" cy="98"/>
          </a:xfrm>
        </p:grpSpPr>
        <p:sp>
          <p:nvSpPr>
            <p:cNvPr id="12799" name="Line 45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0" name="Line 45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801" name="Line 46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415" name="Oval 462"/>
          <p:cNvSpPr>
            <a:spLocks noChangeArrowheads="1"/>
          </p:cNvSpPr>
          <p:nvPr/>
        </p:nvSpPr>
        <p:spPr bwMode="auto">
          <a:xfrm>
            <a:off x="7172325" y="3929063"/>
            <a:ext cx="358775" cy="95250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16" name="Line 463"/>
          <p:cNvSpPr>
            <a:spLocks noChangeShapeType="1"/>
          </p:cNvSpPr>
          <p:nvPr/>
        </p:nvSpPr>
        <p:spPr bwMode="auto">
          <a:xfrm>
            <a:off x="7172325" y="3921125"/>
            <a:ext cx="0" cy="58738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17" name="Line 464"/>
          <p:cNvSpPr>
            <a:spLocks noChangeShapeType="1"/>
          </p:cNvSpPr>
          <p:nvPr/>
        </p:nvSpPr>
        <p:spPr bwMode="auto">
          <a:xfrm>
            <a:off x="7531100" y="3921125"/>
            <a:ext cx="0" cy="58738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18" name="Rectangle 465"/>
          <p:cNvSpPr>
            <a:spLocks noChangeArrowheads="1"/>
          </p:cNvSpPr>
          <p:nvPr/>
        </p:nvSpPr>
        <p:spPr bwMode="auto">
          <a:xfrm>
            <a:off x="7178675" y="3921125"/>
            <a:ext cx="349250" cy="58738"/>
          </a:xfrm>
          <a:prstGeom prst="rect">
            <a:avLst/>
          </a:prstGeom>
          <a:solidFill>
            <a:srgbClr val="FFCCFF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419" name="Oval 466"/>
          <p:cNvSpPr>
            <a:spLocks noChangeArrowheads="1"/>
          </p:cNvSpPr>
          <p:nvPr/>
        </p:nvSpPr>
        <p:spPr bwMode="auto">
          <a:xfrm>
            <a:off x="7169150" y="3852863"/>
            <a:ext cx="358775" cy="11112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" name="Group 467"/>
          <p:cNvGrpSpPr>
            <a:grpSpLocks/>
          </p:cNvGrpSpPr>
          <p:nvPr/>
        </p:nvGrpSpPr>
        <p:grpSpPr bwMode="auto">
          <a:xfrm>
            <a:off x="7254875" y="3876675"/>
            <a:ext cx="179388" cy="65088"/>
            <a:chOff x="2848" y="848"/>
            <a:chExt cx="140" cy="98"/>
          </a:xfrm>
        </p:grpSpPr>
        <p:sp>
          <p:nvSpPr>
            <p:cNvPr id="12796" name="Line 46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97" name="Line 46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98" name="Line 47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780" name="Group 471"/>
          <p:cNvGrpSpPr>
            <a:grpSpLocks/>
          </p:cNvGrpSpPr>
          <p:nvPr/>
        </p:nvGrpSpPr>
        <p:grpSpPr bwMode="auto">
          <a:xfrm flipV="1">
            <a:off x="7254875" y="3876675"/>
            <a:ext cx="179388" cy="65088"/>
            <a:chOff x="2848" y="848"/>
            <a:chExt cx="140" cy="98"/>
          </a:xfrm>
        </p:grpSpPr>
        <p:sp>
          <p:nvSpPr>
            <p:cNvPr id="12793" name="Line 47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94" name="Line 47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95" name="Line 47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422" name="Line 232"/>
          <p:cNvSpPr>
            <a:spLocks noChangeShapeType="1"/>
          </p:cNvSpPr>
          <p:nvPr/>
        </p:nvSpPr>
        <p:spPr bwMode="auto">
          <a:xfrm flipV="1">
            <a:off x="6942138" y="4005263"/>
            <a:ext cx="263525" cy="48260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2905" name="Group 517"/>
          <p:cNvGrpSpPr>
            <a:grpSpLocks/>
          </p:cNvGrpSpPr>
          <p:nvPr/>
        </p:nvGrpSpPr>
        <p:grpSpPr bwMode="auto">
          <a:xfrm>
            <a:off x="5481638" y="3602038"/>
            <a:ext cx="173037" cy="219075"/>
            <a:chOff x="3774" y="2423"/>
            <a:chExt cx="189" cy="286"/>
          </a:xfrm>
        </p:grpSpPr>
        <p:sp>
          <p:nvSpPr>
            <p:cNvPr id="12787" name="Rectangle 511"/>
            <p:cNvSpPr>
              <a:spLocks noChangeArrowheads="1"/>
            </p:cNvSpPr>
            <p:nvPr/>
          </p:nvSpPr>
          <p:spPr bwMode="auto">
            <a:xfrm>
              <a:off x="3790" y="2610"/>
              <a:ext cx="153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88" name="Rectangle 512"/>
            <p:cNvSpPr>
              <a:spLocks noChangeArrowheads="1"/>
            </p:cNvSpPr>
            <p:nvPr/>
          </p:nvSpPr>
          <p:spPr bwMode="auto">
            <a:xfrm>
              <a:off x="3774" y="2653"/>
              <a:ext cx="189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89" name="Rectangle 513"/>
            <p:cNvSpPr>
              <a:spLocks noChangeArrowheads="1"/>
            </p:cNvSpPr>
            <p:nvPr/>
          </p:nvSpPr>
          <p:spPr bwMode="auto">
            <a:xfrm>
              <a:off x="3808" y="2564"/>
              <a:ext cx="119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90" name="Rectangle 514"/>
            <p:cNvSpPr>
              <a:spLocks noChangeArrowheads="1"/>
            </p:cNvSpPr>
            <p:nvPr/>
          </p:nvSpPr>
          <p:spPr bwMode="auto">
            <a:xfrm>
              <a:off x="3818" y="2518"/>
              <a:ext cx="97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91" name="Rectangle 515"/>
            <p:cNvSpPr>
              <a:spLocks noChangeArrowheads="1"/>
            </p:cNvSpPr>
            <p:nvPr/>
          </p:nvSpPr>
          <p:spPr bwMode="auto">
            <a:xfrm>
              <a:off x="3828" y="2472"/>
              <a:ext cx="74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92" name="Rectangle 516"/>
            <p:cNvSpPr>
              <a:spLocks noChangeArrowheads="1"/>
            </p:cNvSpPr>
            <p:nvPr/>
          </p:nvSpPr>
          <p:spPr bwMode="auto">
            <a:xfrm>
              <a:off x="3839" y="2423"/>
              <a:ext cx="51" cy="56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906" name="Group 805"/>
          <p:cNvGrpSpPr>
            <a:grpSpLocks/>
          </p:cNvGrpSpPr>
          <p:nvPr/>
        </p:nvGrpSpPr>
        <p:grpSpPr bwMode="auto">
          <a:xfrm>
            <a:off x="6810375" y="4968875"/>
            <a:ext cx="293688" cy="411163"/>
            <a:chOff x="4290" y="3130"/>
            <a:chExt cx="185" cy="259"/>
          </a:xfrm>
        </p:grpSpPr>
        <p:pic>
          <p:nvPicPr>
            <p:cNvPr id="12768" name="Picture 337" descr="31u_bnrz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769" name="Freeform 343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>
                <a:gd name="T0" fmla="*/ 35 w 246"/>
                <a:gd name="T1" fmla="*/ 21 h 310"/>
                <a:gd name="T2" fmla="*/ 37 w 246"/>
                <a:gd name="T3" fmla="*/ 24 h 310"/>
                <a:gd name="T4" fmla="*/ 38 w 246"/>
                <a:gd name="T5" fmla="*/ 28 h 310"/>
                <a:gd name="T6" fmla="*/ 37 w 246"/>
                <a:gd name="T7" fmla="*/ 31 h 310"/>
                <a:gd name="T8" fmla="*/ 35 w 246"/>
                <a:gd name="T9" fmla="*/ 35 h 310"/>
                <a:gd name="T10" fmla="*/ 31 w 246"/>
                <a:gd name="T11" fmla="*/ 38 h 310"/>
                <a:gd name="T12" fmla="*/ 28 w 246"/>
                <a:gd name="T13" fmla="*/ 41 h 310"/>
                <a:gd name="T14" fmla="*/ 24 w 246"/>
                <a:gd name="T15" fmla="*/ 44 h 310"/>
                <a:gd name="T16" fmla="*/ 22 w 246"/>
                <a:gd name="T17" fmla="*/ 47 h 310"/>
                <a:gd name="T18" fmla="*/ 21 w 246"/>
                <a:gd name="T19" fmla="*/ 48 h 310"/>
                <a:gd name="T20" fmla="*/ 20 w 246"/>
                <a:gd name="T21" fmla="*/ 50 h 310"/>
                <a:gd name="T22" fmla="*/ 20 w 246"/>
                <a:gd name="T23" fmla="*/ 51 h 310"/>
                <a:gd name="T24" fmla="*/ 22 w 246"/>
                <a:gd name="T25" fmla="*/ 52 h 310"/>
                <a:gd name="T26" fmla="*/ 23 w 246"/>
                <a:gd name="T27" fmla="*/ 52 h 310"/>
                <a:gd name="T28" fmla="*/ 26 w 246"/>
                <a:gd name="T29" fmla="*/ 49 h 310"/>
                <a:gd name="T30" fmla="*/ 30 w 246"/>
                <a:gd name="T31" fmla="*/ 45 h 310"/>
                <a:gd name="T32" fmla="*/ 35 w 246"/>
                <a:gd name="T33" fmla="*/ 41 h 310"/>
                <a:gd name="T34" fmla="*/ 39 w 246"/>
                <a:gd name="T35" fmla="*/ 37 h 310"/>
                <a:gd name="T36" fmla="*/ 41 w 246"/>
                <a:gd name="T37" fmla="*/ 31 h 310"/>
                <a:gd name="T38" fmla="*/ 40 w 246"/>
                <a:gd name="T39" fmla="*/ 26 h 310"/>
                <a:gd name="T40" fmla="*/ 38 w 246"/>
                <a:gd name="T41" fmla="*/ 20 h 310"/>
                <a:gd name="T42" fmla="*/ 34 w 246"/>
                <a:gd name="T43" fmla="*/ 16 h 310"/>
                <a:gd name="T44" fmla="*/ 30 w 246"/>
                <a:gd name="T45" fmla="*/ 12 h 310"/>
                <a:gd name="T46" fmla="*/ 25 w 246"/>
                <a:gd name="T47" fmla="*/ 10 h 310"/>
                <a:gd name="T48" fmla="*/ 21 w 246"/>
                <a:gd name="T49" fmla="*/ 7 h 310"/>
                <a:gd name="T50" fmla="*/ 16 w 246"/>
                <a:gd name="T51" fmla="*/ 5 h 310"/>
                <a:gd name="T52" fmla="*/ 12 w 246"/>
                <a:gd name="T53" fmla="*/ 3 h 310"/>
                <a:gd name="T54" fmla="*/ 8 w 246"/>
                <a:gd name="T55" fmla="*/ 1 h 310"/>
                <a:gd name="T56" fmla="*/ 4 w 246"/>
                <a:gd name="T57" fmla="*/ 0 h 310"/>
                <a:gd name="T58" fmla="*/ 1 w 246"/>
                <a:gd name="T59" fmla="*/ 0 h 310"/>
                <a:gd name="T60" fmla="*/ 1 w 246"/>
                <a:gd name="T61" fmla="*/ 1 h 310"/>
                <a:gd name="T62" fmla="*/ 5 w 246"/>
                <a:gd name="T63" fmla="*/ 2 h 310"/>
                <a:gd name="T64" fmla="*/ 9 w 246"/>
                <a:gd name="T65" fmla="*/ 4 h 310"/>
                <a:gd name="T66" fmla="*/ 13 w 246"/>
                <a:gd name="T67" fmla="*/ 6 h 310"/>
                <a:gd name="T68" fmla="*/ 18 w 246"/>
                <a:gd name="T69" fmla="*/ 9 h 310"/>
                <a:gd name="T70" fmla="*/ 22 w 246"/>
                <a:gd name="T71" fmla="*/ 12 h 310"/>
                <a:gd name="T72" fmla="*/ 27 w 246"/>
                <a:gd name="T73" fmla="*/ 15 h 310"/>
                <a:gd name="T74" fmla="*/ 31 w 246"/>
                <a:gd name="T75" fmla="*/ 18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70" name="Freeform 344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>
                <a:gd name="T0" fmla="*/ 5 w 83"/>
                <a:gd name="T1" fmla="*/ 2 h 187"/>
                <a:gd name="T2" fmla="*/ 5 w 83"/>
                <a:gd name="T3" fmla="*/ 1 h 187"/>
                <a:gd name="T4" fmla="*/ 4 w 83"/>
                <a:gd name="T5" fmla="*/ 0 h 187"/>
                <a:gd name="T6" fmla="*/ 3 w 83"/>
                <a:gd name="T7" fmla="*/ 0 h 187"/>
                <a:gd name="T8" fmla="*/ 2 w 83"/>
                <a:gd name="T9" fmla="*/ 0 h 187"/>
                <a:gd name="T10" fmla="*/ 1 w 83"/>
                <a:gd name="T11" fmla="*/ 0 h 187"/>
                <a:gd name="T12" fmla="*/ 1 w 83"/>
                <a:gd name="T13" fmla="*/ 1 h 187"/>
                <a:gd name="T14" fmla="*/ 0 w 83"/>
                <a:gd name="T15" fmla="*/ 2 h 187"/>
                <a:gd name="T16" fmla="*/ 0 w 83"/>
                <a:gd name="T17" fmla="*/ 3 h 187"/>
                <a:gd name="T18" fmla="*/ 1 w 83"/>
                <a:gd name="T19" fmla="*/ 7 h 187"/>
                <a:gd name="T20" fmla="*/ 3 w 83"/>
                <a:gd name="T21" fmla="*/ 12 h 187"/>
                <a:gd name="T22" fmla="*/ 5 w 83"/>
                <a:gd name="T23" fmla="*/ 17 h 187"/>
                <a:gd name="T24" fmla="*/ 7 w 83"/>
                <a:gd name="T25" fmla="*/ 21 h 187"/>
                <a:gd name="T26" fmla="*/ 9 w 83"/>
                <a:gd name="T27" fmla="*/ 25 h 187"/>
                <a:gd name="T28" fmla="*/ 11 w 83"/>
                <a:gd name="T29" fmla="*/ 28 h 187"/>
                <a:gd name="T30" fmla="*/ 13 w 83"/>
                <a:gd name="T31" fmla="*/ 31 h 187"/>
                <a:gd name="T32" fmla="*/ 14 w 83"/>
                <a:gd name="T33" fmla="*/ 31 h 187"/>
                <a:gd name="T34" fmla="*/ 13 w 83"/>
                <a:gd name="T35" fmla="*/ 29 h 187"/>
                <a:gd name="T36" fmla="*/ 13 w 83"/>
                <a:gd name="T37" fmla="*/ 26 h 187"/>
                <a:gd name="T38" fmla="*/ 11 w 83"/>
                <a:gd name="T39" fmla="*/ 23 h 187"/>
                <a:gd name="T40" fmla="*/ 10 w 83"/>
                <a:gd name="T41" fmla="*/ 19 h 187"/>
                <a:gd name="T42" fmla="*/ 9 w 83"/>
                <a:gd name="T43" fmla="*/ 15 h 187"/>
                <a:gd name="T44" fmla="*/ 7 w 83"/>
                <a:gd name="T45" fmla="*/ 10 h 187"/>
                <a:gd name="T46" fmla="*/ 6 w 83"/>
                <a:gd name="T47" fmla="*/ 6 h 187"/>
                <a:gd name="T48" fmla="*/ 5 w 83"/>
                <a:gd name="T49" fmla="*/ 2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71" name="Freeform 345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>
                <a:gd name="T0" fmla="*/ 4 w 44"/>
                <a:gd name="T1" fmla="*/ 2 h 94"/>
                <a:gd name="T2" fmla="*/ 3 w 44"/>
                <a:gd name="T3" fmla="*/ 1 h 94"/>
                <a:gd name="T4" fmla="*/ 3 w 44"/>
                <a:gd name="T5" fmla="*/ 0 h 94"/>
                <a:gd name="T6" fmla="*/ 2 w 44"/>
                <a:gd name="T7" fmla="*/ 0 h 94"/>
                <a:gd name="T8" fmla="*/ 2 w 44"/>
                <a:gd name="T9" fmla="*/ 0 h 94"/>
                <a:gd name="T10" fmla="*/ 1 w 44"/>
                <a:gd name="T11" fmla="*/ 0 h 94"/>
                <a:gd name="T12" fmla="*/ 0 w 44"/>
                <a:gd name="T13" fmla="*/ 1 h 94"/>
                <a:gd name="T14" fmla="*/ 0 w 44"/>
                <a:gd name="T15" fmla="*/ 1 h 94"/>
                <a:gd name="T16" fmla="*/ 0 w 44"/>
                <a:gd name="T17" fmla="*/ 2 h 94"/>
                <a:gd name="T18" fmla="*/ 0 w 44"/>
                <a:gd name="T19" fmla="*/ 4 h 94"/>
                <a:gd name="T20" fmla="*/ 1 w 44"/>
                <a:gd name="T21" fmla="*/ 6 h 94"/>
                <a:gd name="T22" fmla="*/ 1 w 44"/>
                <a:gd name="T23" fmla="*/ 9 h 94"/>
                <a:gd name="T24" fmla="*/ 2 w 44"/>
                <a:gd name="T25" fmla="*/ 11 h 94"/>
                <a:gd name="T26" fmla="*/ 3 w 44"/>
                <a:gd name="T27" fmla="*/ 13 h 94"/>
                <a:gd name="T28" fmla="*/ 4 w 44"/>
                <a:gd name="T29" fmla="*/ 15 h 94"/>
                <a:gd name="T30" fmla="*/ 6 w 44"/>
                <a:gd name="T31" fmla="*/ 16 h 94"/>
                <a:gd name="T32" fmla="*/ 7 w 44"/>
                <a:gd name="T33" fmla="*/ 16 h 94"/>
                <a:gd name="T34" fmla="*/ 7 w 44"/>
                <a:gd name="T35" fmla="*/ 13 h 94"/>
                <a:gd name="T36" fmla="*/ 6 w 44"/>
                <a:gd name="T37" fmla="*/ 9 h 94"/>
                <a:gd name="T38" fmla="*/ 5 w 44"/>
                <a:gd name="T39" fmla="*/ 5 h 94"/>
                <a:gd name="T40" fmla="*/ 4 w 44"/>
                <a:gd name="T41" fmla="*/ 2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72" name="Freeform 346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>
                <a:gd name="T0" fmla="*/ 3 w 38"/>
                <a:gd name="T1" fmla="*/ 1 h 54"/>
                <a:gd name="T2" fmla="*/ 3 w 38"/>
                <a:gd name="T3" fmla="*/ 1 h 54"/>
                <a:gd name="T4" fmla="*/ 3 w 38"/>
                <a:gd name="T5" fmla="*/ 1 h 54"/>
                <a:gd name="T6" fmla="*/ 3 w 38"/>
                <a:gd name="T7" fmla="*/ 1 h 54"/>
                <a:gd name="T8" fmla="*/ 3 w 38"/>
                <a:gd name="T9" fmla="*/ 1 h 54"/>
                <a:gd name="T10" fmla="*/ 3 w 38"/>
                <a:gd name="T11" fmla="*/ 1 h 54"/>
                <a:gd name="T12" fmla="*/ 2 w 38"/>
                <a:gd name="T13" fmla="*/ 0 h 54"/>
                <a:gd name="T14" fmla="*/ 2 w 38"/>
                <a:gd name="T15" fmla="*/ 0 h 54"/>
                <a:gd name="T16" fmla="*/ 1 w 38"/>
                <a:gd name="T17" fmla="*/ 0 h 54"/>
                <a:gd name="T18" fmla="*/ 1 w 38"/>
                <a:gd name="T19" fmla="*/ 0 h 54"/>
                <a:gd name="T20" fmla="*/ 0 w 38"/>
                <a:gd name="T21" fmla="*/ 1 h 54"/>
                <a:gd name="T22" fmla="*/ 0 w 38"/>
                <a:gd name="T23" fmla="*/ 1 h 54"/>
                <a:gd name="T24" fmla="*/ 0 w 38"/>
                <a:gd name="T25" fmla="*/ 2 h 54"/>
                <a:gd name="T26" fmla="*/ 0 w 38"/>
                <a:gd name="T27" fmla="*/ 3 h 54"/>
                <a:gd name="T28" fmla="*/ 1 w 38"/>
                <a:gd name="T29" fmla="*/ 4 h 54"/>
                <a:gd name="T30" fmla="*/ 1 w 38"/>
                <a:gd name="T31" fmla="*/ 5 h 54"/>
                <a:gd name="T32" fmla="*/ 2 w 38"/>
                <a:gd name="T33" fmla="*/ 7 h 54"/>
                <a:gd name="T34" fmla="*/ 3 w 38"/>
                <a:gd name="T35" fmla="*/ 8 h 54"/>
                <a:gd name="T36" fmla="*/ 4 w 38"/>
                <a:gd name="T37" fmla="*/ 8 h 54"/>
                <a:gd name="T38" fmla="*/ 5 w 38"/>
                <a:gd name="T39" fmla="*/ 9 h 54"/>
                <a:gd name="T40" fmla="*/ 6 w 38"/>
                <a:gd name="T41" fmla="*/ 9 h 54"/>
                <a:gd name="T42" fmla="*/ 6 w 38"/>
                <a:gd name="T43" fmla="*/ 7 h 54"/>
                <a:gd name="T44" fmla="*/ 5 w 38"/>
                <a:gd name="T45" fmla="*/ 5 h 54"/>
                <a:gd name="T46" fmla="*/ 4 w 38"/>
                <a:gd name="T47" fmla="*/ 3 h 54"/>
                <a:gd name="T48" fmla="*/ 3 w 38"/>
                <a:gd name="T49" fmla="*/ 1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73" name="Freeform 347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>
                <a:gd name="T0" fmla="*/ 6 w 52"/>
                <a:gd name="T1" fmla="*/ 4 h 36"/>
                <a:gd name="T2" fmla="*/ 7 w 52"/>
                <a:gd name="T3" fmla="*/ 4 h 36"/>
                <a:gd name="T4" fmla="*/ 8 w 52"/>
                <a:gd name="T5" fmla="*/ 3 h 36"/>
                <a:gd name="T6" fmla="*/ 8 w 52"/>
                <a:gd name="T7" fmla="*/ 3 h 36"/>
                <a:gd name="T8" fmla="*/ 8 w 52"/>
                <a:gd name="T9" fmla="*/ 2 h 36"/>
                <a:gd name="T10" fmla="*/ 8 w 52"/>
                <a:gd name="T11" fmla="*/ 1 h 36"/>
                <a:gd name="T12" fmla="*/ 7 w 52"/>
                <a:gd name="T13" fmla="*/ 0 h 36"/>
                <a:gd name="T14" fmla="*/ 6 w 52"/>
                <a:gd name="T15" fmla="*/ 0 h 36"/>
                <a:gd name="T16" fmla="*/ 6 w 52"/>
                <a:gd name="T17" fmla="*/ 0 h 36"/>
                <a:gd name="T18" fmla="*/ 5 w 52"/>
                <a:gd name="T19" fmla="*/ 0 h 36"/>
                <a:gd name="T20" fmla="*/ 4 w 52"/>
                <a:gd name="T21" fmla="*/ 0 h 36"/>
                <a:gd name="T22" fmla="*/ 3 w 52"/>
                <a:gd name="T23" fmla="*/ 1 h 36"/>
                <a:gd name="T24" fmla="*/ 2 w 52"/>
                <a:gd name="T25" fmla="*/ 1 h 36"/>
                <a:gd name="T26" fmla="*/ 1 w 52"/>
                <a:gd name="T27" fmla="*/ 2 h 36"/>
                <a:gd name="T28" fmla="*/ 0 w 52"/>
                <a:gd name="T29" fmla="*/ 4 h 36"/>
                <a:gd name="T30" fmla="*/ 0 w 52"/>
                <a:gd name="T31" fmla="*/ 5 h 36"/>
                <a:gd name="T32" fmla="*/ 0 w 52"/>
                <a:gd name="T33" fmla="*/ 5 h 36"/>
                <a:gd name="T34" fmla="*/ 1 w 52"/>
                <a:gd name="T35" fmla="*/ 6 h 36"/>
                <a:gd name="T36" fmla="*/ 1 w 52"/>
                <a:gd name="T37" fmla="*/ 6 h 36"/>
                <a:gd name="T38" fmla="*/ 2 w 52"/>
                <a:gd name="T39" fmla="*/ 6 h 36"/>
                <a:gd name="T40" fmla="*/ 3 w 52"/>
                <a:gd name="T41" fmla="*/ 6 h 36"/>
                <a:gd name="T42" fmla="*/ 4 w 52"/>
                <a:gd name="T43" fmla="*/ 6 h 36"/>
                <a:gd name="T44" fmla="*/ 5 w 52"/>
                <a:gd name="T45" fmla="*/ 5 h 36"/>
                <a:gd name="T46" fmla="*/ 6 w 52"/>
                <a:gd name="T47" fmla="*/ 5 h 36"/>
                <a:gd name="T48" fmla="*/ 6 w 52"/>
                <a:gd name="T49" fmla="*/ 4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74" name="Freeform 348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>
                <a:gd name="T0" fmla="*/ 12 w 198"/>
                <a:gd name="T1" fmla="*/ 6 h 236"/>
                <a:gd name="T2" fmla="*/ 10 w 198"/>
                <a:gd name="T3" fmla="*/ 8 h 236"/>
                <a:gd name="T4" fmla="*/ 8 w 198"/>
                <a:gd name="T5" fmla="*/ 10 h 236"/>
                <a:gd name="T6" fmla="*/ 6 w 198"/>
                <a:gd name="T7" fmla="*/ 12 h 236"/>
                <a:gd name="T8" fmla="*/ 4 w 198"/>
                <a:gd name="T9" fmla="*/ 14 h 236"/>
                <a:gd name="T10" fmla="*/ 2 w 198"/>
                <a:gd name="T11" fmla="*/ 17 h 236"/>
                <a:gd name="T12" fmla="*/ 1 w 198"/>
                <a:gd name="T13" fmla="*/ 19 h 236"/>
                <a:gd name="T14" fmla="*/ 0 w 198"/>
                <a:gd name="T15" fmla="*/ 21 h 236"/>
                <a:gd name="T16" fmla="*/ 0 w 198"/>
                <a:gd name="T17" fmla="*/ 24 h 236"/>
                <a:gd name="T18" fmla="*/ 0 w 198"/>
                <a:gd name="T19" fmla="*/ 28 h 236"/>
                <a:gd name="T20" fmla="*/ 2 w 198"/>
                <a:gd name="T21" fmla="*/ 31 h 236"/>
                <a:gd name="T22" fmla="*/ 4 w 198"/>
                <a:gd name="T23" fmla="*/ 34 h 236"/>
                <a:gd name="T24" fmla="*/ 7 w 198"/>
                <a:gd name="T25" fmla="*/ 36 h 236"/>
                <a:gd name="T26" fmla="*/ 11 w 198"/>
                <a:gd name="T27" fmla="*/ 38 h 236"/>
                <a:gd name="T28" fmla="*/ 15 w 198"/>
                <a:gd name="T29" fmla="*/ 39 h 236"/>
                <a:gd name="T30" fmla="*/ 18 w 198"/>
                <a:gd name="T31" fmla="*/ 39 h 236"/>
                <a:gd name="T32" fmla="*/ 22 w 198"/>
                <a:gd name="T33" fmla="*/ 38 h 236"/>
                <a:gd name="T34" fmla="*/ 23 w 198"/>
                <a:gd name="T35" fmla="*/ 38 h 236"/>
                <a:gd name="T36" fmla="*/ 24 w 198"/>
                <a:gd name="T37" fmla="*/ 38 h 236"/>
                <a:gd name="T38" fmla="*/ 24 w 198"/>
                <a:gd name="T39" fmla="*/ 37 h 236"/>
                <a:gd name="T40" fmla="*/ 24 w 198"/>
                <a:gd name="T41" fmla="*/ 37 h 236"/>
                <a:gd name="T42" fmla="*/ 24 w 198"/>
                <a:gd name="T43" fmla="*/ 36 h 236"/>
                <a:gd name="T44" fmla="*/ 24 w 198"/>
                <a:gd name="T45" fmla="*/ 36 h 236"/>
                <a:gd name="T46" fmla="*/ 23 w 198"/>
                <a:gd name="T47" fmla="*/ 36 h 236"/>
                <a:gd name="T48" fmla="*/ 22 w 198"/>
                <a:gd name="T49" fmla="*/ 36 h 236"/>
                <a:gd name="T50" fmla="*/ 21 w 198"/>
                <a:gd name="T51" fmla="*/ 36 h 236"/>
                <a:gd name="T52" fmla="*/ 20 w 198"/>
                <a:gd name="T53" fmla="*/ 36 h 236"/>
                <a:gd name="T54" fmla="*/ 19 w 198"/>
                <a:gd name="T55" fmla="*/ 36 h 236"/>
                <a:gd name="T56" fmla="*/ 18 w 198"/>
                <a:gd name="T57" fmla="*/ 36 h 236"/>
                <a:gd name="T58" fmla="*/ 16 w 198"/>
                <a:gd name="T59" fmla="*/ 36 h 236"/>
                <a:gd name="T60" fmla="*/ 15 w 198"/>
                <a:gd name="T61" fmla="*/ 36 h 236"/>
                <a:gd name="T62" fmla="*/ 13 w 198"/>
                <a:gd name="T63" fmla="*/ 35 h 236"/>
                <a:gd name="T64" fmla="*/ 10 w 198"/>
                <a:gd name="T65" fmla="*/ 35 h 236"/>
                <a:gd name="T66" fmla="*/ 8 w 198"/>
                <a:gd name="T67" fmla="*/ 34 h 236"/>
                <a:gd name="T68" fmla="*/ 7 w 198"/>
                <a:gd name="T69" fmla="*/ 33 h 236"/>
                <a:gd name="T70" fmla="*/ 5 w 198"/>
                <a:gd name="T71" fmla="*/ 31 h 236"/>
                <a:gd name="T72" fmla="*/ 3 w 198"/>
                <a:gd name="T73" fmla="*/ 29 h 236"/>
                <a:gd name="T74" fmla="*/ 2 w 198"/>
                <a:gd name="T75" fmla="*/ 26 h 236"/>
                <a:gd name="T76" fmla="*/ 3 w 198"/>
                <a:gd name="T77" fmla="*/ 23 h 236"/>
                <a:gd name="T78" fmla="*/ 4 w 198"/>
                <a:gd name="T79" fmla="*/ 20 h 236"/>
                <a:gd name="T80" fmla="*/ 5 w 198"/>
                <a:gd name="T81" fmla="*/ 18 h 236"/>
                <a:gd name="T82" fmla="*/ 7 w 198"/>
                <a:gd name="T83" fmla="*/ 16 h 236"/>
                <a:gd name="T84" fmla="*/ 8 w 198"/>
                <a:gd name="T85" fmla="*/ 14 h 236"/>
                <a:gd name="T86" fmla="*/ 10 w 198"/>
                <a:gd name="T87" fmla="*/ 12 h 236"/>
                <a:gd name="T88" fmla="*/ 13 w 198"/>
                <a:gd name="T89" fmla="*/ 10 h 236"/>
                <a:gd name="T90" fmla="*/ 16 w 198"/>
                <a:gd name="T91" fmla="*/ 8 h 236"/>
                <a:gd name="T92" fmla="*/ 18 w 198"/>
                <a:gd name="T93" fmla="*/ 6 h 236"/>
                <a:gd name="T94" fmla="*/ 21 w 198"/>
                <a:gd name="T95" fmla="*/ 5 h 236"/>
                <a:gd name="T96" fmla="*/ 24 w 198"/>
                <a:gd name="T97" fmla="*/ 4 h 236"/>
                <a:gd name="T98" fmla="*/ 26 w 198"/>
                <a:gd name="T99" fmla="*/ 3 h 236"/>
                <a:gd name="T100" fmla="*/ 29 w 198"/>
                <a:gd name="T101" fmla="*/ 2 h 236"/>
                <a:gd name="T102" fmla="*/ 31 w 198"/>
                <a:gd name="T103" fmla="*/ 2 h 236"/>
                <a:gd name="T104" fmla="*/ 33 w 198"/>
                <a:gd name="T105" fmla="*/ 1 h 236"/>
                <a:gd name="T106" fmla="*/ 32 w 198"/>
                <a:gd name="T107" fmla="*/ 0 h 236"/>
                <a:gd name="T108" fmla="*/ 30 w 198"/>
                <a:gd name="T109" fmla="*/ 0 h 236"/>
                <a:gd name="T110" fmla="*/ 27 w 198"/>
                <a:gd name="T111" fmla="*/ 0 h 236"/>
                <a:gd name="T112" fmla="*/ 24 w 198"/>
                <a:gd name="T113" fmla="*/ 1 h 236"/>
                <a:gd name="T114" fmla="*/ 21 w 198"/>
                <a:gd name="T115" fmla="*/ 2 h 236"/>
                <a:gd name="T116" fmla="*/ 17 w 198"/>
                <a:gd name="T117" fmla="*/ 3 h 236"/>
                <a:gd name="T118" fmla="*/ 15 w 198"/>
                <a:gd name="T119" fmla="*/ 5 h 236"/>
                <a:gd name="T120" fmla="*/ 12 w 198"/>
                <a:gd name="T121" fmla="*/ 6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75" name="Freeform 349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>
                <a:gd name="T0" fmla="*/ 19 w 128"/>
                <a:gd name="T1" fmla="*/ 10 h 183"/>
                <a:gd name="T2" fmla="*/ 19 w 128"/>
                <a:gd name="T3" fmla="*/ 13 h 183"/>
                <a:gd name="T4" fmla="*/ 19 w 128"/>
                <a:gd name="T5" fmla="*/ 16 h 183"/>
                <a:gd name="T6" fmla="*/ 17 w 128"/>
                <a:gd name="T7" fmla="*/ 18 h 183"/>
                <a:gd name="T8" fmla="*/ 15 w 128"/>
                <a:gd name="T9" fmla="*/ 20 h 183"/>
                <a:gd name="T10" fmla="*/ 13 w 128"/>
                <a:gd name="T11" fmla="*/ 22 h 183"/>
                <a:gd name="T12" fmla="*/ 10 w 128"/>
                <a:gd name="T13" fmla="*/ 24 h 183"/>
                <a:gd name="T14" fmla="*/ 7 w 128"/>
                <a:gd name="T15" fmla="*/ 26 h 183"/>
                <a:gd name="T16" fmla="*/ 5 w 128"/>
                <a:gd name="T17" fmla="*/ 27 h 183"/>
                <a:gd name="T18" fmla="*/ 5 w 128"/>
                <a:gd name="T19" fmla="*/ 28 h 183"/>
                <a:gd name="T20" fmla="*/ 4 w 128"/>
                <a:gd name="T21" fmla="*/ 28 h 183"/>
                <a:gd name="T22" fmla="*/ 4 w 128"/>
                <a:gd name="T23" fmla="*/ 29 h 183"/>
                <a:gd name="T24" fmla="*/ 5 w 128"/>
                <a:gd name="T25" fmla="*/ 29 h 183"/>
                <a:gd name="T26" fmla="*/ 5 w 128"/>
                <a:gd name="T27" fmla="*/ 30 h 183"/>
                <a:gd name="T28" fmla="*/ 6 w 128"/>
                <a:gd name="T29" fmla="*/ 30 h 183"/>
                <a:gd name="T30" fmla="*/ 6 w 128"/>
                <a:gd name="T31" fmla="*/ 30 h 183"/>
                <a:gd name="T32" fmla="*/ 7 w 128"/>
                <a:gd name="T33" fmla="*/ 30 h 183"/>
                <a:gd name="T34" fmla="*/ 10 w 128"/>
                <a:gd name="T35" fmla="*/ 28 h 183"/>
                <a:gd name="T36" fmla="*/ 13 w 128"/>
                <a:gd name="T37" fmla="*/ 26 h 183"/>
                <a:gd name="T38" fmla="*/ 16 w 128"/>
                <a:gd name="T39" fmla="*/ 24 h 183"/>
                <a:gd name="T40" fmla="*/ 19 w 128"/>
                <a:gd name="T41" fmla="*/ 22 h 183"/>
                <a:gd name="T42" fmla="*/ 20 w 128"/>
                <a:gd name="T43" fmla="*/ 19 h 183"/>
                <a:gd name="T44" fmla="*/ 21 w 128"/>
                <a:gd name="T45" fmla="*/ 16 h 183"/>
                <a:gd name="T46" fmla="*/ 22 w 128"/>
                <a:gd name="T47" fmla="*/ 13 h 183"/>
                <a:gd name="T48" fmla="*/ 21 w 128"/>
                <a:gd name="T49" fmla="*/ 10 h 183"/>
                <a:gd name="T50" fmla="*/ 19 w 128"/>
                <a:gd name="T51" fmla="*/ 7 h 183"/>
                <a:gd name="T52" fmla="*/ 17 w 128"/>
                <a:gd name="T53" fmla="*/ 5 h 183"/>
                <a:gd name="T54" fmla="*/ 14 w 128"/>
                <a:gd name="T55" fmla="*/ 3 h 183"/>
                <a:gd name="T56" fmla="*/ 10 w 128"/>
                <a:gd name="T57" fmla="*/ 1 h 183"/>
                <a:gd name="T58" fmla="*/ 7 w 128"/>
                <a:gd name="T59" fmla="*/ 0 h 183"/>
                <a:gd name="T60" fmla="*/ 4 w 128"/>
                <a:gd name="T61" fmla="*/ 0 h 183"/>
                <a:gd name="T62" fmla="*/ 2 w 128"/>
                <a:gd name="T63" fmla="*/ 0 h 183"/>
                <a:gd name="T64" fmla="*/ 0 w 128"/>
                <a:gd name="T65" fmla="*/ 1 h 183"/>
                <a:gd name="T66" fmla="*/ 3 w 128"/>
                <a:gd name="T67" fmla="*/ 2 h 183"/>
                <a:gd name="T68" fmla="*/ 6 w 128"/>
                <a:gd name="T69" fmla="*/ 2 h 183"/>
                <a:gd name="T70" fmla="*/ 8 w 128"/>
                <a:gd name="T71" fmla="*/ 3 h 183"/>
                <a:gd name="T72" fmla="*/ 11 w 128"/>
                <a:gd name="T73" fmla="*/ 4 h 183"/>
                <a:gd name="T74" fmla="*/ 13 w 128"/>
                <a:gd name="T75" fmla="*/ 5 h 183"/>
                <a:gd name="T76" fmla="*/ 15 w 128"/>
                <a:gd name="T77" fmla="*/ 6 h 183"/>
                <a:gd name="T78" fmla="*/ 17 w 128"/>
                <a:gd name="T79" fmla="*/ 8 h 183"/>
                <a:gd name="T80" fmla="*/ 19 w 128"/>
                <a:gd name="T81" fmla="*/ 10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76" name="Freeform 350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>
                <a:gd name="T0" fmla="*/ 17 w 323"/>
                <a:gd name="T1" fmla="*/ 12 h 379"/>
                <a:gd name="T2" fmla="*/ 9 w 323"/>
                <a:gd name="T3" fmla="*/ 19 h 379"/>
                <a:gd name="T4" fmla="*/ 3 w 323"/>
                <a:gd name="T5" fmla="*/ 28 h 379"/>
                <a:gd name="T6" fmla="*/ 0 w 323"/>
                <a:gd name="T7" fmla="*/ 38 h 379"/>
                <a:gd name="T8" fmla="*/ 1 w 323"/>
                <a:gd name="T9" fmla="*/ 44 h 379"/>
                <a:gd name="T10" fmla="*/ 2 w 323"/>
                <a:gd name="T11" fmla="*/ 47 h 379"/>
                <a:gd name="T12" fmla="*/ 3 w 323"/>
                <a:gd name="T13" fmla="*/ 50 h 379"/>
                <a:gd name="T14" fmla="*/ 6 w 323"/>
                <a:gd name="T15" fmla="*/ 52 h 379"/>
                <a:gd name="T16" fmla="*/ 9 w 323"/>
                <a:gd name="T17" fmla="*/ 54 h 379"/>
                <a:gd name="T18" fmla="*/ 14 w 323"/>
                <a:gd name="T19" fmla="*/ 57 h 379"/>
                <a:gd name="T20" fmla="*/ 20 w 323"/>
                <a:gd name="T21" fmla="*/ 58 h 379"/>
                <a:gd name="T22" fmla="*/ 25 w 323"/>
                <a:gd name="T23" fmla="*/ 60 h 379"/>
                <a:gd name="T24" fmla="*/ 31 w 323"/>
                <a:gd name="T25" fmla="*/ 61 h 379"/>
                <a:gd name="T26" fmla="*/ 36 w 323"/>
                <a:gd name="T27" fmla="*/ 62 h 379"/>
                <a:gd name="T28" fmla="*/ 42 w 323"/>
                <a:gd name="T29" fmla="*/ 62 h 379"/>
                <a:gd name="T30" fmla="*/ 48 w 323"/>
                <a:gd name="T31" fmla="*/ 63 h 379"/>
                <a:gd name="T32" fmla="*/ 51 w 323"/>
                <a:gd name="T33" fmla="*/ 63 h 379"/>
                <a:gd name="T34" fmla="*/ 53 w 323"/>
                <a:gd name="T35" fmla="*/ 62 h 379"/>
                <a:gd name="T36" fmla="*/ 53 w 323"/>
                <a:gd name="T37" fmla="*/ 60 h 379"/>
                <a:gd name="T38" fmla="*/ 52 w 323"/>
                <a:gd name="T39" fmla="*/ 59 h 379"/>
                <a:gd name="T40" fmla="*/ 48 w 323"/>
                <a:gd name="T41" fmla="*/ 58 h 379"/>
                <a:gd name="T42" fmla="*/ 43 w 323"/>
                <a:gd name="T43" fmla="*/ 58 h 379"/>
                <a:gd name="T44" fmla="*/ 38 w 323"/>
                <a:gd name="T45" fmla="*/ 58 h 379"/>
                <a:gd name="T46" fmla="*/ 33 w 323"/>
                <a:gd name="T47" fmla="*/ 57 h 379"/>
                <a:gd name="T48" fmla="*/ 28 w 323"/>
                <a:gd name="T49" fmla="*/ 56 h 379"/>
                <a:gd name="T50" fmla="*/ 22 w 323"/>
                <a:gd name="T51" fmla="*/ 55 h 379"/>
                <a:gd name="T52" fmla="*/ 17 w 323"/>
                <a:gd name="T53" fmla="*/ 53 h 379"/>
                <a:gd name="T54" fmla="*/ 12 w 323"/>
                <a:gd name="T55" fmla="*/ 51 h 379"/>
                <a:gd name="T56" fmla="*/ 8 w 323"/>
                <a:gd name="T57" fmla="*/ 48 h 379"/>
                <a:gd name="T58" fmla="*/ 6 w 323"/>
                <a:gd name="T59" fmla="*/ 45 h 379"/>
                <a:gd name="T60" fmla="*/ 5 w 323"/>
                <a:gd name="T61" fmla="*/ 40 h 379"/>
                <a:gd name="T62" fmla="*/ 6 w 323"/>
                <a:gd name="T63" fmla="*/ 33 h 379"/>
                <a:gd name="T64" fmla="*/ 8 w 323"/>
                <a:gd name="T65" fmla="*/ 27 h 379"/>
                <a:gd name="T66" fmla="*/ 11 w 323"/>
                <a:gd name="T67" fmla="*/ 23 h 379"/>
                <a:gd name="T68" fmla="*/ 15 w 323"/>
                <a:gd name="T69" fmla="*/ 18 h 379"/>
                <a:gd name="T70" fmla="*/ 19 w 323"/>
                <a:gd name="T71" fmla="*/ 15 h 379"/>
                <a:gd name="T72" fmla="*/ 24 w 323"/>
                <a:gd name="T73" fmla="*/ 11 h 379"/>
                <a:gd name="T74" fmla="*/ 30 w 323"/>
                <a:gd name="T75" fmla="*/ 7 h 379"/>
                <a:gd name="T76" fmla="*/ 36 w 323"/>
                <a:gd name="T77" fmla="*/ 4 h 379"/>
                <a:gd name="T78" fmla="*/ 42 w 323"/>
                <a:gd name="T79" fmla="*/ 1 h 379"/>
                <a:gd name="T80" fmla="*/ 42 w 323"/>
                <a:gd name="T81" fmla="*/ 0 h 379"/>
                <a:gd name="T82" fmla="*/ 36 w 323"/>
                <a:gd name="T83" fmla="*/ 1 h 379"/>
                <a:gd name="T84" fmla="*/ 30 w 323"/>
                <a:gd name="T85" fmla="*/ 3 h 379"/>
                <a:gd name="T86" fmla="*/ 23 w 323"/>
                <a:gd name="T87" fmla="*/ 6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77" name="Freeform 351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>
                <a:gd name="T0" fmla="*/ 39 w 282"/>
                <a:gd name="T1" fmla="*/ 13 h 253"/>
                <a:gd name="T2" fmla="*/ 41 w 282"/>
                <a:gd name="T3" fmla="*/ 15 h 253"/>
                <a:gd name="T4" fmla="*/ 42 w 282"/>
                <a:gd name="T5" fmla="*/ 18 h 253"/>
                <a:gd name="T6" fmla="*/ 43 w 282"/>
                <a:gd name="T7" fmla="*/ 21 h 253"/>
                <a:gd name="T8" fmla="*/ 43 w 282"/>
                <a:gd name="T9" fmla="*/ 24 h 253"/>
                <a:gd name="T10" fmla="*/ 43 w 282"/>
                <a:gd name="T11" fmla="*/ 26 h 253"/>
                <a:gd name="T12" fmla="*/ 42 w 282"/>
                <a:gd name="T13" fmla="*/ 28 h 253"/>
                <a:gd name="T14" fmla="*/ 41 w 282"/>
                <a:gd name="T15" fmla="*/ 31 h 253"/>
                <a:gd name="T16" fmla="*/ 39 w 282"/>
                <a:gd name="T17" fmla="*/ 32 h 253"/>
                <a:gd name="T18" fmla="*/ 37 w 282"/>
                <a:gd name="T19" fmla="*/ 34 h 253"/>
                <a:gd name="T20" fmla="*/ 36 w 282"/>
                <a:gd name="T21" fmla="*/ 36 h 253"/>
                <a:gd name="T22" fmla="*/ 34 w 282"/>
                <a:gd name="T23" fmla="*/ 37 h 253"/>
                <a:gd name="T24" fmla="*/ 32 w 282"/>
                <a:gd name="T25" fmla="*/ 39 h 253"/>
                <a:gd name="T26" fmla="*/ 32 w 282"/>
                <a:gd name="T27" fmla="*/ 40 h 253"/>
                <a:gd name="T28" fmla="*/ 32 w 282"/>
                <a:gd name="T29" fmla="*/ 40 h 253"/>
                <a:gd name="T30" fmla="*/ 32 w 282"/>
                <a:gd name="T31" fmla="*/ 41 h 253"/>
                <a:gd name="T32" fmla="*/ 32 w 282"/>
                <a:gd name="T33" fmla="*/ 41 h 253"/>
                <a:gd name="T34" fmla="*/ 33 w 282"/>
                <a:gd name="T35" fmla="*/ 42 h 253"/>
                <a:gd name="T36" fmla="*/ 33 w 282"/>
                <a:gd name="T37" fmla="*/ 42 h 253"/>
                <a:gd name="T38" fmla="*/ 34 w 282"/>
                <a:gd name="T39" fmla="*/ 42 h 253"/>
                <a:gd name="T40" fmla="*/ 35 w 282"/>
                <a:gd name="T41" fmla="*/ 41 h 253"/>
                <a:gd name="T42" fmla="*/ 39 w 282"/>
                <a:gd name="T43" fmla="*/ 39 h 253"/>
                <a:gd name="T44" fmla="*/ 42 w 282"/>
                <a:gd name="T45" fmla="*/ 36 h 253"/>
                <a:gd name="T46" fmla="*/ 45 w 282"/>
                <a:gd name="T47" fmla="*/ 32 h 253"/>
                <a:gd name="T48" fmla="*/ 46 w 282"/>
                <a:gd name="T49" fmla="*/ 28 h 253"/>
                <a:gd name="T50" fmla="*/ 47 w 282"/>
                <a:gd name="T51" fmla="*/ 23 h 253"/>
                <a:gd name="T52" fmla="*/ 47 w 282"/>
                <a:gd name="T53" fmla="*/ 19 h 253"/>
                <a:gd name="T54" fmla="*/ 45 w 282"/>
                <a:gd name="T55" fmla="*/ 15 h 253"/>
                <a:gd name="T56" fmla="*/ 42 w 282"/>
                <a:gd name="T57" fmla="*/ 12 h 253"/>
                <a:gd name="T58" fmla="*/ 39 w 282"/>
                <a:gd name="T59" fmla="*/ 10 h 253"/>
                <a:gd name="T60" fmla="*/ 37 w 282"/>
                <a:gd name="T61" fmla="*/ 8 h 253"/>
                <a:gd name="T62" fmla="*/ 34 w 282"/>
                <a:gd name="T63" fmla="*/ 6 h 253"/>
                <a:gd name="T64" fmla="*/ 30 w 282"/>
                <a:gd name="T65" fmla="*/ 5 h 253"/>
                <a:gd name="T66" fmla="*/ 27 w 282"/>
                <a:gd name="T67" fmla="*/ 4 h 253"/>
                <a:gd name="T68" fmla="*/ 24 w 282"/>
                <a:gd name="T69" fmla="*/ 3 h 253"/>
                <a:gd name="T70" fmla="*/ 20 w 282"/>
                <a:gd name="T71" fmla="*/ 2 h 253"/>
                <a:gd name="T72" fmla="*/ 17 w 282"/>
                <a:gd name="T73" fmla="*/ 1 h 253"/>
                <a:gd name="T74" fmla="*/ 14 w 282"/>
                <a:gd name="T75" fmla="*/ 1 h 253"/>
                <a:gd name="T76" fmla="*/ 10 w 282"/>
                <a:gd name="T77" fmla="*/ 0 h 253"/>
                <a:gd name="T78" fmla="*/ 8 w 282"/>
                <a:gd name="T79" fmla="*/ 0 h 253"/>
                <a:gd name="T80" fmla="*/ 5 w 282"/>
                <a:gd name="T81" fmla="*/ 0 h 253"/>
                <a:gd name="T82" fmla="*/ 3 w 282"/>
                <a:gd name="T83" fmla="*/ 0 h 253"/>
                <a:gd name="T84" fmla="*/ 2 w 282"/>
                <a:gd name="T85" fmla="*/ 0 h 253"/>
                <a:gd name="T86" fmla="*/ 1 w 282"/>
                <a:gd name="T87" fmla="*/ 1 h 253"/>
                <a:gd name="T88" fmla="*/ 0 w 282"/>
                <a:gd name="T89" fmla="*/ 1 h 253"/>
                <a:gd name="T90" fmla="*/ 2 w 282"/>
                <a:gd name="T91" fmla="*/ 1 h 253"/>
                <a:gd name="T92" fmla="*/ 4 w 282"/>
                <a:gd name="T93" fmla="*/ 1 h 253"/>
                <a:gd name="T94" fmla="*/ 6 w 282"/>
                <a:gd name="T95" fmla="*/ 2 h 253"/>
                <a:gd name="T96" fmla="*/ 9 w 282"/>
                <a:gd name="T97" fmla="*/ 2 h 253"/>
                <a:gd name="T98" fmla="*/ 11 w 282"/>
                <a:gd name="T99" fmla="*/ 3 h 253"/>
                <a:gd name="T100" fmla="*/ 14 w 282"/>
                <a:gd name="T101" fmla="*/ 3 h 253"/>
                <a:gd name="T102" fmla="*/ 16 w 282"/>
                <a:gd name="T103" fmla="*/ 4 h 253"/>
                <a:gd name="T104" fmla="*/ 19 w 282"/>
                <a:gd name="T105" fmla="*/ 4 h 253"/>
                <a:gd name="T106" fmla="*/ 22 w 282"/>
                <a:gd name="T107" fmla="*/ 5 h 253"/>
                <a:gd name="T108" fmla="*/ 24 w 282"/>
                <a:gd name="T109" fmla="*/ 6 h 253"/>
                <a:gd name="T110" fmla="*/ 27 w 282"/>
                <a:gd name="T111" fmla="*/ 7 h 253"/>
                <a:gd name="T112" fmla="*/ 29 w 282"/>
                <a:gd name="T113" fmla="*/ 8 h 253"/>
                <a:gd name="T114" fmla="*/ 32 w 282"/>
                <a:gd name="T115" fmla="*/ 9 h 253"/>
                <a:gd name="T116" fmla="*/ 35 w 282"/>
                <a:gd name="T117" fmla="*/ 10 h 253"/>
                <a:gd name="T118" fmla="*/ 37 w 282"/>
                <a:gd name="T119" fmla="*/ 11 h 253"/>
                <a:gd name="T120" fmla="*/ 39 w 282"/>
                <a:gd name="T121" fmla="*/ 13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78" name="Freeform 352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>
                <a:gd name="T0" fmla="*/ 0 w 115"/>
                <a:gd name="T1" fmla="*/ 21 h 236"/>
                <a:gd name="T2" fmla="*/ 0 w 115"/>
                <a:gd name="T3" fmla="*/ 24 h 236"/>
                <a:gd name="T4" fmla="*/ 1 w 115"/>
                <a:gd name="T5" fmla="*/ 27 h 236"/>
                <a:gd name="T6" fmla="*/ 2 w 115"/>
                <a:gd name="T7" fmla="*/ 30 h 236"/>
                <a:gd name="T8" fmla="*/ 4 w 115"/>
                <a:gd name="T9" fmla="*/ 33 h 236"/>
                <a:gd name="T10" fmla="*/ 6 w 115"/>
                <a:gd name="T11" fmla="*/ 35 h 236"/>
                <a:gd name="T12" fmla="*/ 9 w 115"/>
                <a:gd name="T13" fmla="*/ 37 h 236"/>
                <a:gd name="T14" fmla="*/ 12 w 115"/>
                <a:gd name="T15" fmla="*/ 38 h 236"/>
                <a:gd name="T16" fmla="*/ 15 w 115"/>
                <a:gd name="T17" fmla="*/ 39 h 236"/>
                <a:gd name="T18" fmla="*/ 16 w 115"/>
                <a:gd name="T19" fmla="*/ 39 h 236"/>
                <a:gd name="T20" fmla="*/ 17 w 115"/>
                <a:gd name="T21" fmla="*/ 39 h 236"/>
                <a:gd name="T22" fmla="*/ 18 w 115"/>
                <a:gd name="T23" fmla="*/ 38 h 236"/>
                <a:gd name="T24" fmla="*/ 18 w 115"/>
                <a:gd name="T25" fmla="*/ 37 h 236"/>
                <a:gd name="T26" fmla="*/ 18 w 115"/>
                <a:gd name="T27" fmla="*/ 36 h 236"/>
                <a:gd name="T28" fmla="*/ 18 w 115"/>
                <a:gd name="T29" fmla="*/ 36 h 236"/>
                <a:gd name="T30" fmla="*/ 18 w 115"/>
                <a:gd name="T31" fmla="*/ 35 h 236"/>
                <a:gd name="T32" fmla="*/ 17 w 115"/>
                <a:gd name="T33" fmla="*/ 34 h 236"/>
                <a:gd name="T34" fmla="*/ 14 w 115"/>
                <a:gd name="T35" fmla="*/ 33 h 236"/>
                <a:gd name="T36" fmla="*/ 11 w 115"/>
                <a:gd name="T37" fmla="*/ 32 h 236"/>
                <a:gd name="T38" fmla="*/ 8 w 115"/>
                <a:gd name="T39" fmla="*/ 30 h 236"/>
                <a:gd name="T40" fmla="*/ 7 w 115"/>
                <a:gd name="T41" fmla="*/ 27 h 236"/>
                <a:gd name="T42" fmla="*/ 5 w 115"/>
                <a:gd name="T43" fmla="*/ 24 h 236"/>
                <a:gd name="T44" fmla="*/ 5 w 115"/>
                <a:gd name="T45" fmla="*/ 21 h 236"/>
                <a:gd name="T46" fmla="*/ 5 w 115"/>
                <a:gd name="T47" fmla="*/ 18 h 236"/>
                <a:gd name="T48" fmla="*/ 6 w 115"/>
                <a:gd name="T49" fmla="*/ 15 h 236"/>
                <a:gd name="T50" fmla="*/ 7 w 115"/>
                <a:gd name="T51" fmla="*/ 12 h 236"/>
                <a:gd name="T52" fmla="*/ 9 w 115"/>
                <a:gd name="T53" fmla="*/ 10 h 236"/>
                <a:gd name="T54" fmla="*/ 12 w 115"/>
                <a:gd name="T55" fmla="*/ 8 h 236"/>
                <a:gd name="T56" fmla="*/ 14 w 115"/>
                <a:gd name="T57" fmla="*/ 5 h 236"/>
                <a:gd name="T58" fmla="*/ 16 w 115"/>
                <a:gd name="T59" fmla="*/ 4 h 236"/>
                <a:gd name="T60" fmla="*/ 18 w 115"/>
                <a:gd name="T61" fmla="*/ 2 h 236"/>
                <a:gd name="T62" fmla="*/ 19 w 115"/>
                <a:gd name="T63" fmla="*/ 1 h 236"/>
                <a:gd name="T64" fmla="*/ 19 w 115"/>
                <a:gd name="T65" fmla="*/ 0 h 236"/>
                <a:gd name="T66" fmla="*/ 17 w 115"/>
                <a:gd name="T67" fmla="*/ 1 h 236"/>
                <a:gd name="T68" fmla="*/ 14 w 115"/>
                <a:gd name="T69" fmla="*/ 2 h 236"/>
                <a:gd name="T70" fmla="*/ 11 w 115"/>
                <a:gd name="T71" fmla="*/ 4 h 236"/>
                <a:gd name="T72" fmla="*/ 8 w 115"/>
                <a:gd name="T73" fmla="*/ 7 h 236"/>
                <a:gd name="T74" fmla="*/ 5 w 115"/>
                <a:gd name="T75" fmla="*/ 10 h 236"/>
                <a:gd name="T76" fmla="*/ 3 w 115"/>
                <a:gd name="T77" fmla="*/ 14 h 236"/>
                <a:gd name="T78" fmla="*/ 1 w 115"/>
                <a:gd name="T79" fmla="*/ 17 h 236"/>
                <a:gd name="T80" fmla="*/ 0 w 115"/>
                <a:gd name="T81" fmla="*/ 21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79" name="Freeform 353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>
                <a:gd name="T0" fmla="*/ 35 w 245"/>
                <a:gd name="T1" fmla="*/ 21 h 310"/>
                <a:gd name="T2" fmla="*/ 37 w 245"/>
                <a:gd name="T3" fmla="*/ 24 h 310"/>
                <a:gd name="T4" fmla="*/ 38 w 245"/>
                <a:gd name="T5" fmla="*/ 28 h 310"/>
                <a:gd name="T6" fmla="*/ 37 w 245"/>
                <a:gd name="T7" fmla="*/ 31 h 310"/>
                <a:gd name="T8" fmla="*/ 35 w 245"/>
                <a:gd name="T9" fmla="*/ 35 h 310"/>
                <a:gd name="T10" fmla="*/ 31 w 245"/>
                <a:gd name="T11" fmla="*/ 38 h 310"/>
                <a:gd name="T12" fmla="*/ 28 w 245"/>
                <a:gd name="T13" fmla="*/ 41 h 310"/>
                <a:gd name="T14" fmla="*/ 24 w 245"/>
                <a:gd name="T15" fmla="*/ 44 h 310"/>
                <a:gd name="T16" fmla="*/ 21 w 245"/>
                <a:gd name="T17" fmla="*/ 47 h 310"/>
                <a:gd name="T18" fmla="*/ 21 w 245"/>
                <a:gd name="T19" fmla="*/ 48 h 310"/>
                <a:gd name="T20" fmla="*/ 20 w 245"/>
                <a:gd name="T21" fmla="*/ 50 h 310"/>
                <a:gd name="T22" fmla="*/ 20 w 245"/>
                <a:gd name="T23" fmla="*/ 51 h 310"/>
                <a:gd name="T24" fmla="*/ 22 w 245"/>
                <a:gd name="T25" fmla="*/ 52 h 310"/>
                <a:gd name="T26" fmla="*/ 23 w 245"/>
                <a:gd name="T27" fmla="*/ 52 h 310"/>
                <a:gd name="T28" fmla="*/ 26 w 245"/>
                <a:gd name="T29" fmla="*/ 49 h 310"/>
                <a:gd name="T30" fmla="*/ 30 w 245"/>
                <a:gd name="T31" fmla="*/ 45 h 310"/>
                <a:gd name="T32" fmla="*/ 35 w 245"/>
                <a:gd name="T33" fmla="*/ 41 h 310"/>
                <a:gd name="T34" fmla="*/ 38 w 245"/>
                <a:gd name="T35" fmla="*/ 37 h 310"/>
                <a:gd name="T36" fmla="*/ 41 w 245"/>
                <a:gd name="T37" fmla="*/ 31 h 310"/>
                <a:gd name="T38" fmla="*/ 41 w 245"/>
                <a:gd name="T39" fmla="*/ 25 h 310"/>
                <a:gd name="T40" fmla="*/ 38 w 245"/>
                <a:gd name="T41" fmla="*/ 20 h 310"/>
                <a:gd name="T42" fmla="*/ 34 w 245"/>
                <a:gd name="T43" fmla="*/ 16 h 310"/>
                <a:gd name="T44" fmla="*/ 29 w 245"/>
                <a:gd name="T45" fmla="*/ 13 h 310"/>
                <a:gd name="T46" fmla="*/ 25 w 245"/>
                <a:gd name="T47" fmla="*/ 10 h 310"/>
                <a:gd name="T48" fmla="*/ 20 w 245"/>
                <a:gd name="T49" fmla="*/ 8 h 310"/>
                <a:gd name="T50" fmla="*/ 16 w 245"/>
                <a:gd name="T51" fmla="*/ 5 h 310"/>
                <a:gd name="T52" fmla="*/ 11 w 245"/>
                <a:gd name="T53" fmla="*/ 3 h 310"/>
                <a:gd name="T54" fmla="*/ 7 w 245"/>
                <a:gd name="T55" fmla="*/ 1 h 310"/>
                <a:gd name="T56" fmla="*/ 3 w 245"/>
                <a:gd name="T57" fmla="*/ 0 h 310"/>
                <a:gd name="T58" fmla="*/ 1 w 245"/>
                <a:gd name="T59" fmla="*/ 0 h 310"/>
                <a:gd name="T60" fmla="*/ 2 w 245"/>
                <a:gd name="T61" fmla="*/ 1 h 310"/>
                <a:gd name="T62" fmla="*/ 6 w 245"/>
                <a:gd name="T63" fmla="*/ 3 h 310"/>
                <a:gd name="T64" fmla="*/ 10 w 245"/>
                <a:gd name="T65" fmla="*/ 5 h 310"/>
                <a:gd name="T66" fmla="*/ 14 w 245"/>
                <a:gd name="T67" fmla="*/ 7 h 310"/>
                <a:gd name="T68" fmla="*/ 19 w 245"/>
                <a:gd name="T69" fmla="*/ 10 h 310"/>
                <a:gd name="T70" fmla="*/ 23 w 245"/>
                <a:gd name="T71" fmla="*/ 12 h 310"/>
                <a:gd name="T72" fmla="*/ 28 w 245"/>
                <a:gd name="T73" fmla="*/ 15 h 310"/>
                <a:gd name="T74" fmla="*/ 31 w 245"/>
                <a:gd name="T75" fmla="*/ 18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907" name="Group 518"/>
            <p:cNvGrpSpPr>
              <a:grpSpLocks/>
            </p:cNvGrpSpPr>
            <p:nvPr/>
          </p:nvGrpSpPr>
          <p:grpSpPr bwMode="auto">
            <a:xfrm>
              <a:off x="4332" y="3207"/>
              <a:ext cx="143" cy="182"/>
              <a:chOff x="3774" y="2423"/>
              <a:chExt cx="189" cy="286"/>
            </a:xfrm>
          </p:grpSpPr>
          <p:sp>
            <p:nvSpPr>
              <p:cNvPr id="12781" name="Rectangle 519"/>
              <p:cNvSpPr>
                <a:spLocks noChangeArrowheads="1"/>
              </p:cNvSpPr>
              <p:nvPr/>
            </p:nvSpPr>
            <p:spPr bwMode="auto">
              <a:xfrm>
                <a:off x="3790" y="2610"/>
                <a:ext cx="153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82" name="Rectangle 520"/>
              <p:cNvSpPr>
                <a:spLocks noChangeArrowheads="1"/>
              </p:cNvSpPr>
              <p:nvPr/>
            </p:nvSpPr>
            <p:spPr bwMode="auto">
              <a:xfrm>
                <a:off x="3774" y="2653"/>
                <a:ext cx="189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83" name="Rectangle 521"/>
              <p:cNvSpPr>
                <a:spLocks noChangeArrowheads="1"/>
              </p:cNvSpPr>
              <p:nvPr/>
            </p:nvSpPr>
            <p:spPr bwMode="auto">
              <a:xfrm>
                <a:off x="3808" y="2564"/>
                <a:ext cx="119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84" name="Rectangle 522"/>
              <p:cNvSpPr>
                <a:spLocks noChangeArrowheads="1"/>
              </p:cNvSpPr>
              <p:nvPr/>
            </p:nvSpPr>
            <p:spPr bwMode="auto">
              <a:xfrm>
                <a:off x="3818" y="2518"/>
                <a:ext cx="97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85" name="Rectangle 523"/>
              <p:cNvSpPr>
                <a:spLocks noChangeArrowheads="1"/>
              </p:cNvSpPr>
              <p:nvPr/>
            </p:nvSpPr>
            <p:spPr bwMode="auto">
              <a:xfrm>
                <a:off x="3828" y="2472"/>
                <a:ext cx="74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786" name="Rectangle 524"/>
              <p:cNvSpPr>
                <a:spLocks noChangeArrowheads="1"/>
              </p:cNvSpPr>
              <p:nvPr/>
            </p:nvSpPr>
            <p:spPr bwMode="auto">
              <a:xfrm>
                <a:off x="3839" y="2423"/>
                <a:ext cx="51" cy="5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2922" name="Group 591"/>
          <p:cNvGrpSpPr>
            <a:grpSpLocks/>
          </p:cNvGrpSpPr>
          <p:nvPr/>
        </p:nvGrpSpPr>
        <p:grpSpPr bwMode="auto">
          <a:xfrm>
            <a:off x="7926388" y="4949825"/>
            <a:ext cx="198437" cy="365125"/>
            <a:chOff x="4702" y="3292"/>
            <a:chExt cx="125" cy="230"/>
          </a:xfrm>
        </p:grpSpPr>
        <p:sp>
          <p:nvSpPr>
            <p:cNvPr id="12760" name="AutoShape 592"/>
            <p:cNvSpPr>
              <a:spLocks noChangeArrowheads="1"/>
            </p:cNvSpPr>
            <p:nvPr/>
          </p:nvSpPr>
          <p:spPr bwMode="auto">
            <a:xfrm>
              <a:off x="4702" y="3469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61" name="Rectangle 593"/>
            <p:cNvSpPr>
              <a:spLocks noChangeArrowheads="1"/>
            </p:cNvSpPr>
            <p:nvPr/>
          </p:nvSpPr>
          <p:spPr bwMode="auto">
            <a:xfrm>
              <a:off x="4765" y="3293"/>
              <a:ext cx="58" cy="17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62" name="Rectangle 594"/>
            <p:cNvSpPr>
              <a:spLocks noChangeArrowheads="1"/>
            </p:cNvSpPr>
            <p:nvPr/>
          </p:nvSpPr>
          <p:spPr bwMode="auto">
            <a:xfrm>
              <a:off x="4703" y="3344"/>
              <a:ext cx="79" cy="17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63" name="AutoShape 595"/>
            <p:cNvSpPr>
              <a:spLocks noChangeArrowheads="1"/>
            </p:cNvSpPr>
            <p:nvPr/>
          </p:nvSpPr>
          <p:spPr bwMode="auto">
            <a:xfrm>
              <a:off x="4702" y="3292"/>
              <a:ext cx="125" cy="53"/>
            </a:xfrm>
            <a:prstGeom prst="parallelogram">
              <a:avLst>
                <a:gd name="adj" fmla="val 90856"/>
              </a:avLst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64" name="Line 596"/>
            <p:cNvSpPr>
              <a:spLocks noChangeShapeType="1"/>
            </p:cNvSpPr>
            <p:nvPr/>
          </p:nvSpPr>
          <p:spPr bwMode="auto">
            <a:xfrm>
              <a:off x="4827" y="3296"/>
              <a:ext cx="0" cy="17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65" name="Line 597"/>
            <p:cNvSpPr>
              <a:spLocks noChangeShapeType="1"/>
            </p:cNvSpPr>
            <p:nvPr/>
          </p:nvSpPr>
          <p:spPr bwMode="auto">
            <a:xfrm flipH="1">
              <a:off x="4782" y="3469"/>
              <a:ext cx="45" cy="5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66" name="Rectangle 598"/>
            <p:cNvSpPr>
              <a:spLocks noChangeArrowheads="1"/>
            </p:cNvSpPr>
            <p:nvPr/>
          </p:nvSpPr>
          <p:spPr bwMode="auto">
            <a:xfrm>
              <a:off x="4713" y="3367"/>
              <a:ext cx="52" cy="10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767" name="Rectangle 599"/>
            <p:cNvSpPr>
              <a:spLocks noChangeArrowheads="1"/>
            </p:cNvSpPr>
            <p:nvPr/>
          </p:nvSpPr>
          <p:spPr bwMode="auto">
            <a:xfrm>
              <a:off x="4720" y="3398"/>
              <a:ext cx="40" cy="36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923" name="Group 609"/>
          <p:cNvGrpSpPr>
            <a:grpSpLocks/>
          </p:cNvGrpSpPr>
          <p:nvPr/>
        </p:nvGrpSpPr>
        <p:grpSpPr bwMode="auto">
          <a:xfrm>
            <a:off x="7104063" y="5305425"/>
            <a:ext cx="273050" cy="341313"/>
            <a:chOff x="4475" y="3342"/>
            <a:chExt cx="172" cy="215"/>
          </a:xfrm>
        </p:grpSpPr>
        <p:sp>
          <p:nvSpPr>
            <p:cNvPr id="12729" name="AutoShape 475"/>
            <p:cNvSpPr>
              <a:spLocks noChangeAspect="1" noChangeArrowheads="1" noTextEdit="1"/>
            </p:cNvSpPr>
            <p:nvPr/>
          </p:nvSpPr>
          <p:spPr bwMode="auto">
            <a:xfrm>
              <a:off x="4500" y="3398"/>
              <a:ext cx="147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30" name="Freeform 477"/>
            <p:cNvSpPr>
              <a:spLocks/>
            </p:cNvSpPr>
            <p:nvPr/>
          </p:nvSpPr>
          <p:spPr bwMode="auto">
            <a:xfrm>
              <a:off x="4501" y="3398"/>
              <a:ext cx="146" cy="159"/>
            </a:xfrm>
            <a:custGeom>
              <a:avLst/>
              <a:gdLst>
                <a:gd name="T0" fmla="*/ 50 w 1894"/>
                <a:gd name="T1" fmla="*/ 0 h 1904"/>
                <a:gd name="T2" fmla="*/ 51 w 1894"/>
                <a:gd name="T3" fmla="*/ 0 h 1904"/>
                <a:gd name="T4" fmla="*/ 54 w 1894"/>
                <a:gd name="T5" fmla="*/ 0 h 1904"/>
                <a:gd name="T6" fmla="*/ 57 w 1894"/>
                <a:gd name="T7" fmla="*/ 0 h 1904"/>
                <a:gd name="T8" fmla="*/ 62 w 1894"/>
                <a:gd name="T9" fmla="*/ 1 h 1904"/>
                <a:gd name="T10" fmla="*/ 67 w 1894"/>
                <a:gd name="T11" fmla="*/ 1 h 1904"/>
                <a:gd name="T12" fmla="*/ 73 w 1894"/>
                <a:gd name="T13" fmla="*/ 1 h 1904"/>
                <a:gd name="T14" fmla="*/ 79 w 1894"/>
                <a:gd name="T15" fmla="*/ 2 h 1904"/>
                <a:gd name="T16" fmla="*/ 86 w 1894"/>
                <a:gd name="T17" fmla="*/ 3 h 1904"/>
                <a:gd name="T18" fmla="*/ 94 w 1894"/>
                <a:gd name="T19" fmla="*/ 5 h 1904"/>
                <a:gd name="T20" fmla="*/ 101 w 1894"/>
                <a:gd name="T21" fmla="*/ 6 h 1904"/>
                <a:gd name="T22" fmla="*/ 109 w 1894"/>
                <a:gd name="T23" fmla="*/ 8 h 1904"/>
                <a:gd name="T24" fmla="*/ 118 w 1894"/>
                <a:gd name="T25" fmla="*/ 10 h 1904"/>
                <a:gd name="T26" fmla="*/ 126 w 1894"/>
                <a:gd name="T27" fmla="*/ 13 h 1904"/>
                <a:gd name="T28" fmla="*/ 134 w 1894"/>
                <a:gd name="T29" fmla="*/ 16 h 1904"/>
                <a:gd name="T30" fmla="*/ 142 w 1894"/>
                <a:gd name="T31" fmla="*/ 20 h 1904"/>
                <a:gd name="T32" fmla="*/ 133 w 1894"/>
                <a:gd name="T33" fmla="*/ 95 h 1904"/>
                <a:gd name="T34" fmla="*/ 134 w 1894"/>
                <a:gd name="T35" fmla="*/ 96 h 1904"/>
                <a:gd name="T36" fmla="*/ 136 w 1894"/>
                <a:gd name="T37" fmla="*/ 98 h 1904"/>
                <a:gd name="T38" fmla="*/ 137 w 1894"/>
                <a:gd name="T39" fmla="*/ 103 h 1904"/>
                <a:gd name="T40" fmla="*/ 136 w 1894"/>
                <a:gd name="T41" fmla="*/ 112 h 1904"/>
                <a:gd name="T42" fmla="*/ 110 w 1894"/>
                <a:gd name="T43" fmla="*/ 147 h 1904"/>
                <a:gd name="T44" fmla="*/ 102 w 1894"/>
                <a:gd name="T45" fmla="*/ 159 h 1904"/>
                <a:gd name="T46" fmla="*/ 101 w 1894"/>
                <a:gd name="T47" fmla="*/ 159 h 1904"/>
                <a:gd name="T48" fmla="*/ 98 w 1894"/>
                <a:gd name="T49" fmla="*/ 158 h 1904"/>
                <a:gd name="T50" fmla="*/ 94 w 1894"/>
                <a:gd name="T51" fmla="*/ 158 h 1904"/>
                <a:gd name="T52" fmla="*/ 90 w 1894"/>
                <a:gd name="T53" fmla="*/ 157 h 1904"/>
                <a:gd name="T54" fmla="*/ 84 w 1894"/>
                <a:gd name="T55" fmla="*/ 156 h 1904"/>
                <a:gd name="T56" fmla="*/ 78 w 1894"/>
                <a:gd name="T57" fmla="*/ 155 h 1904"/>
                <a:gd name="T58" fmla="*/ 71 w 1894"/>
                <a:gd name="T59" fmla="*/ 153 h 1904"/>
                <a:gd name="T60" fmla="*/ 63 w 1894"/>
                <a:gd name="T61" fmla="*/ 151 h 1904"/>
                <a:gd name="T62" fmla="*/ 55 w 1894"/>
                <a:gd name="T63" fmla="*/ 149 h 1904"/>
                <a:gd name="T64" fmla="*/ 47 w 1894"/>
                <a:gd name="T65" fmla="*/ 147 h 1904"/>
                <a:gd name="T66" fmla="*/ 39 w 1894"/>
                <a:gd name="T67" fmla="*/ 144 h 1904"/>
                <a:gd name="T68" fmla="*/ 30 w 1894"/>
                <a:gd name="T69" fmla="*/ 140 h 1904"/>
                <a:gd name="T70" fmla="*/ 22 w 1894"/>
                <a:gd name="T71" fmla="*/ 137 h 1904"/>
                <a:gd name="T72" fmla="*/ 13 w 1894"/>
                <a:gd name="T73" fmla="*/ 132 h 1904"/>
                <a:gd name="T74" fmla="*/ 5 w 1894"/>
                <a:gd name="T75" fmla="*/ 128 h 1904"/>
                <a:gd name="T76" fmla="*/ 1 w 1894"/>
                <a:gd name="T77" fmla="*/ 125 h 1904"/>
                <a:gd name="T78" fmla="*/ 1 w 1894"/>
                <a:gd name="T79" fmla="*/ 122 h 1904"/>
                <a:gd name="T80" fmla="*/ 0 w 1894"/>
                <a:gd name="T81" fmla="*/ 117 h 1904"/>
                <a:gd name="T82" fmla="*/ 0 w 1894"/>
                <a:gd name="T83" fmla="*/ 112 h 1904"/>
                <a:gd name="T84" fmla="*/ 30 w 1894"/>
                <a:gd name="T85" fmla="*/ 81 h 1904"/>
                <a:gd name="T86" fmla="*/ 30 w 1894"/>
                <a:gd name="T87" fmla="*/ 80 h 1904"/>
                <a:gd name="T88" fmla="*/ 30 w 1894"/>
                <a:gd name="T89" fmla="*/ 77 h 1904"/>
                <a:gd name="T90" fmla="*/ 32 w 1894"/>
                <a:gd name="T91" fmla="*/ 72 h 1904"/>
                <a:gd name="T92" fmla="*/ 36 w 1894"/>
                <a:gd name="T93" fmla="*/ 68 h 190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94"/>
                <a:gd name="T142" fmla="*/ 0 h 1904"/>
                <a:gd name="T143" fmla="*/ 1894 w 1894"/>
                <a:gd name="T144" fmla="*/ 1904 h 190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94" h="1904">
                  <a:moveTo>
                    <a:pt x="651" y="0"/>
                  </a:moveTo>
                  <a:lnTo>
                    <a:pt x="653" y="0"/>
                  </a:lnTo>
                  <a:lnTo>
                    <a:pt x="659" y="0"/>
                  </a:lnTo>
                  <a:lnTo>
                    <a:pt x="668" y="0"/>
                  </a:lnTo>
                  <a:lnTo>
                    <a:pt x="682" y="0"/>
                  </a:lnTo>
                  <a:lnTo>
                    <a:pt x="699" y="1"/>
                  </a:lnTo>
                  <a:lnTo>
                    <a:pt x="720" y="1"/>
                  </a:lnTo>
                  <a:lnTo>
                    <a:pt x="742" y="3"/>
                  </a:lnTo>
                  <a:lnTo>
                    <a:pt x="769" y="4"/>
                  </a:lnTo>
                  <a:lnTo>
                    <a:pt x="799" y="6"/>
                  </a:lnTo>
                  <a:lnTo>
                    <a:pt x="831" y="8"/>
                  </a:lnTo>
                  <a:lnTo>
                    <a:pt x="865" y="10"/>
                  </a:lnTo>
                  <a:lnTo>
                    <a:pt x="902" y="13"/>
                  </a:lnTo>
                  <a:lnTo>
                    <a:pt x="941" y="17"/>
                  </a:lnTo>
                  <a:lnTo>
                    <a:pt x="982" y="21"/>
                  </a:lnTo>
                  <a:lnTo>
                    <a:pt x="1025" y="26"/>
                  </a:lnTo>
                  <a:lnTo>
                    <a:pt x="1070" y="32"/>
                  </a:lnTo>
                  <a:lnTo>
                    <a:pt x="1116" y="38"/>
                  </a:lnTo>
                  <a:lnTo>
                    <a:pt x="1164" y="46"/>
                  </a:lnTo>
                  <a:lnTo>
                    <a:pt x="1213" y="55"/>
                  </a:lnTo>
                  <a:lnTo>
                    <a:pt x="1263" y="63"/>
                  </a:lnTo>
                  <a:lnTo>
                    <a:pt x="1315" y="73"/>
                  </a:lnTo>
                  <a:lnTo>
                    <a:pt x="1366" y="85"/>
                  </a:lnTo>
                  <a:lnTo>
                    <a:pt x="1418" y="97"/>
                  </a:lnTo>
                  <a:lnTo>
                    <a:pt x="1472" y="111"/>
                  </a:lnTo>
                  <a:lnTo>
                    <a:pt x="1525" y="125"/>
                  </a:lnTo>
                  <a:lnTo>
                    <a:pt x="1579" y="141"/>
                  </a:lnTo>
                  <a:lnTo>
                    <a:pt x="1632" y="159"/>
                  </a:lnTo>
                  <a:lnTo>
                    <a:pt x="1685" y="177"/>
                  </a:lnTo>
                  <a:lnTo>
                    <a:pt x="1739" y="197"/>
                  </a:lnTo>
                  <a:lnTo>
                    <a:pt x="1791" y="218"/>
                  </a:lnTo>
                  <a:lnTo>
                    <a:pt x="1843" y="241"/>
                  </a:lnTo>
                  <a:lnTo>
                    <a:pt x="1894" y="266"/>
                  </a:lnTo>
                  <a:lnTo>
                    <a:pt x="1729" y="1139"/>
                  </a:lnTo>
                  <a:lnTo>
                    <a:pt x="1733" y="1140"/>
                  </a:lnTo>
                  <a:lnTo>
                    <a:pt x="1742" y="1146"/>
                  </a:lnTo>
                  <a:lnTo>
                    <a:pt x="1755" y="1156"/>
                  </a:lnTo>
                  <a:lnTo>
                    <a:pt x="1768" y="1173"/>
                  </a:lnTo>
                  <a:lnTo>
                    <a:pt x="1778" y="1199"/>
                  </a:lnTo>
                  <a:lnTo>
                    <a:pt x="1781" y="1234"/>
                  </a:lnTo>
                  <a:lnTo>
                    <a:pt x="1777" y="1281"/>
                  </a:lnTo>
                  <a:lnTo>
                    <a:pt x="1760" y="1341"/>
                  </a:lnTo>
                  <a:lnTo>
                    <a:pt x="1472" y="1765"/>
                  </a:lnTo>
                  <a:lnTo>
                    <a:pt x="1432" y="1765"/>
                  </a:lnTo>
                  <a:lnTo>
                    <a:pt x="1324" y="1904"/>
                  </a:lnTo>
                  <a:lnTo>
                    <a:pt x="1322" y="1904"/>
                  </a:lnTo>
                  <a:lnTo>
                    <a:pt x="1315" y="1903"/>
                  </a:lnTo>
                  <a:lnTo>
                    <a:pt x="1304" y="1902"/>
                  </a:lnTo>
                  <a:lnTo>
                    <a:pt x="1290" y="1900"/>
                  </a:lnTo>
                  <a:lnTo>
                    <a:pt x="1270" y="1897"/>
                  </a:lnTo>
                  <a:lnTo>
                    <a:pt x="1249" y="1894"/>
                  </a:lnTo>
                  <a:lnTo>
                    <a:pt x="1223" y="1891"/>
                  </a:lnTo>
                  <a:lnTo>
                    <a:pt x="1194" y="1887"/>
                  </a:lnTo>
                  <a:lnTo>
                    <a:pt x="1162" y="1881"/>
                  </a:lnTo>
                  <a:lnTo>
                    <a:pt x="1128" y="1876"/>
                  </a:lnTo>
                  <a:lnTo>
                    <a:pt x="1091" y="1869"/>
                  </a:lnTo>
                  <a:lnTo>
                    <a:pt x="1050" y="1862"/>
                  </a:lnTo>
                  <a:lnTo>
                    <a:pt x="1008" y="1854"/>
                  </a:lnTo>
                  <a:lnTo>
                    <a:pt x="964" y="1845"/>
                  </a:lnTo>
                  <a:lnTo>
                    <a:pt x="918" y="1835"/>
                  </a:lnTo>
                  <a:lnTo>
                    <a:pt x="870" y="1824"/>
                  </a:lnTo>
                  <a:lnTo>
                    <a:pt x="820" y="1813"/>
                  </a:lnTo>
                  <a:lnTo>
                    <a:pt x="769" y="1800"/>
                  </a:lnTo>
                  <a:lnTo>
                    <a:pt x="717" y="1786"/>
                  </a:lnTo>
                  <a:lnTo>
                    <a:pt x="664" y="1772"/>
                  </a:lnTo>
                  <a:lnTo>
                    <a:pt x="610" y="1755"/>
                  </a:lnTo>
                  <a:lnTo>
                    <a:pt x="555" y="1738"/>
                  </a:lnTo>
                  <a:lnTo>
                    <a:pt x="501" y="1720"/>
                  </a:lnTo>
                  <a:lnTo>
                    <a:pt x="445" y="1701"/>
                  </a:lnTo>
                  <a:lnTo>
                    <a:pt x="390" y="1681"/>
                  </a:lnTo>
                  <a:lnTo>
                    <a:pt x="334" y="1659"/>
                  </a:lnTo>
                  <a:lnTo>
                    <a:pt x="280" y="1636"/>
                  </a:lnTo>
                  <a:lnTo>
                    <a:pt x="225" y="1611"/>
                  </a:lnTo>
                  <a:lnTo>
                    <a:pt x="172" y="1585"/>
                  </a:lnTo>
                  <a:lnTo>
                    <a:pt x="119" y="1559"/>
                  </a:lnTo>
                  <a:lnTo>
                    <a:pt x="67" y="1530"/>
                  </a:lnTo>
                  <a:lnTo>
                    <a:pt x="17" y="1500"/>
                  </a:lnTo>
                  <a:lnTo>
                    <a:pt x="16" y="1495"/>
                  </a:lnTo>
                  <a:lnTo>
                    <a:pt x="12" y="1480"/>
                  </a:lnTo>
                  <a:lnTo>
                    <a:pt x="8" y="1457"/>
                  </a:lnTo>
                  <a:lnTo>
                    <a:pt x="4" y="1430"/>
                  </a:lnTo>
                  <a:lnTo>
                    <a:pt x="0" y="1401"/>
                  </a:lnTo>
                  <a:lnTo>
                    <a:pt x="0" y="1370"/>
                  </a:lnTo>
                  <a:lnTo>
                    <a:pt x="4" y="1343"/>
                  </a:lnTo>
                  <a:lnTo>
                    <a:pt x="12" y="1319"/>
                  </a:lnTo>
                  <a:lnTo>
                    <a:pt x="388" y="965"/>
                  </a:lnTo>
                  <a:lnTo>
                    <a:pt x="387" y="961"/>
                  </a:lnTo>
                  <a:lnTo>
                    <a:pt x="386" y="952"/>
                  </a:lnTo>
                  <a:lnTo>
                    <a:pt x="386" y="936"/>
                  </a:lnTo>
                  <a:lnTo>
                    <a:pt x="390" y="917"/>
                  </a:lnTo>
                  <a:lnTo>
                    <a:pt x="397" y="893"/>
                  </a:lnTo>
                  <a:lnTo>
                    <a:pt x="412" y="868"/>
                  </a:lnTo>
                  <a:lnTo>
                    <a:pt x="435" y="841"/>
                  </a:lnTo>
                  <a:lnTo>
                    <a:pt x="468" y="814"/>
                  </a:lnTo>
                  <a:lnTo>
                    <a:pt x="65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31" name="Freeform 482"/>
            <p:cNvSpPr>
              <a:spLocks/>
            </p:cNvSpPr>
            <p:nvPr/>
          </p:nvSpPr>
          <p:spPr bwMode="auto">
            <a:xfrm>
              <a:off x="4519" y="3499"/>
              <a:ext cx="85" cy="27"/>
            </a:xfrm>
            <a:custGeom>
              <a:avLst/>
              <a:gdLst>
                <a:gd name="T0" fmla="*/ 3 w 1106"/>
                <a:gd name="T1" fmla="*/ 0 h 331"/>
                <a:gd name="T2" fmla="*/ 85 w 1106"/>
                <a:gd name="T3" fmla="*/ 23 h 331"/>
                <a:gd name="T4" fmla="*/ 82 w 1106"/>
                <a:gd name="T5" fmla="*/ 27 h 331"/>
                <a:gd name="T6" fmla="*/ 0 w 1106"/>
                <a:gd name="T7" fmla="*/ 3 h 331"/>
                <a:gd name="T8" fmla="*/ 3 w 1106"/>
                <a:gd name="T9" fmla="*/ 0 h 3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6"/>
                <a:gd name="T16" fmla="*/ 0 h 331"/>
                <a:gd name="T17" fmla="*/ 1106 w 1106"/>
                <a:gd name="T18" fmla="*/ 331 h 3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6" h="331">
                  <a:moveTo>
                    <a:pt x="40" y="0"/>
                  </a:moveTo>
                  <a:lnTo>
                    <a:pt x="1106" y="277"/>
                  </a:lnTo>
                  <a:lnTo>
                    <a:pt x="1071" y="331"/>
                  </a:lnTo>
                  <a:lnTo>
                    <a:pt x="0" y="36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32" name="Freeform 485"/>
            <p:cNvSpPr>
              <a:spLocks/>
            </p:cNvSpPr>
            <p:nvPr/>
          </p:nvSpPr>
          <p:spPr bwMode="auto">
            <a:xfrm>
              <a:off x="4505" y="3511"/>
              <a:ext cx="99" cy="42"/>
            </a:xfrm>
            <a:custGeom>
              <a:avLst/>
              <a:gdLst>
                <a:gd name="T0" fmla="*/ 99 w 1285"/>
                <a:gd name="T1" fmla="*/ 33 h 505"/>
                <a:gd name="T2" fmla="*/ 97 w 1285"/>
                <a:gd name="T3" fmla="*/ 32 h 505"/>
                <a:gd name="T4" fmla="*/ 95 w 1285"/>
                <a:gd name="T5" fmla="*/ 32 h 505"/>
                <a:gd name="T6" fmla="*/ 91 w 1285"/>
                <a:gd name="T7" fmla="*/ 31 h 505"/>
                <a:gd name="T8" fmla="*/ 87 w 1285"/>
                <a:gd name="T9" fmla="*/ 31 h 505"/>
                <a:gd name="T10" fmla="*/ 81 w 1285"/>
                <a:gd name="T11" fmla="*/ 30 h 505"/>
                <a:gd name="T12" fmla="*/ 75 w 1285"/>
                <a:gd name="T13" fmla="*/ 28 h 505"/>
                <a:gd name="T14" fmla="*/ 68 w 1285"/>
                <a:gd name="T15" fmla="*/ 27 h 505"/>
                <a:gd name="T16" fmla="*/ 60 w 1285"/>
                <a:gd name="T17" fmla="*/ 25 h 505"/>
                <a:gd name="T18" fmla="*/ 53 w 1285"/>
                <a:gd name="T19" fmla="*/ 23 h 505"/>
                <a:gd name="T20" fmla="*/ 45 w 1285"/>
                <a:gd name="T21" fmla="*/ 20 h 505"/>
                <a:gd name="T22" fmla="*/ 36 w 1285"/>
                <a:gd name="T23" fmla="*/ 17 h 505"/>
                <a:gd name="T24" fmla="*/ 28 w 1285"/>
                <a:gd name="T25" fmla="*/ 14 h 505"/>
                <a:gd name="T26" fmla="*/ 20 w 1285"/>
                <a:gd name="T27" fmla="*/ 11 h 505"/>
                <a:gd name="T28" fmla="*/ 12 w 1285"/>
                <a:gd name="T29" fmla="*/ 7 h 505"/>
                <a:gd name="T30" fmla="*/ 4 w 1285"/>
                <a:gd name="T31" fmla="*/ 2 h 505"/>
                <a:gd name="T32" fmla="*/ 0 w 1285"/>
                <a:gd name="T33" fmla="*/ 0 h 505"/>
                <a:gd name="T34" fmla="*/ 0 w 1285"/>
                <a:gd name="T35" fmla="*/ 3 h 505"/>
                <a:gd name="T36" fmla="*/ 0 w 1285"/>
                <a:gd name="T37" fmla="*/ 6 h 505"/>
                <a:gd name="T38" fmla="*/ 1 w 1285"/>
                <a:gd name="T39" fmla="*/ 10 h 505"/>
                <a:gd name="T40" fmla="*/ 1 w 1285"/>
                <a:gd name="T41" fmla="*/ 12 h 505"/>
                <a:gd name="T42" fmla="*/ 2 w 1285"/>
                <a:gd name="T43" fmla="*/ 12 h 505"/>
                <a:gd name="T44" fmla="*/ 4 w 1285"/>
                <a:gd name="T45" fmla="*/ 13 h 505"/>
                <a:gd name="T46" fmla="*/ 6 w 1285"/>
                <a:gd name="T47" fmla="*/ 14 h 505"/>
                <a:gd name="T48" fmla="*/ 9 w 1285"/>
                <a:gd name="T49" fmla="*/ 16 h 505"/>
                <a:gd name="T50" fmla="*/ 12 w 1285"/>
                <a:gd name="T51" fmla="*/ 18 h 505"/>
                <a:gd name="T52" fmla="*/ 17 w 1285"/>
                <a:gd name="T53" fmla="*/ 20 h 505"/>
                <a:gd name="T54" fmla="*/ 22 w 1285"/>
                <a:gd name="T55" fmla="*/ 22 h 505"/>
                <a:gd name="T56" fmla="*/ 28 w 1285"/>
                <a:gd name="T57" fmla="*/ 25 h 505"/>
                <a:gd name="T58" fmla="*/ 34 w 1285"/>
                <a:gd name="T59" fmla="*/ 27 h 505"/>
                <a:gd name="T60" fmla="*/ 42 w 1285"/>
                <a:gd name="T61" fmla="*/ 30 h 505"/>
                <a:gd name="T62" fmla="*/ 50 w 1285"/>
                <a:gd name="T63" fmla="*/ 32 h 505"/>
                <a:gd name="T64" fmla="*/ 59 w 1285"/>
                <a:gd name="T65" fmla="*/ 35 h 505"/>
                <a:gd name="T66" fmla="*/ 69 w 1285"/>
                <a:gd name="T67" fmla="*/ 37 h 505"/>
                <a:gd name="T68" fmla="*/ 79 w 1285"/>
                <a:gd name="T69" fmla="*/ 39 h 505"/>
                <a:gd name="T70" fmla="*/ 91 w 1285"/>
                <a:gd name="T71" fmla="*/ 41 h 505"/>
                <a:gd name="T72" fmla="*/ 97 w 1285"/>
                <a:gd name="T73" fmla="*/ 42 h 505"/>
                <a:gd name="T74" fmla="*/ 97 w 1285"/>
                <a:gd name="T75" fmla="*/ 41 h 505"/>
                <a:gd name="T76" fmla="*/ 98 w 1285"/>
                <a:gd name="T77" fmla="*/ 38 h 505"/>
                <a:gd name="T78" fmla="*/ 99 w 1285"/>
                <a:gd name="T79" fmla="*/ 35 h 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285"/>
                <a:gd name="T121" fmla="*/ 0 h 505"/>
                <a:gd name="T122" fmla="*/ 1285 w 1285"/>
                <a:gd name="T123" fmla="*/ 505 h 50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285" h="505">
                  <a:moveTo>
                    <a:pt x="1284" y="391"/>
                  </a:moveTo>
                  <a:lnTo>
                    <a:pt x="1282" y="391"/>
                  </a:lnTo>
                  <a:lnTo>
                    <a:pt x="1275" y="390"/>
                  </a:lnTo>
                  <a:lnTo>
                    <a:pt x="1264" y="389"/>
                  </a:lnTo>
                  <a:lnTo>
                    <a:pt x="1250" y="387"/>
                  </a:lnTo>
                  <a:lnTo>
                    <a:pt x="1232" y="385"/>
                  </a:lnTo>
                  <a:lnTo>
                    <a:pt x="1209" y="382"/>
                  </a:lnTo>
                  <a:lnTo>
                    <a:pt x="1183" y="378"/>
                  </a:lnTo>
                  <a:lnTo>
                    <a:pt x="1155" y="374"/>
                  </a:lnTo>
                  <a:lnTo>
                    <a:pt x="1124" y="369"/>
                  </a:lnTo>
                  <a:lnTo>
                    <a:pt x="1089" y="362"/>
                  </a:lnTo>
                  <a:lnTo>
                    <a:pt x="1052" y="355"/>
                  </a:lnTo>
                  <a:lnTo>
                    <a:pt x="1013" y="349"/>
                  </a:lnTo>
                  <a:lnTo>
                    <a:pt x="971" y="340"/>
                  </a:lnTo>
                  <a:lnTo>
                    <a:pt x="926" y="332"/>
                  </a:lnTo>
                  <a:lnTo>
                    <a:pt x="881" y="322"/>
                  </a:lnTo>
                  <a:lnTo>
                    <a:pt x="834" y="311"/>
                  </a:lnTo>
                  <a:lnTo>
                    <a:pt x="785" y="299"/>
                  </a:lnTo>
                  <a:lnTo>
                    <a:pt x="735" y="287"/>
                  </a:lnTo>
                  <a:lnTo>
                    <a:pt x="684" y="273"/>
                  </a:lnTo>
                  <a:lnTo>
                    <a:pt x="632" y="259"/>
                  </a:lnTo>
                  <a:lnTo>
                    <a:pt x="579" y="244"/>
                  </a:lnTo>
                  <a:lnTo>
                    <a:pt x="526" y="228"/>
                  </a:lnTo>
                  <a:lnTo>
                    <a:pt x="472" y="209"/>
                  </a:lnTo>
                  <a:lnTo>
                    <a:pt x="419" y="191"/>
                  </a:lnTo>
                  <a:lnTo>
                    <a:pt x="364" y="171"/>
                  </a:lnTo>
                  <a:lnTo>
                    <a:pt x="311" y="150"/>
                  </a:lnTo>
                  <a:lnTo>
                    <a:pt x="259" y="128"/>
                  </a:lnTo>
                  <a:lnTo>
                    <a:pt x="206" y="105"/>
                  </a:lnTo>
                  <a:lnTo>
                    <a:pt x="155" y="81"/>
                  </a:lnTo>
                  <a:lnTo>
                    <a:pt x="104" y="55"/>
                  </a:lnTo>
                  <a:lnTo>
                    <a:pt x="55" y="28"/>
                  </a:lnTo>
                  <a:lnTo>
                    <a:pt x="7" y="0"/>
                  </a:lnTo>
                  <a:lnTo>
                    <a:pt x="6" y="4"/>
                  </a:lnTo>
                  <a:lnTo>
                    <a:pt x="4" y="15"/>
                  </a:lnTo>
                  <a:lnTo>
                    <a:pt x="2" y="32"/>
                  </a:lnTo>
                  <a:lnTo>
                    <a:pt x="0" y="53"/>
                  </a:lnTo>
                  <a:lnTo>
                    <a:pt x="0" y="76"/>
                  </a:lnTo>
                  <a:lnTo>
                    <a:pt x="2" y="98"/>
                  </a:lnTo>
                  <a:lnTo>
                    <a:pt x="8" y="120"/>
                  </a:lnTo>
                  <a:lnTo>
                    <a:pt x="18" y="137"/>
                  </a:lnTo>
                  <a:lnTo>
                    <a:pt x="19" y="139"/>
                  </a:lnTo>
                  <a:lnTo>
                    <a:pt x="22" y="141"/>
                  </a:lnTo>
                  <a:lnTo>
                    <a:pt x="28" y="144"/>
                  </a:lnTo>
                  <a:lnTo>
                    <a:pt x="37" y="148"/>
                  </a:lnTo>
                  <a:lnTo>
                    <a:pt x="47" y="155"/>
                  </a:lnTo>
                  <a:lnTo>
                    <a:pt x="59" y="162"/>
                  </a:lnTo>
                  <a:lnTo>
                    <a:pt x="75" y="170"/>
                  </a:lnTo>
                  <a:lnTo>
                    <a:pt x="92" y="180"/>
                  </a:lnTo>
                  <a:lnTo>
                    <a:pt x="112" y="190"/>
                  </a:lnTo>
                  <a:lnTo>
                    <a:pt x="134" y="200"/>
                  </a:lnTo>
                  <a:lnTo>
                    <a:pt x="159" y="212"/>
                  </a:lnTo>
                  <a:lnTo>
                    <a:pt x="186" y="225"/>
                  </a:lnTo>
                  <a:lnTo>
                    <a:pt x="215" y="238"/>
                  </a:lnTo>
                  <a:lnTo>
                    <a:pt x="247" y="252"/>
                  </a:lnTo>
                  <a:lnTo>
                    <a:pt x="281" y="267"/>
                  </a:lnTo>
                  <a:lnTo>
                    <a:pt x="318" y="281"/>
                  </a:lnTo>
                  <a:lnTo>
                    <a:pt x="358" y="296"/>
                  </a:lnTo>
                  <a:lnTo>
                    <a:pt x="399" y="311"/>
                  </a:lnTo>
                  <a:lnTo>
                    <a:pt x="443" y="326"/>
                  </a:lnTo>
                  <a:lnTo>
                    <a:pt x="491" y="341"/>
                  </a:lnTo>
                  <a:lnTo>
                    <a:pt x="540" y="357"/>
                  </a:lnTo>
                  <a:lnTo>
                    <a:pt x="592" y="372"/>
                  </a:lnTo>
                  <a:lnTo>
                    <a:pt x="647" y="387"/>
                  </a:lnTo>
                  <a:lnTo>
                    <a:pt x="703" y="402"/>
                  </a:lnTo>
                  <a:lnTo>
                    <a:pt x="764" y="416"/>
                  </a:lnTo>
                  <a:lnTo>
                    <a:pt x="826" y="431"/>
                  </a:lnTo>
                  <a:lnTo>
                    <a:pt x="890" y="444"/>
                  </a:lnTo>
                  <a:lnTo>
                    <a:pt x="958" y="459"/>
                  </a:lnTo>
                  <a:lnTo>
                    <a:pt x="1028" y="472"/>
                  </a:lnTo>
                  <a:lnTo>
                    <a:pt x="1101" y="483"/>
                  </a:lnTo>
                  <a:lnTo>
                    <a:pt x="1177" y="494"/>
                  </a:lnTo>
                  <a:lnTo>
                    <a:pt x="1255" y="505"/>
                  </a:lnTo>
                  <a:lnTo>
                    <a:pt x="1256" y="503"/>
                  </a:lnTo>
                  <a:lnTo>
                    <a:pt x="1260" y="497"/>
                  </a:lnTo>
                  <a:lnTo>
                    <a:pt x="1265" y="487"/>
                  </a:lnTo>
                  <a:lnTo>
                    <a:pt x="1272" y="473"/>
                  </a:lnTo>
                  <a:lnTo>
                    <a:pt x="1278" y="456"/>
                  </a:lnTo>
                  <a:lnTo>
                    <a:pt x="1282" y="437"/>
                  </a:lnTo>
                  <a:lnTo>
                    <a:pt x="1285" y="415"/>
                  </a:lnTo>
                  <a:lnTo>
                    <a:pt x="1284" y="39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33" name="AutoShape 525"/>
            <p:cNvSpPr>
              <a:spLocks noChangeAspect="1" noChangeArrowheads="1" noTextEdit="1"/>
            </p:cNvSpPr>
            <p:nvPr/>
          </p:nvSpPr>
          <p:spPr bwMode="auto">
            <a:xfrm>
              <a:off x="4475" y="3342"/>
              <a:ext cx="16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34" name="Freeform 542"/>
            <p:cNvSpPr>
              <a:spLocks/>
            </p:cNvSpPr>
            <p:nvPr/>
          </p:nvSpPr>
          <p:spPr bwMode="auto">
            <a:xfrm>
              <a:off x="4508" y="3354"/>
              <a:ext cx="23" cy="31"/>
            </a:xfrm>
            <a:custGeom>
              <a:avLst/>
              <a:gdLst>
                <a:gd name="T0" fmla="*/ 8 w 179"/>
                <a:gd name="T1" fmla="*/ 4 h 216"/>
                <a:gd name="T2" fmla="*/ 6 w 179"/>
                <a:gd name="T3" fmla="*/ 5 h 216"/>
                <a:gd name="T4" fmla="*/ 5 w 179"/>
                <a:gd name="T5" fmla="*/ 7 h 216"/>
                <a:gd name="T6" fmla="*/ 3 w 179"/>
                <a:gd name="T7" fmla="*/ 8 h 216"/>
                <a:gd name="T8" fmla="*/ 2 w 179"/>
                <a:gd name="T9" fmla="*/ 10 h 216"/>
                <a:gd name="T10" fmla="*/ 1 w 179"/>
                <a:gd name="T11" fmla="*/ 12 h 216"/>
                <a:gd name="T12" fmla="*/ 1 w 179"/>
                <a:gd name="T13" fmla="*/ 14 h 216"/>
                <a:gd name="T14" fmla="*/ 0 w 179"/>
                <a:gd name="T15" fmla="*/ 17 h 216"/>
                <a:gd name="T16" fmla="*/ 0 w 179"/>
                <a:gd name="T17" fmla="*/ 19 h 216"/>
                <a:gd name="T18" fmla="*/ 0 w 179"/>
                <a:gd name="T19" fmla="*/ 22 h 216"/>
                <a:gd name="T20" fmla="*/ 1 w 179"/>
                <a:gd name="T21" fmla="*/ 25 h 216"/>
                <a:gd name="T22" fmla="*/ 3 w 179"/>
                <a:gd name="T23" fmla="*/ 27 h 216"/>
                <a:gd name="T24" fmla="*/ 5 w 179"/>
                <a:gd name="T25" fmla="*/ 29 h 216"/>
                <a:gd name="T26" fmla="*/ 8 w 179"/>
                <a:gd name="T27" fmla="*/ 30 h 216"/>
                <a:gd name="T28" fmla="*/ 10 w 179"/>
                <a:gd name="T29" fmla="*/ 31 h 216"/>
                <a:gd name="T30" fmla="*/ 13 w 179"/>
                <a:gd name="T31" fmla="*/ 31 h 216"/>
                <a:gd name="T32" fmla="*/ 15 w 179"/>
                <a:gd name="T33" fmla="*/ 31 h 216"/>
                <a:gd name="T34" fmla="*/ 16 w 179"/>
                <a:gd name="T35" fmla="*/ 31 h 216"/>
                <a:gd name="T36" fmla="*/ 16 w 179"/>
                <a:gd name="T37" fmla="*/ 30 h 216"/>
                <a:gd name="T38" fmla="*/ 17 w 179"/>
                <a:gd name="T39" fmla="*/ 30 h 216"/>
                <a:gd name="T40" fmla="*/ 17 w 179"/>
                <a:gd name="T41" fmla="*/ 29 h 216"/>
                <a:gd name="T42" fmla="*/ 17 w 179"/>
                <a:gd name="T43" fmla="*/ 28 h 216"/>
                <a:gd name="T44" fmla="*/ 16 w 179"/>
                <a:gd name="T45" fmla="*/ 28 h 216"/>
                <a:gd name="T46" fmla="*/ 16 w 179"/>
                <a:gd name="T47" fmla="*/ 27 h 216"/>
                <a:gd name="T48" fmla="*/ 15 w 179"/>
                <a:gd name="T49" fmla="*/ 27 h 216"/>
                <a:gd name="T50" fmla="*/ 13 w 179"/>
                <a:gd name="T51" fmla="*/ 26 h 216"/>
                <a:gd name="T52" fmla="*/ 12 w 179"/>
                <a:gd name="T53" fmla="*/ 26 h 216"/>
                <a:gd name="T54" fmla="*/ 11 w 179"/>
                <a:gd name="T55" fmla="*/ 26 h 216"/>
                <a:gd name="T56" fmla="*/ 10 w 179"/>
                <a:gd name="T57" fmla="*/ 26 h 216"/>
                <a:gd name="T58" fmla="*/ 8 w 179"/>
                <a:gd name="T59" fmla="*/ 25 h 216"/>
                <a:gd name="T60" fmla="*/ 7 w 179"/>
                <a:gd name="T61" fmla="*/ 24 h 216"/>
                <a:gd name="T62" fmla="*/ 6 w 179"/>
                <a:gd name="T63" fmla="*/ 24 h 216"/>
                <a:gd name="T64" fmla="*/ 5 w 179"/>
                <a:gd name="T65" fmla="*/ 22 h 216"/>
                <a:gd name="T66" fmla="*/ 5 w 179"/>
                <a:gd name="T67" fmla="*/ 17 h 216"/>
                <a:gd name="T68" fmla="*/ 6 w 179"/>
                <a:gd name="T69" fmla="*/ 13 h 216"/>
                <a:gd name="T70" fmla="*/ 8 w 179"/>
                <a:gd name="T71" fmla="*/ 10 h 216"/>
                <a:gd name="T72" fmla="*/ 11 w 179"/>
                <a:gd name="T73" fmla="*/ 7 h 216"/>
                <a:gd name="T74" fmla="*/ 14 w 179"/>
                <a:gd name="T75" fmla="*/ 5 h 216"/>
                <a:gd name="T76" fmla="*/ 17 w 179"/>
                <a:gd name="T77" fmla="*/ 3 h 216"/>
                <a:gd name="T78" fmla="*/ 21 w 179"/>
                <a:gd name="T79" fmla="*/ 2 h 216"/>
                <a:gd name="T80" fmla="*/ 23 w 179"/>
                <a:gd name="T81" fmla="*/ 1 h 216"/>
                <a:gd name="T82" fmla="*/ 21 w 179"/>
                <a:gd name="T83" fmla="*/ 0 h 216"/>
                <a:gd name="T84" fmla="*/ 20 w 179"/>
                <a:gd name="T85" fmla="*/ 0 h 216"/>
                <a:gd name="T86" fmla="*/ 18 w 179"/>
                <a:gd name="T87" fmla="*/ 0 h 216"/>
                <a:gd name="T88" fmla="*/ 16 w 179"/>
                <a:gd name="T89" fmla="*/ 1 h 216"/>
                <a:gd name="T90" fmla="*/ 14 w 179"/>
                <a:gd name="T91" fmla="*/ 1 h 216"/>
                <a:gd name="T92" fmla="*/ 12 w 179"/>
                <a:gd name="T93" fmla="*/ 2 h 216"/>
                <a:gd name="T94" fmla="*/ 10 w 179"/>
                <a:gd name="T95" fmla="*/ 3 h 216"/>
                <a:gd name="T96" fmla="*/ 8 w 179"/>
                <a:gd name="T97" fmla="*/ 4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9"/>
                <a:gd name="T148" fmla="*/ 0 h 216"/>
                <a:gd name="T149" fmla="*/ 179 w 179"/>
                <a:gd name="T150" fmla="*/ 216 h 2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9" h="216">
                  <a:moveTo>
                    <a:pt x="63" y="28"/>
                  </a:moveTo>
                  <a:lnTo>
                    <a:pt x="49" y="37"/>
                  </a:lnTo>
                  <a:lnTo>
                    <a:pt x="38" y="47"/>
                  </a:lnTo>
                  <a:lnTo>
                    <a:pt x="27" y="59"/>
                  </a:lnTo>
                  <a:lnTo>
                    <a:pt x="18" y="72"/>
                  </a:lnTo>
                  <a:lnTo>
                    <a:pt x="10" y="86"/>
                  </a:lnTo>
                  <a:lnTo>
                    <a:pt x="5" y="101"/>
                  </a:lnTo>
                  <a:lnTo>
                    <a:pt x="2" y="117"/>
                  </a:lnTo>
                  <a:lnTo>
                    <a:pt x="0" y="133"/>
                  </a:lnTo>
                  <a:lnTo>
                    <a:pt x="2" y="155"/>
                  </a:lnTo>
                  <a:lnTo>
                    <a:pt x="10" y="173"/>
                  </a:lnTo>
                  <a:lnTo>
                    <a:pt x="23" y="190"/>
                  </a:lnTo>
                  <a:lnTo>
                    <a:pt x="40" y="201"/>
                  </a:lnTo>
                  <a:lnTo>
                    <a:pt x="59" y="211"/>
                  </a:lnTo>
                  <a:lnTo>
                    <a:pt x="79" y="215"/>
                  </a:lnTo>
                  <a:lnTo>
                    <a:pt x="100" y="216"/>
                  </a:lnTo>
                  <a:lnTo>
                    <a:pt x="120" y="213"/>
                  </a:lnTo>
                  <a:lnTo>
                    <a:pt x="124" y="213"/>
                  </a:lnTo>
                  <a:lnTo>
                    <a:pt x="128" y="211"/>
                  </a:lnTo>
                  <a:lnTo>
                    <a:pt x="131" y="208"/>
                  </a:lnTo>
                  <a:lnTo>
                    <a:pt x="132" y="203"/>
                  </a:lnTo>
                  <a:lnTo>
                    <a:pt x="130" y="198"/>
                  </a:lnTo>
                  <a:lnTo>
                    <a:pt x="126" y="194"/>
                  </a:lnTo>
                  <a:lnTo>
                    <a:pt x="121" y="190"/>
                  </a:lnTo>
                  <a:lnTo>
                    <a:pt x="116" y="187"/>
                  </a:lnTo>
                  <a:lnTo>
                    <a:pt x="105" y="184"/>
                  </a:lnTo>
                  <a:lnTo>
                    <a:pt x="95" y="182"/>
                  </a:lnTo>
                  <a:lnTo>
                    <a:pt x="84" y="180"/>
                  </a:lnTo>
                  <a:lnTo>
                    <a:pt x="75" y="178"/>
                  </a:lnTo>
                  <a:lnTo>
                    <a:pt x="65" y="175"/>
                  </a:lnTo>
                  <a:lnTo>
                    <a:pt x="56" y="170"/>
                  </a:lnTo>
                  <a:lnTo>
                    <a:pt x="47" y="165"/>
                  </a:lnTo>
                  <a:lnTo>
                    <a:pt x="39" y="156"/>
                  </a:lnTo>
                  <a:lnTo>
                    <a:pt x="36" y="120"/>
                  </a:lnTo>
                  <a:lnTo>
                    <a:pt x="44" y="90"/>
                  </a:lnTo>
                  <a:lnTo>
                    <a:pt x="61" y="67"/>
                  </a:lnTo>
                  <a:lnTo>
                    <a:pt x="84" y="47"/>
                  </a:lnTo>
                  <a:lnTo>
                    <a:pt x="109" y="32"/>
                  </a:lnTo>
                  <a:lnTo>
                    <a:pt x="136" y="21"/>
                  </a:lnTo>
                  <a:lnTo>
                    <a:pt x="160" y="12"/>
                  </a:lnTo>
                  <a:lnTo>
                    <a:pt x="179" y="5"/>
                  </a:lnTo>
                  <a:lnTo>
                    <a:pt x="167" y="1"/>
                  </a:lnTo>
                  <a:lnTo>
                    <a:pt x="154" y="0"/>
                  </a:lnTo>
                  <a:lnTo>
                    <a:pt x="140" y="2"/>
                  </a:lnTo>
                  <a:lnTo>
                    <a:pt x="124" y="5"/>
                  </a:lnTo>
                  <a:lnTo>
                    <a:pt x="108" y="10"/>
                  </a:lnTo>
                  <a:lnTo>
                    <a:pt x="92" y="15"/>
                  </a:lnTo>
                  <a:lnTo>
                    <a:pt x="77" y="22"/>
                  </a:lnTo>
                  <a:lnTo>
                    <a:pt x="63" y="28"/>
                  </a:lnTo>
                  <a:close/>
                </a:path>
              </a:pathLst>
            </a:custGeom>
            <a:solidFill>
              <a:srgbClr val="C9E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35" name="Freeform 543"/>
            <p:cNvSpPr>
              <a:spLocks/>
            </p:cNvSpPr>
            <p:nvPr/>
          </p:nvSpPr>
          <p:spPr bwMode="auto">
            <a:xfrm>
              <a:off x="4547" y="3353"/>
              <a:ext cx="14" cy="24"/>
            </a:xfrm>
            <a:custGeom>
              <a:avLst/>
              <a:gdLst>
                <a:gd name="T0" fmla="*/ 12 w 114"/>
                <a:gd name="T1" fmla="*/ 8 h 168"/>
                <a:gd name="T2" fmla="*/ 12 w 114"/>
                <a:gd name="T3" fmla="*/ 10 h 168"/>
                <a:gd name="T4" fmla="*/ 12 w 114"/>
                <a:gd name="T5" fmla="*/ 13 h 168"/>
                <a:gd name="T6" fmla="*/ 11 w 114"/>
                <a:gd name="T7" fmla="*/ 14 h 168"/>
                <a:gd name="T8" fmla="*/ 10 w 114"/>
                <a:gd name="T9" fmla="*/ 16 h 168"/>
                <a:gd name="T10" fmla="*/ 8 w 114"/>
                <a:gd name="T11" fmla="*/ 18 h 168"/>
                <a:gd name="T12" fmla="*/ 7 w 114"/>
                <a:gd name="T13" fmla="*/ 19 h 168"/>
                <a:gd name="T14" fmla="*/ 5 w 114"/>
                <a:gd name="T15" fmla="*/ 20 h 168"/>
                <a:gd name="T16" fmla="*/ 3 w 114"/>
                <a:gd name="T17" fmla="*/ 22 h 168"/>
                <a:gd name="T18" fmla="*/ 3 w 114"/>
                <a:gd name="T19" fmla="*/ 22 h 168"/>
                <a:gd name="T20" fmla="*/ 3 w 114"/>
                <a:gd name="T21" fmla="*/ 23 h 168"/>
                <a:gd name="T22" fmla="*/ 3 w 114"/>
                <a:gd name="T23" fmla="*/ 23 h 168"/>
                <a:gd name="T24" fmla="*/ 3 w 114"/>
                <a:gd name="T25" fmla="*/ 24 h 168"/>
                <a:gd name="T26" fmla="*/ 3 w 114"/>
                <a:gd name="T27" fmla="*/ 24 h 168"/>
                <a:gd name="T28" fmla="*/ 4 w 114"/>
                <a:gd name="T29" fmla="*/ 24 h 168"/>
                <a:gd name="T30" fmla="*/ 4 w 114"/>
                <a:gd name="T31" fmla="*/ 24 h 168"/>
                <a:gd name="T32" fmla="*/ 5 w 114"/>
                <a:gd name="T33" fmla="*/ 24 h 168"/>
                <a:gd name="T34" fmla="*/ 7 w 114"/>
                <a:gd name="T35" fmla="*/ 22 h 168"/>
                <a:gd name="T36" fmla="*/ 8 w 114"/>
                <a:gd name="T37" fmla="*/ 21 h 168"/>
                <a:gd name="T38" fmla="*/ 10 w 114"/>
                <a:gd name="T39" fmla="*/ 19 h 168"/>
                <a:gd name="T40" fmla="*/ 12 w 114"/>
                <a:gd name="T41" fmla="*/ 17 h 168"/>
                <a:gd name="T42" fmla="*/ 13 w 114"/>
                <a:gd name="T43" fmla="*/ 15 h 168"/>
                <a:gd name="T44" fmla="*/ 14 w 114"/>
                <a:gd name="T45" fmla="*/ 13 h 168"/>
                <a:gd name="T46" fmla="*/ 14 w 114"/>
                <a:gd name="T47" fmla="*/ 10 h 168"/>
                <a:gd name="T48" fmla="*/ 14 w 114"/>
                <a:gd name="T49" fmla="*/ 7 h 168"/>
                <a:gd name="T50" fmla="*/ 12 w 114"/>
                <a:gd name="T51" fmla="*/ 5 h 168"/>
                <a:gd name="T52" fmla="*/ 11 w 114"/>
                <a:gd name="T53" fmla="*/ 3 h 168"/>
                <a:gd name="T54" fmla="*/ 9 w 114"/>
                <a:gd name="T55" fmla="*/ 2 h 168"/>
                <a:gd name="T56" fmla="*/ 6 w 114"/>
                <a:gd name="T57" fmla="*/ 1 h 168"/>
                <a:gd name="T58" fmla="*/ 4 w 114"/>
                <a:gd name="T59" fmla="*/ 0 h 168"/>
                <a:gd name="T60" fmla="*/ 2 w 114"/>
                <a:gd name="T61" fmla="*/ 0 h 168"/>
                <a:gd name="T62" fmla="*/ 1 w 114"/>
                <a:gd name="T63" fmla="*/ 0 h 168"/>
                <a:gd name="T64" fmla="*/ 0 w 114"/>
                <a:gd name="T65" fmla="*/ 0 h 168"/>
                <a:gd name="T66" fmla="*/ 1 w 114"/>
                <a:gd name="T67" fmla="*/ 1 h 168"/>
                <a:gd name="T68" fmla="*/ 3 w 114"/>
                <a:gd name="T69" fmla="*/ 2 h 168"/>
                <a:gd name="T70" fmla="*/ 5 w 114"/>
                <a:gd name="T71" fmla="*/ 2 h 168"/>
                <a:gd name="T72" fmla="*/ 7 w 114"/>
                <a:gd name="T73" fmla="*/ 3 h 168"/>
                <a:gd name="T74" fmla="*/ 8 w 114"/>
                <a:gd name="T75" fmla="*/ 4 h 168"/>
                <a:gd name="T76" fmla="*/ 10 w 114"/>
                <a:gd name="T77" fmla="*/ 5 h 168"/>
                <a:gd name="T78" fmla="*/ 11 w 114"/>
                <a:gd name="T79" fmla="*/ 6 h 168"/>
                <a:gd name="T80" fmla="*/ 12 w 114"/>
                <a:gd name="T81" fmla="*/ 8 h 16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168"/>
                <a:gd name="T125" fmla="*/ 114 w 114"/>
                <a:gd name="T126" fmla="*/ 168 h 16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168">
                  <a:moveTo>
                    <a:pt x="96" y="55"/>
                  </a:moveTo>
                  <a:lnTo>
                    <a:pt x="101" y="72"/>
                  </a:lnTo>
                  <a:lnTo>
                    <a:pt x="100" y="88"/>
                  </a:lnTo>
                  <a:lnTo>
                    <a:pt x="92" y="101"/>
                  </a:lnTo>
                  <a:lnTo>
                    <a:pt x="82" y="112"/>
                  </a:lnTo>
                  <a:lnTo>
                    <a:pt x="69" y="123"/>
                  </a:lnTo>
                  <a:lnTo>
                    <a:pt x="54" y="134"/>
                  </a:lnTo>
                  <a:lnTo>
                    <a:pt x="40" y="143"/>
                  </a:lnTo>
                  <a:lnTo>
                    <a:pt x="27" y="153"/>
                  </a:lnTo>
                  <a:lnTo>
                    <a:pt x="25" y="156"/>
                  </a:lnTo>
                  <a:lnTo>
                    <a:pt x="24" y="158"/>
                  </a:lnTo>
                  <a:lnTo>
                    <a:pt x="24" y="162"/>
                  </a:lnTo>
                  <a:lnTo>
                    <a:pt x="25" y="165"/>
                  </a:lnTo>
                  <a:lnTo>
                    <a:pt x="28" y="167"/>
                  </a:lnTo>
                  <a:lnTo>
                    <a:pt x="31" y="168"/>
                  </a:lnTo>
                  <a:lnTo>
                    <a:pt x="33" y="168"/>
                  </a:lnTo>
                  <a:lnTo>
                    <a:pt x="37" y="167"/>
                  </a:lnTo>
                  <a:lnTo>
                    <a:pt x="53" y="157"/>
                  </a:lnTo>
                  <a:lnTo>
                    <a:pt x="69" y="147"/>
                  </a:lnTo>
                  <a:lnTo>
                    <a:pt x="84" y="135"/>
                  </a:lnTo>
                  <a:lnTo>
                    <a:pt x="97" y="121"/>
                  </a:lnTo>
                  <a:lnTo>
                    <a:pt x="107" y="106"/>
                  </a:lnTo>
                  <a:lnTo>
                    <a:pt x="113" y="89"/>
                  </a:lnTo>
                  <a:lnTo>
                    <a:pt x="114" y="71"/>
                  </a:lnTo>
                  <a:lnTo>
                    <a:pt x="110" y="51"/>
                  </a:lnTo>
                  <a:lnTo>
                    <a:pt x="101" y="36"/>
                  </a:lnTo>
                  <a:lnTo>
                    <a:pt x="87" y="24"/>
                  </a:lnTo>
                  <a:lnTo>
                    <a:pt x="70" y="14"/>
                  </a:lnTo>
                  <a:lnTo>
                    <a:pt x="51" y="7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2" y="9"/>
                  </a:lnTo>
                  <a:lnTo>
                    <a:pt x="26" y="13"/>
                  </a:lnTo>
                  <a:lnTo>
                    <a:pt x="41" y="17"/>
                  </a:lnTo>
                  <a:lnTo>
                    <a:pt x="54" y="22"/>
                  </a:lnTo>
                  <a:lnTo>
                    <a:pt x="68" y="27"/>
                  </a:lnTo>
                  <a:lnTo>
                    <a:pt x="80" y="34"/>
                  </a:lnTo>
                  <a:lnTo>
                    <a:pt x="89" y="43"/>
                  </a:lnTo>
                  <a:lnTo>
                    <a:pt x="96" y="55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36" name="Freeform 544"/>
            <p:cNvSpPr>
              <a:spLocks/>
            </p:cNvSpPr>
            <p:nvPr/>
          </p:nvSpPr>
          <p:spPr bwMode="auto">
            <a:xfrm>
              <a:off x="4494" y="3348"/>
              <a:ext cx="37" cy="50"/>
            </a:xfrm>
            <a:custGeom>
              <a:avLst/>
              <a:gdLst>
                <a:gd name="T0" fmla="*/ 12 w 289"/>
                <a:gd name="T1" fmla="*/ 9 h 351"/>
                <a:gd name="T2" fmla="*/ 6 w 289"/>
                <a:gd name="T3" fmla="*/ 15 h 351"/>
                <a:gd name="T4" fmla="*/ 2 w 289"/>
                <a:gd name="T5" fmla="*/ 22 h 351"/>
                <a:gd name="T6" fmla="*/ 0 w 289"/>
                <a:gd name="T7" fmla="*/ 30 h 351"/>
                <a:gd name="T8" fmla="*/ 0 w 289"/>
                <a:gd name="T9" fmla="*/ 35 h 351"/>
                <a:gd name="T10" fmla="*/ 1 w 289"/>
                <a:gd name="T11" fmla="*/ 37 h 351"/>
                <a:gd name="T12" fmla="*/ 2 w 289"/>
                <a:gd name="T13" fmla="*/ 39 h 351"/>
                <a:gd name="T14" fmla="*/ 4 w 289"/>
                <a:gd name="T15" fmla="*/ 41 h 351"/>
                <a:gd name="T16" fmla="*/ 6 w 289"/>
                <a:gd name="T17" fmla="*/ 43 h 351"/>
                <a:gd name="T18" fmla="*/ 10 w 289"/>
                <a:gd name="T19" fmla="*/ 45 h 351"/>
                <a:gd name="T20" fmla="*/ 14 w 289"/>
                <a:gd name="T21" fmla="*/ 46 h 351"/>
                <a:gd name="T22" fmla="*/ 17 w 289"/>
                <a:gd name="T23" fmla="*/ 48 h 351"/>
                <a:gd name="T24" fmla="*/ 21 w 289"/>
                <a:gd name="T25" fmla="*/ 49 h 351"/>
                <a:gd name="T26" fmla="*/ 25 w 289"/>
                <a:gd name="T27" fmla="*/ 49 h 351"/>
                <a:gd name="T28" fmla="*/ 29 w 289"/>
                <a:gd name="T29" fmla="*/ 50 h 351"/>
                <a:gd name="T30" fmla="*/ 33 w 289"/>
                <a:gd name="T31" fmla="*/ 50 h 351"/>
                <a:gd name="T32" fmla="*/ 36 w 289"/>
                <a:gd name="T33" fmla="*/ 50 h 351"/>
                <a:gd name="T34" fmla="*/ 37 w 289"/>
                <a:gd name="T35" fmla="*/ 49 h 351"/>
                <a:gd name="T36" fmla="*/ 37 w 289"/>
                <a:gd name="T37" fmla="*/ 48 h 351"/>
                <a:gd name="T38" fmla="*/ 36 w 289"/>
                <a:gd name="T39" fmla="*/ 47 h 351"/>
                <a:gd name="T40" fmla="*/ 34 w 289"/>
                <a:gd name="T41" fmla="*/ 46 h 351"/>
                <a:gd name="T42" fmla="*/ 30 w 289"/>
                <a:gd name="T43" fmla="*/ 45 h 351"/>
                <a:gd name="T44" fmla="*/ 27 w 289"/>
                <a:gd name="T45" fmla="*/ 45 h 351"/>
                <a:gd name="T46" fmla="*/ 23 w 289"/>
                <a:gd name="T47" fmla="*/ 44 h 351"/>
                <a:gd name="T48" fmla="*/ 19 w 289"/>
                <a:gd name="T49" fmla="*/ 43 h 351"/>
                <a:gd name="T50" fmla="*/ 16 w 289"/>
                <a:gd name="T51" fmla="*/ 42 h 351"/>
                <a:gd name="T52" fmla="*/ 13 w 289"/>
                <a:gd name="T53" fmla="*/ 41 h 351"/>
                <a:gd name="T54" fmla="*/ 9 w 289"/>
                <a:gd name="T55" fmla="*/ 39 h 351"/>
                <a:gd name="T56" fmla="*/ 6 w 289"/>
                <a:gd name="T57" fmla="*/ 37 h 351"/>
                <a:gd name="T58" fmla="*/ 4 w 289"/>
                <a:gd name="T59" fmla="*/ 34 h 351"/>
                <a:gd name="T60" fmla="*/ 4 w 289"/>
                <a:gd name="T61" fmla="*/ 31 h 351"/>
                <a:gd name="T62" fmla="*/ 4 w 289"/>
                <a:gd name="T63" fmla="*/ 26 h 351"/>
                <a:gd name="T64" fmla="*/ 6 w 289"/>
                <a:gd name="T65" fmla="*/ 23 h 351"/>
                <a:gd name="T66" fmla="*/ 8 w 289"/>
                <a:gd name="T67" fmla="*/ 18 h 351"/>
                <a:gd name="T68" fmla="*/ 11 w 289"/>
                <a:gd name="T69" fmla="*/ 15 h 351"/>
                <a:gd name="T70" fmla="*/ 14 w 289"/>
                <a:gd name="T71" fmla="*/ 11 h 351"/>
                <a:gd name="T72" fmla="*/ 18 w 289"/>
                <a:gd name="T73" fmla="*/ 8 h 351"/>
                <a:gd name="T74" fmla="*/ 22 w 289"/>
                <a:gd name="T75" fmla="*/ 5 h 351"/>
                <a:gd name="T76" fmla="*/ 27 w 289"/>
                <a:gd name="T77" fmla="*/ 3 h 351"/>
                <a:gd name="T78" fmla="*/ 30 w 289"/>
                <a:gd name="T79" fmla="*/ 1 h 351"/>
                <a:gd name="T80" fmla="*/ 29 w 289"/>
                <a:gd name="T81" fmla="*/ 0 h 351"/>
                <a:gd name="T82" fmla="*/ 25 w 289"/>
                <a:gd name="T83" fmla="*/ 1 h 351"/>
                <a:gd name="T84" fmla="*/ 21 w 289"/>
                <a:gd name="T85" fmla="*/ 2 h 351"/>
                <a:gd name="T86" fmla="*/ 16 w 289"/>
                <a:gd name="T87" fmla="*/ 5 h 35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9"/>
                <a:gd name="T133" fmla="*/ 0 h 351"/>
                <a:gd name="T134" fmla="*/ 289 w 289"/>
                <a:gd name="T135" fmla="*/ 351 h 35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9" h="351">
                  <a:moveTo>
                    <a:pt x="112" y="46"/>
                  </a:moveTo>
                  <a:lnTo>
                    <a:pt x="90" y="65"/>
                  </a:lnTo>
                  <a:lnTo>
                    <a:pt x="68" y="84"/>
                  </a:lnTo>
                  <a:lnTo>
                    <a:pt x="48" y="106"/>
                  </a:lnTo>
                  <a:lnTo>
                    <a:pt x="30" y="130"/>
                  </a:lnTo>
                  <a:lnTo>
                    <a:pt x="15" y="155"/>
                  </a:lnTo>
                  <a:lnTo>
                    <a:pt x="5" y="181"/>
                  </a:lnTo>
                  <a:lnTo>
                    <a:pt x="0" y="210"/>
                  </a:lnTo>
                  <a:lnTo>
                    <a:pt x="1" y="240"/>
                  </a:lnTo>
                  <a:lnTo>
                    <a:pt x="3" y="248"/>
                  </a:lnTo>
                  <a:lnTo>
                    <a:pt x="5" y="256"/>
                  </a:lnTo>
                  <a:lnTo>
                    <a:pt x="8" y="262"/>
                  </a:lnTo>
                  <a:lnTo>
                    <a:pt x="12" y="270"/>
                  </a:lnTo>
                  <a:lnTo>
                    <a:pt x="17" y="276"/>
                  </a:lnTo>
                  <a:lnTo>
                    <a:pt x="24" y="283"/>
                  </a:lnTo>
                  <a:lnTo>
                    <a:pt x="29" y="288"/>
                  </a:lnTo>
                  <a:lnTo>
                    <a:pt x="36" y="292"/>
                  </a:lnTo>
                  <a:lnTo>
                    <a:pt x="50" y="301"/>
                  </a:lnTo>
                  <a:lnTo>
                    <a:pt x="64" y="308"/>
                  </a:lnTo>
                  <a:lnTo>
                    <a:pt x="77" y="315"/>
                  </a:lnTo>
                  <a:lnTo>
                    <a:pt x="92" y="320"/>
                  </a:lnTo>
                  <a:lnTo>
                    <a:pt x="107" y="326"/>
                  </a:lnTo>
                  <a:lnTo>
                    <a:pt x="121" y="330"/>
                  </a:lnTo>
                  <a:lnTo>
                    <a:pt x="136" y="334"/>
                  </a:lnTo>
                  <a:lnTo>
                    <a:pt x="151" y="337"/>
                  </a:lnTo>
                  <a:lnTo>
                    <a:pt x="167" y="341"/>
                  </a:lnTo>
                  <a:lnTo>
                    <a:pt x="181" y="343"/>
                  </a:lnTo>
                  <a:lnTo>
                    <a:pt x="197" y="345"/>
                  </a:lnTo>
                  <a:lnTo>
                    <a:pt x="213" y="347"/>
                  </a:lnTo>
                  <a:lnTo>
                    <a:pt x="228" y="348"/>
                  </a:lnTo>
                  <a:lnTo>
                    <a:pt x="243" y="349"/>
                  </a:lnTo>
                  <a:lnTo>
                    <a:pt x="259" y="350"/>
                  </a:lnTo>
                  <a:lnTo>
                    <a:pt x="274" y="351"/>
                  </a:lnTo>
                  <a:lnTo>
                    <a:pt x="279" y="351"/>
                  </a:lnTo>
                  <a:lnTo>
                    <a:pt x="283" y="349"/>
                  </a:lnTo>
                  <a:lnTo>
                    <a:pt x="286" y="345"/>
                  </a:lnTo>
                  <a:lnTo>
                    <a:pt x="289" y="341"/>
                  </a:lnTo>
                  <a:lnTo>
                    <a:pt x="289" y="335"/>
                  </a:lnTo>
                  <a:lnTo>
                    <a:pt x="286" y="331"/>
                  </a:lnTo>
                  <a:lnTo>
                    <a:pt x="282" y="328"/>
                  </a:lnTo>
                  <a:lnTo>
                    <a:pt x="277" y="326"/>
                  </a:lnTo>
                  <a:lnTo>
                    <a:pt x="263" y="322"/>
                  </a:lnTo>
                  <a:lnTo>
                    <a:pt x="250" y="320"/>
                  </a:lnTo>
                  <a:lnTo>
                    <a:pt x="236" y="317"/>
                  </a:lnTo>
                  <a:lnTo>
                    <a:pt x="221" y="315"/>
                  </a:lnTo>
                  <a:lnTo>
                    <a:pt x="208" y="313"/>
                  </a:lnTo>
                  <a:lnTo>
                    <a:pt x="194" y="311"/>
                  </a:lnTo>
                  <a:lnTo>
                    <a:pt x="179" y="308"/>
                  </a:lnTo>
                  <a:lnTo>
                    <a:pt x="166" y="305"/>
                  </a:lnTo>
                  <a:lnTo>
                    <a:pt x="152" y="303"/>
                  </a:lnTo>
                  <a:lnTo>
                    <a:pt x="138" y="300"/>
                  </a:lnTo>
                  <a:lnTo>
                    <a:pt x="125" y="296"/>
                  </a:lnTo>
                  <a:lnTo>
                    <a:pt x="111" y="292"/>
                  </a:lnTo>
                  <a:lnTo>
                    <a:pt x="98" y="287"/>
                  </a:lnTo>
                  <a:lnTo>
                    <a:pt x="85" y="282"/>
                  </a:lnTo>
                  <a:lnTo>
                    <a:pt x="72" y="276"/>
                  </a:lnTo>
                  <a:lnTo>
                    <a:pt x="59" y="269"/>
                  </a:lnTo>
                  <a:lnTo>
                    <a:pt x="49" y="261"/>
                  </a:lnTo>
                  <a:lnTo>
                    <a:pt x="41" y="252"/>
                  </a:lnTo>
                  <a:lnTo>
                    <a:pt x="34" y="241"/>
                  </a:lnTo>
                  <a:lnTo>
                    <a:pt x="31" y="228"/>
                  </a:lnTo>
                  <a:lnTo>
                    <a:pt x="30" y="215"/>
                  </a:lnTo>
                  <a:lnTo>
                    <a:pt x="31" y="201"/>
                  </a:lnTo>
                  <a:lnTo>
                    <a:pt x="34" y="186"/>
                  </a:lnTo>
                  <a:lnTo>
                    <a:pt x="38" y="174"/>
                  </a:lnTo>
                  <a:lnTo>
                    <a:pt x="46" y="158"/>
                  </a:lnTo>
                  <a:lnTo>
                    <a:pt x="54" y="142"/>
                  </a:lnTo>
                  <a:lnTo>
                    <a:pt x="64" y="128"/>
                  </a:lnTo>
                  <a:lnTo>
                    <a:pt x="74" y="115"/>
                  </a:lnTo>
                  <a:lnTo>
                    <a:pt x="85" y="102"/>
                  </a:lnTo>
                  <a:lnTo>
                    <a:pt x="96" y="89"/>
                  </a:lnTo>
                  <a:lnTo>
                    <a:pt x="110" y="77"/>
                  </a:lnTo>
                  <a:lnTo>
                    <a:pt x="124" y="64"/>
                  </a:lnTo>
                  <a:lnTo>
                    <a:pt x="137" y="53"/>
                  </a:lnTo>
                  <a:lnTo>
                    <a:pt x="155" y="43"/>
                  </a:lnTo>
                  <a:lnTo>
                    <a:pt x="175" y="35"/>
                  </a:lnTo>
                  <a:lnTo>
                    <a:pt x="195" y="26"/>
                  </a:lnTo>
                  <a:lnTo>
                    <a:pt x="213" y="19"/>
                  </a:lnTo>
                  <a:lnTo>
                    <a:pt x="228" y="12"/>
                  </a:lnTo>
                  <a:lnTo>
                    <a:pt x="237" y="6"/>
                  </a:lnTo>
                  <a:lnTo>
                    <a:pt x="240" y="2"/>
                  </a:lnTo>
                  <a:lnTo>
                    <a:pt x="230" y="0"/>
                  </a:lnTo>
                  <a:lnTo>
                    <a:pt x="215" y="1"/>
                  </a:lnTo>
                  <a:lnTo>
                    <a:pt x="198" y="4"/>
                  </a:lnTo>
                  <a:lnTo>
                    <a:pt x="180" y="9"/>
                  </a:lnTo>
                  <a:lnTo>
                    <a:pt x="161" y="17"/>
                  </a:lnTo>
                  <a:lnTo>
                    <a:pt x="144" y="25"/>
                  </a:lnTo>
                  <a:lnTo>
                    <a:pt x="127" y="35"/>
                  </a:lnTo>
                  <a:lnTo>
                    <a:pt x="112" y="4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37" name="Freeform 545"/>
            <p:cNvSpPr>
              <a:spLocks/>
            </p:cNvSpPr>
            <p:nvPr/>
          </p:nvSpPr>
          <p:spPr bwMode="auto">
            <a:xfrm>
              <a:off x="4545" y="3346"/>
              <a:ext cx="32" cy="34"/>
            </a:xfrm>
            <a:custGeom>
              <a:avLst/>
              <a:gdLst>
                <a:gd name="T0" fmla="*/ 26 w 254"/>
                <a:gd name="T1" fmla="*/ 10 h 234"/>
                <a:gd name="T2" fmla="*/ 28 w 254"/>
                <a:gd name="T3" fmla="*/ 12 h 234"/>
                <a:gd name="T4" fmla="*/ 29 w 254"/>
                <a:gd name="T5" fmla="*/ 14 h 234"/>
                <a:gd name="T6" fmla="*/ 29 w 254"/>
                <a:gd name="T7" fmla="*/ 17 h 234"/>
                <a:gd name="T8" fmla="*/ 29 w 254"/>
                <a:gd name="T9" fmla="*/ 19 h 234"/>
                <a:gd name="T10" fmla="*/ 29 w 254"/>
                <a:gd name="T11" fmla="*/ 21 h 234"/>
                <a:gd name="T12" fmla="*/ 28 w 254"/>
                <a:gd name="T13" fmla="*/ 23 h 234"/>
                <a:gd name="T14" fmla="*/ 28 w 254"/>
                <a:gd name="T15" fmla="*/ 25 h 234"/>
                <a:gd name="T16" fmla="*/ 27 w 254"/>
                <a:gd name="T17" fmla="*/ 26 h 234"/>
                <a:gd name="T18" fmla="*/ 25 w 254"/>
                <a:gd name="T19" fmla="*/ 28 h 234"/>
                <a:gd name="T20" fmla="*/ 24 w 254"/>
                <a:gd name="T21" fmla="*/ 29 h 234"/>
                <a:gd name="T22" fmla="*/ 23 w 254"/>
                <a:gd name="T23" fmla="*/ 30 h 234"/>
                <a:gd name="T24" fmla="*/ 22 w 254"/>
                <a:gd name="T25" fmla="*/ 32 h 234"/>
                <a:gd name="T26" fmla="*/ 22 w 254"/>
                <a:gd name="T27" fmla="*/ 32 h 234"/>
                <a:gd name="T28" fmla="*/ 22 w 254"/>
                <a:gd name="T29" fmla="*/ 33 h 234"/>
                <a:gd name="T30" fmla="*/ 22 w 254"/>
                <a:gd name="T31" fmla="*/ 33 h 234"/>
                <a:gd name="T32" fmla="*/ 22 w 254"/>
                <a:gd name="T33" fmla="*/ 34 h 234"/>
                <a:gd name="T34" fmla="*/ 22 w 254"/>
                <a:gd name="T35" fmla="*/ 34 h 234"/>
                <a:gd name="T36" fmla="*/ 23 w 254"/>
                <a:gd name="T37" fmla="*/ 34 h 234"/>
                <a:gd name="T38" fmla="*/ 23 w 254"/>
                <a:gd name="T39" fmla="*/ 34 h 234"/>
                <a:gd name="T40" fmla="*/ 24 w 254"/>
                <a:gd name="T41" fmla="*/ 34 h 234"/>
                <a:gd name="T42" fmla="*/ 26 w 254"/>
                <a:gd name="T43" fmla="*/ 32 h 234"/>
                <a:gd name="T44" fmla="*/ 28 w 254"/>
                <a:gd name="T45" fmla="*/ 29 h 234"/>
                <a:gd name="T46" fmla="*/ 30 w 254"/>
                <a:gd name="T47" fmla="*/ 26 h 234"/>
                <a:gd name="T48" fmla="*/ 31 w 254"/>
                <a:gd name="T49" fmla="*/ 23 h 234"/>
                <a:gd name="T50" fmla="*/ 32 w 254"/>
                <a:gd name="T51" fmla="*/ 19 h 234"/>
                <a:gd name="T52" fmla="*/ 32 w 254"/>
                <a:gd name="T53" fmla="*/ 16 h 234"/>
                <a:gd name="T54" fmla="*/ 31 w 254"/>
                <a:gd name="T55" fmla="*/ 12 h 234"/>
                <a:gd name="T56" fmla="*/ 28 w 254"/>
                <a:gd name="T57" fmla="*/ 9 h 234"/>
                <a:gd name="T58" fmla="*/ 27 w 254"/>
                <a:gd name="T59" fmla="*/ 8 h 234"/>
                <a:gd name="T60" fmla="*/ 25 w 254"/>
                <a:gd name="T61" fmla="*/ 7 h 234"/>
                <a:gd name="T62" fmla="*/ 23 w 254"/>
                <a:gd name="T63" fmla="*/ 5 h 234"/>
                <a:gd name="T64" fmla="*/ 21 w 254"/>
                <a:gd name="T65" fmla="*/ 4 h 234"/>
                <a:gd name="T66" fmla="*/ 19 w 254"/>
                <a:gd name="T67" fmla="*/ 3 h 234"/>
                <a:gd name="T68" fmla="*/ 16 w 254"/>
                <a:gd name="T69" fmla="*/ 2 h 234"/>
                <a:gd name="T70" fmla="*/ 14 w 254"/>
                <a:gd name="T71" fmla="*/ 2 h 234"/>
                <a:gd name="T72" fmla="*/ 12 w 254"/>
                <a:gd name="T73" fmla="*/ 1 h 234"/>
                <a:gd name="T74" fmla="*/ 9 w 254"/>
                <a:gd name="T75" fmla="*/ 1 h 234"/>
                <a:gd name="T76" fmla="*/ 7 w 254"/>
                <a:gd name="T77" fmla="*/ 0 h 234"/>
                <a:gd name="T78" fmla="*/ 5 w 254"/>
                <a:gd name="T79" fmla="*/ 0 h 234"/>
                <a:gd name="T80" fmla="*/ 4 w 254"/>
                <a:gd name="T81" fmla="*/ 0 h 234"/>
                <a:gd name="T82" fmla="*/ 2 w 254"/>
                <a:gd name="T83" fmla="*/ 0 h 234"/>
                <a:gd name="T84" fmla="*/ 1 w 254"/>
                <a:gd name="T85" fmla="*/ 0 h 234"/>
                <a:gd name="T86" fmla="*/ 0 w 254"/>
                <a:gd name="T87" fmla="*/ 0 h 234"/>
                <a:gd name="T88" fmla="*/ 0 w 254"/>
                <a:gd name="T89" fmla="*/ 1 h 234"/>
                <a:gd name="T90" fmla="*/ 1 w 254"/>
                <a:gd name="T91" fmla="*/ 1 h 234"/>
                <a:gd name="T92" fmla="*/ 3 w 254"/>
                <a:gd name="T93" fmla="*/ 1 h 234"/>
                <a:gd name="T94" fmla="*/ 4 w 254"/>
                <a:gd name="T95" fmla="*/ 1 h 234"/>
                <a:gd name="T96" fmla="*/ 6 w 254"/>
                <a:gd name="T97" fmla="*/ 2 h 234"/>
                <a:gd name="T98" fmla="*/ 7 w 254"/>
                <a:gd name="T99" fmla="*/ 2 h 234"/>
                <a:gd name="T100" fmla="*/ 9 w 254"/>
                <a:gd name="T101" fmla="*/ 2 h 234"/>
                <a:gd name="T102" fmla="*/ 11 w 254"/>
                <a:gd name="T103" fmla="*/ 3 h 234"/>
                <a:gd name="T104" fmla="*/ 13 w 254"/>
                <a:gd name="T105" fmla="*/ 3 h 234"/>
                <a:gd name="T106" fmla="*/ 15 w 254"/>
                <a:gd name="T107" fmla="*/ 4 h 234"/>
                <a:gd name="T108" fmla="*/ 17 w 254"/>
                <a:gd name="T109" fmla="*/ 5 h 234"/>
                <a:gd name="T110" fmla="*/ 18 w 254"/>
                <a:gd name="T111" fmla="*/ 5 h 234"/>
                <a:gd name="T112" fmla="*/ 20 w 254"/>
                <a:gd name="T113" fmla="*/ 6 h 234"/>
                <a:gd name="T114" fmla="*/ 22 w 254"/>
                <a:gd name="T115" fmla="*/ 7 h 234"/>
                <a:gd name="T116" fmla="*/ 23 w 254"/>
                <a:gd name="T117" fmla="*/ 8 h 234"/>
                <a:gd name="T118" fmla="*/ 25 w 254"/>
                <a:gd name="T119" fmla="*/ 9 h 234"/>
                <a:gd name="T120" fmla="*/ 26 w 254"/>
                <a:gd name="T121" fmla="*/ 10 h 23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54"/>
                <a:gd name="T184" fmla="*/ 0 h 234"/>
                <a:gd name="T185" fmla="*/ 254 w 254"/>
                <a:gd name="T186" fmla="*/ 234 h 23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54" h="234">
                  <a:moveTo>
                    <a:pt x="210" y="71"/>
                  </a:moveTo>
                  <a:lnTo>
                    <a:pt x="222" y="84"/>
                  </a:lnTo>
                  <a:lnTo>
                    <a:pt x="229" y="99"/>
                  </a:lnTo>
                  <a:lnTo>
                    <a:pt x="232" y="115"/>
                  </a:lnTo>
                  <a:lnTo>
                    <a:pt x="232" y="132"/>
                  </a:lnTo>
                  <a:lnTo>
                    <a:pt x="230" y="146"/>
                  </a:lnTo>
                  <a:lnTo>
                    <a:pt x="226" y="158"/>
                  </a:lnTo>
                  <a:lnTo>
                    <a:pt x="219" y="170"/>
                  </a:lnTo>
                  <a:lnTo>
                    <a:pt x="211" y="179"/>
                  </a:lnTo>
                  <a:lnTo>
                    <a:pt x="202" y="190"/>
                  </a:lnTo>
                  <a:lnTo>
                    <a:pt x="193" y="199"/>
                  </a:lnTo>
                  <a:lnTo>
                    <a:pt x="183" y="208"/>
                  </a:lnTo>
                  <a:lnTo>
                    <a:pt x="174" y="218"/>
                  </a:lnTo>
                  <a:lnTo>
                    <a:pt x="172" y="221"/>
                  </a:lnTo>
                  <a:lnTo>
                    <a:pt x="172" y="224"/>
                  </a:lnTo>
                  <a:lnTo>
                    <a:pt x="172" y="227"/>
                  </a:lnTo>
                  <a:lnTo>
                    <a:pt x="174" y="231"/>
                  </a:lnTo>
                  <a:lnTo>
                    <a:pt x="177" y="233"/>
                  </a:lnTo>
                  <a:lnTo>
                    <a:pt x="181" y="234"/>
                  </a:lnTo>
                  <a:lnTo>
                    <a:pt x="184" y="233"/>
                  </a:lnTo>
                  <a:lnTo>
                    <a:pt x="187" y="231"/>
                  </a:lnTo>
                  <a:lnTo>
                    <a:pt x="208" y="217"/>
                  </a:lnTo>
                  <a:lnTo>
                    <a:pt x="226" y="199"/>
                  </a:lnTo>
                  <a:lnTo>
                    <a:pt x="240" y="178"/>
                  </a:lnTo>
                  <a:lnTo>
                    <a:pt x="249" y="155"/>
                  </a:lnTo>
                  <a:lnTo>
                    <a:pt x="254" y="131"/>
                  </a:lnTo>
                  <a:lnTo>
                    <a:pt x="251" y="107"/>
                  </a:lnTo>
                  <a:lnTo>
                    <a:pt x="243" y="84"/>
                  </a:lnTo>
                  <a:lnTo>
                    <a:pt x="226" y="64"/>
                  </a:lnTo>
                  <a:lnTo>
                    <a:pt x="214" y="53"/>
                  </a:lnTo>
                  <a:lnTo>
                    <a:pt x="199" y="45"/>
                  </a:lnTo>
                  <a:lnTo>
                    <a:pt x="183" y="36"/>
                  </a:lnTo>
                  <a:lnTo>
                    <a:pt x="165" y="29"/>
                  </a:lnTo>
                  <a:lnTo>
                    <a:pt x="147" y="21"/>
                  </a:lnTo>
                  <a:lnTo>
                    <a:pt x="129" y="16"/>
                  </a:lnTo>
                  <a:lnTo>
                    <a:pt x="111" y="12"/>
                  </a:lnTo>
                  <a:lnTo>
                    <a:pt x="93" y="7"/>
                  </a:lnTo>
                  <a:lnTo>
                    <a:pt x="75" y="4"/>
                  </a:lnTo>
                  <a:lnTo>
                    <a:pt x="59" y="2"/>
                  </a:lnTo>
                  <a:lnTo>
                    <a:pt x="43" y="0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11" y="6"/>
                  </a:lnTo>
                  <a:lnTo>
                    <a:pt x="21" y="7"/>
                  </a:lnTo>
                  <a:lnTo>
                    <a:pt x="34" y="9"/>
                  </a:lnTo>
                  <a:lnTo>
                    <a:pt x="46" y="12"/>
                  </a:lnTo>
                  <a:lnTo>
                    <a:pt x="59" y="15"/>
                  </a:lnTo>
                  <a:lnTo>
                    <a:pt x="74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6" y="28"/>
                  </a:lnTo>
                  <a:lnTo>
                    <a:pt x="131" y="32"/>
                  </a:lnTo>
                  <a:lnTo>
                    <a:pt x="145" y="36"/>
                  </a:lnTo>
                  <a:lnTo>
                    <a:pt x="159" y="42"/>
                  </a:lnTo>
                  <a:lnTo>
                    <a:pt x="173" y="48"/>
                  </a:lnTo>
                  <a:lnTo>
                    <a:pt x="186" y="55"/>
                  </a:lnTo>
                  <a:lnTo>
                    <a:pt x="199" y="63"/>
                  </a:lnTo>
                  <a:lnTo>
                    <a:pt x="210" y="7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38" name="Freeform 546"/>
            <p:cNvSpPr>
              <a:spLocks/>
            </p:cNvSpPr>
            <p:nvPr/>
          </p:nvSpPr>
          <p:spPr bwMode="auto">
            <a:xfrm>
              <a:off x="4481" y="3362"/>
              <a:ext cx="13" cy="31"/>
            </a:xfrm>
            <a:custGeom>
              <a:avLst/>
              <a:gdLst>
                <a:gd name="T0" fmla="*/ 0 w 103"/>
                <a:gd name="T1" fmla="*/ 17 h 221"/>
                <a:gd name="T2" fmla="*/ 0 w 103"/>
                <a:gd name="T3" fmla="*/ 19 h 221"/>
                <a:gd name="T4" fmla="*/ 1 w 103"/>
                <a:gd name="T5" fmla="*/ 22 h 221"/>
                <a:gd name="T6" fmla="*/ 2 w 103"/>
                <a:gd name="T7" fmla="*/ 24 h 221"/>
                <a:gd name="T8" fmla="*/ 3 w 103"/>
                <a:gd name="T9" fmla="*/ 26 h 221"/>
                <a:gd name="T10" fmla="*/ 4 w 103"/>
                <a:gd name="T11" fmla="*/ 28 h 221"/>
                <a:gd name="T12" fmla="*/ 6 w 103"/>
                <a:gd name="T13" fmla="*/ 29 h 221"/>
                <a:gd name="T14" fmla="*/ 8 w 103"/>
                <a:gd name="T15" fmla="*/ 30 h 221"/>
                <a:gd name="T16" fmla="*/ 10 w 103"/>
                <a:gd name="T17" fmla="*/ 31 h 221"/>
                <a:gd name="T18" fmla="*/ 11 w 103"/>
                <a:gd name="T19" fmla="*/ 31 h 221"/>
                <a:gd name="T20" fmla="*/ 12 w 103"/>
                <a:gd name="T21" fmla="*/ 31 h 221"/>
                <a:gd name="T22" fmla="*/ 12 w 103"/>
                <a:gd name="T23" fmla="*/ 30 h 221"/>
                <a:gd name="T24" fmla="*/ 13 w 103"/>
                <a:gd name="T25" fmla="*/ 30 h 221"/>
                <a:gd name="T26" fmla="*/ 13 w 103"/>
                <a:gd name="T27" fmla="*/ 29 h 221"/>
                <a:gd name="T28" fmla="*/ 12 w 103"/>
                <a:gd name="T29" fmla="*/ 28 h 221"/>
                <a:gd name="T30" fmla="*/ 12 w 103"/>
                <a:gd name="T31" fmla="*/ 27 h 221"/>
                <a:gd name="T32" fmla="*/ 11 w 103"/>
                <a:gd name="T33" fmla="*/ 27 h 221"/>
                <a:gd name="T34" fmla="*/ 9 w 103"/>
                <a:gd name="T35" fmla="*/ 26 h 221"/>
                <a:gd name="T36" fmla="*/ 7 w 103"/>
                <a:gd name="T37" fmla="*/ 25 h 221"/>
                <a:gd name="T38" fmla="*/ 6 w 103"/>
                <a:gd name="T39" fmla="*/ 24 h 221"/>
                <a:gd name="T40" fmla="*/ 5 w 103"/>
                <a:gd name="T41" fmla="*/ 22 h 221"/>
                <a:gd name="T42" fmla="*/ 4 w 103"/>
                <a:gd name="T43" fmla="*/ 19 h 221"/>
                <a:gd name="T44" fmla="*/ 3 w 103"/>
                <a:gd name="T45" fmla="*/ 17 h 221"/>
                <a:gd name="T46" fmla="*/ 3 w 103"/>
                <a:gd name="T47" fmla="*/ 14 h 221"/>
                <a:gd name="T48" fmla="*/ 4 w 103"/>
                <a:gd name="T49" fmla="*/ 12 h 221"/>
                <a:gd name="T50" fmla="*/ 5 w 103"/>
                <a:gd name="T51" fmla="*/ 10 h 221"/>
                <a:gd name="T52" fmla="*/ 6 w 103"/>
                <a:gd name="T53" fmla="*/ 8 h 221"/>
                <a:gd name="T54" fmla="*/ 7 w 103"/>
                <a:gd name="T55" fmla="*/ 6 h 221"/>
                <a:gd name="T56" fmla="*/ 8 w 103"/>
                <a:gd name="T57" fmla="*/ 5 h 221"/>
                <a:gd name="T58" fmla="*/ 10 w 103"/>
                <a:gd name="T59" fmla="*/ 4 h 221"/>
                <a:gd name="T60" fmla="*/ 11 w 103"/>
                <a:gd name="T61" fmla="*/ 2 h 221"/>
                <a:gd name="T62" fmla="*/ 12 w 103"/>
                <a:gd name="T63" fmla="*/ 1 h 221"/>
                <a:gd name="T64" fmla="*/ 13 w 103"/>
                <a:gd name="T65" fmla="*/ 0 h 221"/>
                <a:gd name="T66" fmla="*/ 12 w 103"/>
                <a:gd name="T67" fmla="*/ 0 h 221"/>
                <a:gd name="T68" fmla="*/ 11 w 103"/>
                <a:gd name="T69" fmla="*/ 1 h 221"/>
                <a:gd name="T70" fmla="*/ 9 w 103"/>
                <a:gd name="T71" fmla="*/ 2 h 221"/>
                <a:gd name="T72" fmla="*/ 6 w 103"/>
                <a:gd name="T73" fmla="*/ 5 h 221"/>
                <a:gd name="T74" fmla="*/ 4 w 103"/>
                <a:gd name="T75" fmla="*/ 7 h 221"/>
                <a:gd name="T76" fmla="*/ 2 w 103"/>
                <a:gd name="T77" fmla="*/ 11 h 221"/>
                <a:gd name="T78" fmla="*/ 1 w 103"/>
                <a:gd name="T79" fmla="*/ 14 h 221"/>
                <a:gd name="T80" fmla="*/ 0 w 103"/>
                <a:gd name="T81" fmla="*/ 17 h 22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3"/>
                <a:gd name="T124" fmla="*/ 0 h 221"/>
                <a:gd name="T125" fmla="*/ 103 w 103"/>
                <a:gd name="T126" fmla="*/ 221 h 22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3" h="221">
                  <a:moveTo>
                    <a:pt x="0" y="121"/>
                  </a:moveTo>
                  <a:lnTo>
                    <a:pt x="0" y="139"/>
                  </a:lnTo>
                  <a:lnTo>
                    <a:pt x="4" y="156"/>
                  </a:lnTo>
                  <a:lnTo>
                    <a:pt x="12" y="172"/>
                  </a:lnTo>
                  <a:lnTo>
                    <a:pt x="22" y="186"/>
                  </a:lnTo>
                  <a:lnTo>
                    <a:pt x="35" y="197"/>
                  </a:lnTo>
                  <a:lnTo>
                    <a:pt x="50" y="208"/>
                  </a:lnTo>
                  <a:lnTo>
                    <a:pt x="66" y="216"/>
                  </a:lnTo>
                  <a:lnTo>
                    <a:pt x="83" y="220"/>
                  </a:lnTo>
                  <a:lnTo>
                    <a:pt x="89" y="221"/>
                  </a:lnTo>
                  <a:lnTo>
                    <a:pt x="94" y="219"/>
                  </a:lnTo>
                  <a:lnTo>
                    <a:pt x="98" y="216"/>
                  </a:lnTo>
                  <a:lnTo>
                    <a:pt x="100" y="211"/>
                  </a:lnTo>
                  <a:lnTo>
                    <a:pt x="100" y="206"/>
                  </a:lnTo>
                  <a:lnTo>
                    <a:pt x="99" y="201"/>
                  </a:lnTo>
                  <a:lnTo>
                    <a:pt x="96" y="196"/>
                  </a:lnTo>
                  <a:lnTo>
                    <a:pt x="91" y="194"/>
                  </a:lnTo>
                  <a:lnTo>
                    <a:pt x="74" y="188"/>
                  </a:lnTo>
                  <a:lnTo>
                    <a:pt x="58" y="179"/>
                  </a:lnTo>
                  <a:lnTo>
                    <a:pt x="45" y="168"/>
                  </a:lnTo>
                  <a:lnTo>
                    <a:pt x="36" y="155"/>
                  </a:lnTo>
                  <a:lnTo>
                    <a:pt x="30" y="139"/>
                  </a:lnTo>
                  <a:lnTo>
                    <a:pt x="27" y="122"/>
                  </a:lnTo>
                  <a:lnTo>
                    <a:pt x="27" y="103"/>
                  </a:lnTo>
                  <a:lnTo>
                    <a:pt x="32" y="84"/>
                  </a:lnTo>
                  <a:lnTo>
                    <a:pt x="38" y="70"/>
                  </a:lnTo>
                  <a:lnTo>
                    <a:pt x="46" y="57"/>
                  </a:lnTo>
                  <a:lnTo>
                    <a:pt x="56" y="46"/>
                  </a:lnTo>
                  <a:lnTo>
                    <a:pt x="66" y="35"/>
                  </a:lnTo>
                  <a:lnTo>
                    <a:pt x="76" y="25"/>
                  </a:lnTo>
                  <a:lnTo>
                    <a:pt x="86" y="17"/>
                  </a:lnTo>
                  <a:lnTo>
                    <a:pt x="96" y="8"/>
                  </a:lnTo>
                  <a:lnTo>
                    <a:pt x="103" y="1"/>
                  </a:lnTo>
                  <a:lnTo>
                    <a:pt x="96" y="0"/>
                  </a:lnTo>
                  <a:lnTo>
                    <a:pt x="84" y="5"/>
                  </a:lnTo>
                  <a:lnTo>
                    <a:pt x="69" y="17"/>
                  </a:lnTo>
                  <a:lnTo>
                    <a:pt x="51" y="33"/>
                  </a:lnTo>
                  <a:lnTo>
                    <a:pt x="34" y="53"/>
                  </a:lnTo>
                  <a:lnTo>
                    <a:pt x="18" y="75"/>
                  </a:lnTo>
                  <a:lnTo>
                    <a:pt x="7" y="98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39" name="Freeform 547"/>
            <p:cNvSpPr>
              <a:spLocks/>
            </p:cNvSpPr>
            <p:nvPr/>
          </p:nvSpPr>
          <p:spPr bwMode="auto">
            <a:xfrm>
              <a:off x="4571" y="3344"/>
              <a:ext cx="28" cy="41"/>
            </a:xfrm>
            <a:custGeom>
              <a:avLst/>
              <a:gdLst>
                <a:gd name="T0" fmla="*/ 24 w 221"/>
                <a:gd name="T1" fmla="*/ 16 h 288"/>
                <a:gd name="T2" fmla="*/ 25 w 221"/>
                <a:gd name="T3" fmla="*/ 19 h 288"/>
                <a:gd name="T4" fmla="*/ 26 w 221"/>
                <a:gd name="T5" fmla="*/ 22 h 288"/>
                <a:gd name="T6" fmla="*/ 25 w 221"/>
                <a:gd name="T7" fmla="*/ 25 h 288"/>
                <a:gd name="T8" fmla="*/ 24 w 221"/>
                <a:gd name="T9" fmla="*/ 28 h 288"/>
                <a:gd name="T10" fmla="*/ 22 w 221"/>
                <a:gd name="T11" fmla="*/ 30 h 288"/>
                <a:gd name="T12" fmla="*/ 19 w 221"/>
                <a:gd name="T13" fmla="*/ 33 h 288"/>
                <a:gd name="T14" fmla="*/ 16 w 221"/>
                <a:gd name="T15" fmla="*/ 35 h 288"/>
                <a:gd name="T16" fmla="*/ 15 w 221"/>
                <a:gd name="T17" fmla="*/ 37 h 288"/>
                <a:gd name="T18" fmla="*/ 14 w 221"/>
                <a:gd name="T19" fmla="*/ 38 h 288"/>
                <a:gd name="T20" fmla="*/ 14 w 221"/>
                <a:gd name="T21" fmla="*/ 39 h 288"/>
                <a:gd name="T22" fmla="*/ 14 w 221"/>
                <a:gd name="T23" fmla="*/ 40 h 288"/>
                <a:gd name="T24" fmla="*/ 15 w 221"/>
                <a:gd name="T25" fmla="*/ 41 h 288"/>
                <a:gd name="T26" fmla="*/ 16 w 221"/>
                <a:gd name="T27" fmla="*/ 41 h 288"/>
                <a:gd name="T28" fmla="*/ 18 w 221"/>
                <a:gd name="T29" fmla="*/ 39 h 288"/>
                <a:gd name="T30" fmla="*/ 21 w 221"/>
                <a:gd name="T31" fmla="*/ 36 h 288"/>
                <a:gd name="T32" fmla="*/ 24 w 221"/>
                <a:gd name="T33" fmla="*/ 33 h 288"/>
                <a:gd name="T34" fmla="*/ 26 w 221"/>
                <a:gd name="T35" fmla="*/ 29 h 288"/>
                <a:gd name="T36" fmla="*/ 28 w 221"/>
                <a:gd name="T37" fmla="*/ 25 h 288"/>
                <a:gd name="T38" fmla="*/ 28 w 221"/>
                <a:gd name="T39" fmla="*/ 20 h 288"/>
                <a:gd name="T40" fmla="*/ 26 w 221"/>
                <a:gd name="T41" fmla="*/ 16 h 288"/>
                <a:gd name="T42" fmla="*/ 23 w 221"/>
                <a:gd name="T43" fmla="*/ 12 h 288"/>
                <a:gd name="T44" fmla="*/ 20 w 221"/>
                <a:gd name="T45" fmla="*/ 10 h 288"/>
                <a:gd name="T46" fmla="*/ 17 w 221"/>
                <a:gd name="T47" fmla="*/ 8 h 288"/>
                <a:gd name="T48" fmla="*/ 14 w 221"/>
                <a:gd name="T49" fmla="*/ 6 h 288"/>
                <a:gd name="T50" fmla="*/ 11 w 221"/>
                <a:gd name="T51" fmla="*/ 4 h 288"/>
                <a:gd name="T52" fmla="*/ 8 w 221"/>
                <a:gd name="T53" fmla="*/ 2 h 288"/>
                <a:gd name="T54" fmla="*/ 5 w 221"/>
                <a:gd name="T55" fmla="*/ 1 h 288"/>
                <a:gd name="T56" fmla="*/ 3 w 221"/>
                <a:gd name="T57" fmla="*/ 0 h 288"/>
                <a:gd name="T58" fmla="*/ 1 w 221"/>
                <a:gd name="T59" fmla="*/ 0 h 288"/>
                <a:gd name="T60" fmla="*/ 1 w 221"/>
                <a:gd name="T61" fmla="*/ 1 h 288"/>
                <a:gd name="T62" fmla="*/ 3 w 221"/>
                <a:gd name="T63" fmla="*/ 2 h 288"/>
                <a:gd name="T64" fmla="*/ 6 w 221"/>
                <a:gd name="T65" fmla="*/ 3 h 288"/>
                <a:gd name="T66" fmla="*/ 9 w 221"/>
                <a:gd name="T67" fmla="*/ 5 h 288"/>
                <a:gd name="T68" fmla="*/ 12 w 221"/>
                <a:gd name="T69" fmla="*/ 7 h 288"/>
                <a:gd name="T70" fmla="*/ 15 w 221"/>
                <a:gd name="T71" fmla="*/ 9 h 288"/>
                <a:gd name="T72" fmla="*/ 18 w 221"/>
                <a:gd name="T73" fmla="*/ 12 h 288"/>
                <a:gd name="T74" fmla="*/ 21 w 221"/>
                <a:gd name="T75" fmla="*/ 14 h 2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1"/>
                <a:gd name="T115" fmla="*/ 0 h 288"/>
                <a:gd name="T116" fmla="*/ 221 w 221"/>
                <a:gd name="T117" fmla="*/ 288 h 2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1" h="288">
                  <a:moveTo>
                    <a:pt x="179" y="108"/>
                  </a:moveTo>
                  <a:lnTo>
                    <a:pt x="186" y="115"/>
                  </a:lnTo>
                  <a:lnTo>
                    <a:pt x="193" y="124"/>
                  </a:lnTo>
                  <a:lnTo>
                    <a:pt x="197" y="133"/>
                  </a:lnTo>
                  <a:lnTo>
                    <a:pt x="201" y="143"/>
                  </a:lnTo>
                  <a:lnTo>
                    <a:pt x="202" y="153"/>
                  </a:lnTo>
                  <a:lnTo>
                    <a:pt x="202" y="163"/>
                  </a:lnTo>
                  <a:lnTo>
                    <a:pt x="199" y="174"/>
                  </a:lnTo>
                  <a:lnTo>
                    <a:pt x="195" y="184"/>
                  </a:lnTo>
                  <a:lnTo>
                    <a:pt x="187" y="194"/>
                  </a:lnTo>
                  <a:lnTo>
                    <a:pt x="179" y="204"/>
                  </a:lnTo>
                  <a:lnTo>
                    <a:pt x="170" y="212"/>
                  </a:lnTo>
                  <a:lnTo>
                    <a:pt x="159" y="221"/>
                  </a:lnTo>
                  <a:lnTo>
                    <a:pt x="150" y="229"/>
                  </a:lnTo>
                  <a:lnTo>
                    <a:pt x="139" y="237"/>
                  </a:lnTo>
                  <a:lnTo>
                    <a:pt x="129" y="246"/>
                  </a:lnTo>
                  <a:lnTo>
                    <a:pt x="119" y="255"/>
                  </a:lnTo>
                  <a:lnTo>
                    <a:pt x="116" y="258"/>
                  </a:lnTo>
                  <a:lnTo>
                    <a:pt x="114" y="263"/>
                  </a:lnTo>
                  <a:lnTo>
                    <a:pt x="112" y="267"/>
                  </a:lnTo>
                  <a:lnTo>
                    <a:pt x="110" y="271"/>
                  </a:lnTo>
                  <a:lnTo>
                    <a:pt x="109" y="276"/>
                  </a:lnTo>
                  <a:lnTo>
                    <a:pt x="109" y="280"/>
                  </a:lnTo>
                  <a:lnTo>
                    <a:pt x="110" y="284"/>
                  </a:lnTo>
                  <a:lnTo>
                    <a:pt x="113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5" y="287"/>
                  </a:lnTo>
                  <a:lnTo>
                    <a:pt x="129" y="284"/>
                  </a:lnTo>
                  <a:lnTo>
                    <a:pt x="139" y="272"/>
                  </a:lnTo>
                  <a:lnTo>
                    <a:pt x="151" y="261"/>
                  </a:lnTo>
                  <a:lnTo>
                    <a:pt x="162" y="250"/>
                  </a:lnTo>
                  <a:lnTo>
                    <a:pt x="175" y="239"/>
                  </a:lnTo>
                  <a:lnTo>
                    <a:pt x="186" y="229"/>
                  </a:lnTo>
                  <a:lnTo>
                    <a:pt x="197" y="217"/>
                  </a:lnTo>
                  <a:lnTo>
                    <a:pt x="207" y="204"/>
                  </a:lnTo>
                  <a:lnTo>
                    <a:pt x="215" y="190"/>
                  </a:lnTo>
                  <a:lnTo>
                    <a:pt x="220" y="174"/>
                  </a:lnTo>
                  <a:lnTo>
                    <a:pt x="221" y="158"/>
                  </a:lnTo>
                  <a:lnTo>
                    <a:pt x="218" y="142"/>
                  </a:lnTo>
                  <a:lnTo>
                    <a:pt x="213" y="127"/>
                  </a:lnTo>
                  <a:lnTo>
                    <a:pt x="204" y="112"/>
                  </a:lnTo>
                  <a:lnTo>
                    <a:pt x="194" y="99"/>
                  </a:lnTo>
                  <a:lnTo>
                    <a:pt x="181" y="87"/>
                  </a:lnTo>
                  <a:lnTo>
                    <a:pt x="169" y="77"/>
                  </a:lnTo>
                  <a:lnTo>
                    <a:pt x="159" y="69"/>
                  </a:lnTo>
                  <a:lnTo>
                    <a:pt x="149" y="63"/>
                  </a:lnTo>
                  <a:lnTo>
                    <a:pt x="137" y="55"/>
                  </a:lnTo>
                  <a:lnTo>
                    <a:pt x="125" y="48"/>
                  </a:lnTo>
                  <a:lnTo>
                    <a:pt x="114" y="40"/>
                  </a:lnTo>
                  <a:lnTo>
                    <a:pt x="101" y="33"/>
                  </a:lnTo>
                  <a:lnTo>
                    <a:pt x="89" y="27"/>
                  </a:lnTo>
                  <a:lnTo>
                    <a:pt x="77" y="20"/>
                  </a:lnTo>
                  <a:lnTo>
                    <a:pt x="66" y="15"/>
                  </a:lnTo>
                  <a:lnTo>
                    <a:pt x="54" y="9"/>
                  </a:lnTo>
                  <a:lnTo>
                    <a:pt x="42" y="6"/>
                  </a:lnTo>
                  <a:lnTo>
                    <a:pt x="32" y="3"/>
                  </a:lnTo>
                  <a:lnTo>
                    <a:pt x="22" y="1"/>
                  </a:lnTo>
                  <a:lnTo>
                    <a:pt x="14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5"/>
                  </a:lnTo>
                  <a:lnTo>
                    <a:pt x="16" y="8"/>
                  </a:lnTo>
                  <a:lnTo>
                    <a:pt x="26" y="13"/>
                  </a:lnTo>
                  <a:lnTo>
                    <a:pt x="35" y="17"/>
                  </a:lnTo>
                  <a:lnTo>
                    <a:pt x="47" y="22"/>
                  </a:lnTo>
                  <a:lnTo>
                    <a:pt x="58" y="28"/>
                  </a:lnTo>
                  <a:lnTo>
                    <a:pt x="71" y="34"/>
                  </a:lnTo>
                  <a:lnTo>
                    <a:pt x="83" y="40"/>
                  </a:lnTo>
                  <a:lnTo>
                    <a:pt x="96" y="48"/>
                  </a:lnTo>
                  <a:lnTo>
                    <a:pt x="109" y="55"/>
                  </a:lnTo>
                  <a:lnTo>
                    <a:pt x="121" y="64"/>
                  </a:lnTo>
                  <a:lnTo>
                    <a:pt x="134" y="72"/>
                  </a:lnTo>
                  <a:lnTo>
                    <a:pt x="146" y="81"/>
                  </a:lnTo>
                  <a:lnTo>
                    <a:pt x="158" y="90"/>
                  </a:lnTo>
                  <a:lnTo>
                    <a:pt x="169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40" name="Freeform 551"/>
            <p:cNvSpPr>
              <a:spLocks/>
            </p:cNvSpPr>
            <p:nvPr/>
          </p:nvSpPr>
          <p:spPr bwMode="auto">
            <a:xfrm>
              <a:off x="4541" y="3392"/>
              <a:ext cx="9" cy="25"/>
            </a:xfrm>
            <a:custGeom>
              <a:avLst/>
              <a:gdLst>
                <a:gd name="T0" fmla="*/ 3 w 74"/>
                <a:gd name="T1" fmla="*/ 2 h 174"/>
                <a:gd name="T2" fmla="*/ 3 w 74"/>
                <a:gd name="T3" fmla="*/ 1 h 174"/>
                <a:gd name="T4" fmla="*/ 3 w 74"/>
                <a:gd name="T5" fmla="*/ 0 h 174"/>
                <a:gd name="T6" fmla="*/ 2 w 74"/>
                <a:gd name="T7" fmla="*/ 0 h 174"/>
                <a:gd name="T8" fmla="*/ 1 w 74"/>
                <a:gd name="T9" fmla="*/ 0 h 174"/>
                <a:gd name="T10" fmla="*/ 1 w 74"/>
                <a:gd name="T11" fmla="*/ 0 h 174"/>
                <a:gd name="T12" fmla="*/ 0 w 74"/>
                <a:gd name="T13" fmla="*/ 1 h 174"/>
                <a:gd name="T14" fmla="*/ 0 w 74"/>
                <a:gd name="T15" fmla="*/ 1 h 174"/>
                <a:gd name="T16" fmla="*/ 0 w 74"/>
                <a:gd name="T17" fmla="*/ 2 h 174"/>
                <a:gd name="T18" fmla="*/ 1 w 74"/>
                <a:gd name="T19" fmla="*/ 6 h 174"/>
                <a:gd name="T20" fmla="*/ 2 w 74"/>
                <a:gd name="T21" fmla="*/ 9 h 174"/>
                <a:gd name="T22" fmla="*/ 3 w 74"/>
                <a:gd name="T23" fmla="*/ 13 h 174"/>
                <a:gd name="T24" fmla="*/ 4 w 74"/>
                <a:gd name="T25" fmla="*/ 17 h 174"/>
                <a:gd name="T26" fmla="*/ 6 w 74"/>
                <a:gd name="T27" fmla="*/ 20 h 174"/>
                <a:gd name="T28" fmla="*/ 7 w 74"/>
                <a:gd name="T29" fmla="*/ 23 h 174"/>
                <a:gd name="T30" fmla="*/ 8 w 74"/>
                <a:gd name="T31" fmla="*/ 25 h 174"/>
                <a:gd name="T32" fmla="*/ 9 w 74"/>
                <a:gd name="T33" fmla="*/ 25 h 174"/>
                <a:gd name="T34" fmla="*/ 9 w 74"/>
                <a:gd name="T35" fmla="*/ 23 h 174"/>
                <a:gd name="T36" fmla="*/ 8 w 74"/>
                <a:gd name="T37" fmla="*/ 21 h 174"/>
                <a:gd name="T38" fmla="*/ 7 w 74"/>
                <a:gd name="T39" fmla="*/ 18 h 174"/>
                <a:gd name="T40" fmla="*/ 6 w 74"/>
                <a:gd name="T41" fmla="*/ 15 h 174"/>
                <a:gd name="T42" fmla="*/ 6 w 74"/>
                <a:gd name="T43" fmla="*/ 12 h 174"/>
                <a:gd name="T44" fmla="*/ 5 w 74"/>
                <a:gd name="T45" fmla="*/ 8 h 174"/>
                <a:gd name="T46" fmla="*/ 4 w 74"/>
                <a:gd name="T47" fmla="*/ 5 h 174"/>
                <a:gd name="T48" fmla="*/ 3 w 74"/>
                <a:gd name="T49" fmla="*/ 2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4"/>
                <a:gd name="T76" fmla="*/ 0 h 174"/>
                <a:gd name="T77" fmla="*/ 74 w 74"/>
                <a:gd name="T78" fmla="*/ 174 h 1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4" h="174">
                  <a:moveTo>
                    <a:pt x="28" y="12"/>
                  </a:moveTo>
                  <a:lnTo>
                    <a:pt x="26" y="7"/>
                  </a:lnTo>
                  <a:lnTo>
                    <a:pt x="23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7" y="2"/>
                  </a:lnTo>
                  <a:lnTo>
                    <a:pt x="3" y="5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5" y="39"/>
                  </a:lnTo>
                  <a:lnTo>
                    <a:pt x="13" y="66"/>
                  </a:lnTo>
                  <a:lnTo>
                    <a:pt x="24" y="92"/>
                  </a:lnTo>
                  <a:lnTo>
                    <a:pt x="36" y="118"/>
                  </a:lnTo>
                  <a:lnTo>
                    <a:pt x="49" y="141"/>
                  </a:lnTo>
                  <a:lnTo>
                    <a:pt x="61" y="159"/>
                  </a:lnTo>
                  <a:lnTo>
                    <a:pt x="69" y="171"/>
                  </a:lnTo>
                  <a:lnTo>
                    <a:pt x="74" y="174"/>
                  </a:lnTo>
                  <a:lnTo>
                    <a:pt x="72" y="162"/>
                  </a:lnTo>
                  <a:lnTo>
                    <a:pt x="67" y="147"/>
                  </a:lnTo>
                  <a:lnTo>
                    <a:pt x="61" y="128"/>
                  </a:lnTo>
                  <a:lnTo>
                    <a:pt x="53" y="105"/>
                  </a:lnTo>
                  <a:lnTo>
                    <a:pt x="46" y="82"/>
                  </a:lnTo>
                  <a:lnTo>
                    <a:pt x="38" y="58"/>
                  </a:lnTo>
                  <a:lnTo>
                    <a:pt x="32" y="35"/>
                  </a:lnTo>
                  <a:lnTo>
                    <a:pt x="2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41" name="Freeform 552"/>
            <p:cNvSpPr>
              <a:spLocks/>
            </p:cNvSpPr>
            <p:nvPr/>
          </p:nvSpPr>
          <p:spPr bwMode="auto">
            <a:xfrm>
              <a:off x="4537" y="3379"/>
              <a:ext cx="5" cy="12"/>
            </a:xfrm>
            <a:custGeom>
              <a:avLst/>
              <a:gdLst>
                <a:gd name="T0" fmla="*/ 3 w 39"/>
                <a:gd name="T1" fmla="*/ 1 h 87"/>
                <a:gd name="T2" fmla="*/ 2 w 39"/>
                <a:gd name="T3" fmla="*/ 1 h 87"/>
                <a:gd name="T4" fmla="*/ 2 w 39"/>
                <a:gd name="T5" fmla="*/ 0 h 87"/>
                <a:gd name="T6" fmla="*/ 2 w 39"/>
                <a:gd name="T7" fmla="*/ 0 h 87"/>
                <a:gd name="T8" fmla="*/ 1 w 39"/>
                <a:gd name="T9" fmla="*/ 0 h 87"/>
                <a:gd name="T10" fmla="*/ 1 w 39"/>
                <a:gd name="T11" fmla="*/ 0 h 87"/>
                <a:gd name="T12" fmla="*/ 0 w 39"/>
                <a:gd name="T13" fmla="*/ 0 h 87"/>
                <a:gd name="T14" fmla="*/ 0 w 39"/>
                <a:gd name="T15" fmla="*/ 1 h 87"/>
                <a:gd name="T16" fmla="*/ 0 w 39"/>
                <a:gd name="T17" fmla="*/ 1 h 87"/>
                <a:gd name="T18" fmla="*/ 0 w 39"/>
                <a:gd name="T19" fmla="*/ 3 h 87"/>
                <a:gd name="T20" fmla="*/ 0 w 39"/>
                <a:gd name="T21" fmla="*/ 5 h 87"/>
                <a:gd name="T22" fmla="*/ 1 w 39"/>
                <a:gd name="T23" fmla="*/ 7 h 87"/>
                <a:gd name="T24" fmla="*/ 2 w 39"/>
                <a:gd name="T25" fmla="*/ 8 h 87"/>
                <a:gd name="T26" fmla="*/ 2 w 39"/>
                <a:gd name="T27" fmla="*/ 10 h 87"/>
                <a:gd name="T28" fmla="*/ 3 w 39"/>
                <a:gd name="T29" fmla="*/ 11 h 87"/>
                <a:gd name="T30" fmla="*/ 4 w 39"/>
                <a:gd name="T31" fmla="*/ 12 h 87"/>
                <a:gd name="T32" fmla="*/ 5 w 39"/>
                <a:gd name="T33" fmla="*/ 12 h 87"/>
                <a:gd name="T34" fmla="*/ 5 w 39"/>
                <a:gd name="T35" fmla="*/ 10 h 87"/>
                <a:gd name="T36" fmla="*/ 4 w 39"/>
                <a:gd name="T37" fmla="*/ 7 h 87"/>
                <a:gd name="T38" fmla="*/ 3 w 39"/>
                <a:gd name="T39" fmla="*/ 4 h 87"/>
                <a:gd name="T40" fmla="*/ 3 w 39"/>
                <a:gd name="T41" fmla="*/ 1 h 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9"/>
                <a:gd name="T64" fmla="*/ 0 h 87"/>
                <a:gd name="T65" fmla="*/ 39 w 39"/>
                <a:gd name="T66" fmla="*/ 87 h 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9" h="87">
                  <a:moveTo>
                    <a:pt x="20" y="9"/>
                  </a:moveTo>
                  <a:lnTo>
                    <a:pt x="19" y="5"/>
                  </a:lnTo>
                  <a:lnTo>
                    <a:pt x="16" y="2"/>
                  </a:lnTo>
                  <a:lnTo>
                    <a:pt x="13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3" y="35"/>
                  </a:lnTo>
                  <a:lnTo>
                    <a:pt x="7" y="48"/>
                  </a:lnTo>
                  <a:lnTo>
                    <a:pt x="13" y="60"/>
                  </a:lnTo>
                  <a:lnTo>
                    <a:pt x="19" y="72"/>
                  </a:lnTo>
                  <a:lnTo>
                    <a:pt x="25" y="81"/>
                  </a:lnTo>
                  <a:lnTo>
                    <a:pt x="33" y="86"/>
                  </a:lnTo>
                  <a:lnTo>
                    <a:pt x="38" y="87"/>
                  </a:lnTo>
                  <a:lnTo>
                    <a:pt x="39" y="70"/>
                  </a:lnTo>
                  <a:lnTo>
                    <a:pt x="34" y="50"/>
                  </a:lnTo>
                  <a:lnTo>
                    <a:pt x="27" y="29"/>
                  </a:lnTo>
                  <a:lnTo>
                    <a:pt x="2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42" name="Freeform 553"/>
            <p:cNvSpPr>
              <a:spLocks/>
            </p:cNvSpPr>
            <p:nvPr/>
          </p:nvSpPr>
          <p:spPr bwMode="auto">
            <a:xfrm>
              <a:off x="4533" y="3370"/>
              <a:ext cx="4" cy="7"/>
            </a:xfrm>
            <a:custGeom>
              <a:avLst/>
              <a:gdLst>
                <a:gd name="T0" fmla="*/ 2 w 34"/>
                <a:gd name="T1" fmla="*/ 1 h 51"/>
                <a:gd name="T2" fmla="*/ 2 w 34"/>
                <a:gd name="T3" fmla="*/ 1 h 51"/>
                <a:gd name="T4" fmla="*/ 2 w 34"/>
                <a:gd name="T5" fmla="*/ 1 h 51"/>
                <a:gd name="T6" fmla="*/ 2 w 34"/>
                <a:gd name="T7" fmla="*/ 1 h 51"/>
                <a:gd name="T8" fmla="*/ 2 w 34"/>
                <a:gd name="T9" fmla="*/ 1 h 51"/>
                <a:gd name="T10" fmla="*/ 2 w 34"/>
                <a:gd name="T11" fmla="*/ 1 h 51"/>
                <a:gd name="T12" fmla="*/ 2 w 34"/>
                <a:gd name="T13" fmla="*/ 0 h 51"/>
                <a:gd name="T14" fmla="*/ 1 w 34"/>
                <a:gd name="T15" fmla="*/ 0 h 51"/>
                <a:gd name="T16" fmla="*/ 1 w 34"/>
                <a:gd name="T17" fmla="*/ 0 h 51"/>
                <a:gd name="T18" fmla="*/ 0 w 34"/>
                <a:gd name="T19" fmla="*/ 0 h 51"/>
                <a:gd name="T20" fmla="*/ 0 w 34"/>
                <a:gd name="T21" fmla="*/ 1 h 51"/>
                <a:gd name="T22" fmla="*/ 0 w 34"/>
                <a:gd name="T23" fmla="*/ 1 h 51"/>
                <a:gd name="T24" fmla="*/ 0 w 34"/>
                <a:gd name="T25" fmla="*/ 2 h 51"/>
                <a:gd name="T26" fmla="*/ 0 w 34"/>
                <a:gd name="T27" fmla="*/ 2 h 51"/>
                <a:gd name="T28" fmla="*/ 0 w 34"/>
                <a:gd name="T29" fmla="*/ 3 h 51"/>
                <a:gd name="T30" fmla="*/ 1 w 34"/>
                <a:gd name="T31" fmla="*/ 4 h 51"/>
                <a:gd name="T32" fmla="*/ 2 w 34"/>
                <a:gd name="T33" fmla="*/ 5 h 51"/>
                <a:gd name="T34" fmla="*/ 2 w 34"/>
                <a:gd name="T35" fmla="*/ 6 h 51"/>
                <a:gd name="T36" fmla="*/ 3 w 34"/>
                <a:gd name="T37" fmla="*/ 6 h 51"/>
                <a:gd name="T38" fmla="*/ 4 w 34"/>
                <a:gd name="T39" fmla="*/ 7 h 51"/>
                <a:gd name="T40" fmla="*/ 4 w 34"/>
                <a:gd name="T41" fmla="*/ 7 h 51"/>
                <a:gd name="T42" fmla="*/ 4 w 34"/>
                <a:gd name="T43" fmla="*/ 5 h 51"/>
                <a:gd name="T44" fmla="*/ 3 w 34"/>
                <a:gd name="T45" fmla="*/ 4 h 51"/>
                <a:gd name="T46" fmla="*/ 3 w 34"/>
                <a:gd name="T47" fmla="*/ 2 h 51"/>
                <a:gd name="T48" fmla="*/ 2 w 34"/>
                <a:gd name="T49" fmla="*/ 1 h 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4"/>
                <a:gd name="T76" fmla="*/ 0 h 51"/>
                <a:gd name="T77" fmla="*/ 34 w 34"/>
                <a:gd name="T78" fmla="*/ 51 h 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4" h="51">
                  <a:moveTo>
                    <a:pt x="18" y="7"/>
                  </a:moveTo>
                  <a:lnTo>
                    <a:pt x="18" y="8"/>
                  </a:lnTo>
                  <a:lnTo>
                    <a:pt x="17" y="5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4" y="23"/>
                  </a:lnTo>
                  <a:lnTo>
                    <a:pt x="8" y="30"/>
                  </a:lnTo>
                  <a:lnTo>
                    <a:pt x="13" y="37"/>
                  </a:lnTo>
                  <a:lnTo>
                    <a:pt x="18" y="43"/>
                  </a:lnTo>
                  <a:lnTo>
                    <a:pt x="25" y="47"/>
                  </a:lnTo>
                  <a:lnTo>
                    <a:pt x="30" y="51"/>
                  </a:lnTo>
                  <a:lnTo>
                    <a:pt x="34" y="51"/>
                  </a:lnTo>
                  <a:lnTo>
                    <a:pt x="33" y="40"/>
                  </a:lnTo>
                  <a:lnTo>
                    <a:pt x="29" y="27"/>
                  </a:lnTo>
                  <a:lnTo>
                    <a:pt x="23" y="15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43" name="Freeform 554"/>
            <p:cNvSpPr>
              <a:spLocks/>
            </p:cNvSpPr>
            <p:nvPr/>
          </p:nvSpPr>
          <p:spPr bwMode="auto">
            <a:xfrm>
              <a:off x="4529" y="3364"/>
              <a:ext cx="6" cy="4"/>
            </a:xfrm>
            <a:custGeom>
              <a:avLst/>
              <a:gdLst>
                <a:gd name="T0" fmla="*/ 5 w 46"/>
                <a:gd name="T1" fmla="*/ 3 h 33"/>
                <a:gd name="T2" fmla="*/ 5 w 46"/>
                <a:gd name="T3" fmla="*/ 3 h 33"/>
                <a:gd name="T4" fmla="*/ 6 w 46"/>
                <a:gd name="T5" fmla="*/ 2 h 33"/>
                <a:gd name="T6" fmla="*/ 6 w 46"/>
                <a:gd name="T7" fmla="*/ 2 h 33"/>
                <a:gd name="T8" fmla="*/ 6 w 46"/>
                <a:gd name="T9" fmla="*/ 1 h 33"/>
                <a:gd name="T10" fmla="*/ 6 w 46"/>
                <a:gd name="T11" fmla="*/ 1 h 33"/>
                <a:gd name="T12" fmla="*/ 5 w 46"/>
                <a:gd name="T13" fmla="*/ 0 h 33"/>
                <a:gd name="T14" fmla="*/ 5 w 46"/>
                <a:gd name="T15" fmla="*/ 0 h 33"/>
                <a:gd name="T16" fmla="*/ 4 w 46"/>
                <a:gd name="T17" fmla="*/ 0 h 33"/>
                <a:gd name="T18" fmla="*/ 4 w 46"/>
                <a:gd name="T19" fmla="*/ 0 h 33"/>
                <a:gd name="T20" fmla="*/ 3 w 46"/>
                <a:gd name="T21" fmla="*/ 0 h 33"/>
                <a:gd name="T22" fmla="*/ 2 w 46"/>
                <a:gd name="T23" fmla="*/ 0 h 33"/>
                <a:gd name="T24" fmla="*/ 2 w 46"/>
                <a:gd name="T25" fmla="*/ 1 h 33"/>
                <a:gd name="T26" fmla="*/ 1 w 46"/>
                <a:gd name="T27" fmla="*/ 2 h 33"/>
                <a:gd name="T28" fmla="*/ 0 w 46"/>
                <a:gd name="T29" fmla="*/ 2 h 33"/>
                <a:gd name="T30" fmla="*/ 0 w 46"/>
                <a:gd name="T31" fmla="*/ 3 h 33"/>
                <a:gd name="T32" fmla="*/ 0 w 46"/>
                <a:gd name="T33" fmla="*/ 4 h 33"/>
                <a:gd name="T34" fmla="*/ 0 w 46"/>
                <a:gd name="T35" fmla="*/ 4 h 33"/>
                <a:gd name="T36" fmla="*/ 1 w 46"/>
                <a:gd name="T37" fmla="*/ 4 h 33"/>
                <a:gd name="T38" fmla="*/ 2 w 46"/>
                <a:gd name="T39" fmla="*/ 4 h 33"/>
                <a:gd name="T40" fmla="*/ 2 w 46"/>
                <a:gd name="T41" fmla="*/ 4 h 33"/>
                <a:gd name="T42" fmla="*/ 3 w 46"/>
                <a:gd name="T43" fmla="*/ 4 h 33"/>
                <a:gd name="T44" fmla="*/ 3 w 46"/>
                <a:gd name="T45" fmla="*/ 4 h 33"/>
                <a:gd name="T46" fmla="*/ 4 w 46"/>
                <a:gd name="T47" fmla="*/ 3 h 33"/>
                <a:gd name="T48" fmla="*/ 5 w 46"/>
                <a:gd name="T49" fmla="*/ 3 h 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"/>
                <a:gd name="T76" fmla="*/ 0 h 33"/>
                <a:gd name="T77" fmla="*/ 46 w 46"/>
                <a:gd name="T78" fmla="*/ 33 h 3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" h="33">
                  <a:moveTo>
                    <a:pt x="37" y="24"/>
                  </a:moveTo>
                  <a:lnTo>
                    <a:pt x="41" y="22"/>
                  </a:lnTo>
                  <a:lnTo>
                    <a:pt x="45" y="19"/>
                  </a:lnTo>
                  <a:lnTo>
                    <a:pt x="46" y="15"/>
                  </a:lnTo>
                  <a:lnTo>
                    <a:pt x="46" y="10"/>
                  </a:lnTo>
                  <a:lnTo>
                    <a:pt x="44" y="5"/>
                  </a:lnTo>
                  <a:lnTo>
                    <a:pt x="41" y="2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5" y="1"/>
                  </a:lnTo>
                  <a:lnTo>
                    <a:pt x="19" y="3"/>
                  </a:lnTo>
                  <a:lnTo>
                    <a:pt x="12" y="7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3" y="31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6" y="33"/>
                  </a:lnTo>
                  <a:lnTo>
                    <a:pt x="21" y="31"/>
                  </a:lnTo>
                  <a:lnTo>
                    <a:pt x="26" y="30"/>
                  </a:lnTo>
                  <a:lnTo>
                    <a:pt x="32" y="28"/>
                  </a:lnTo>
                  <a:lnTo>
                    <a:pt x="37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44" name="Freeform 583"/>
            <p:cNvSpPr>
              <a:spLocks/>
            </p:cNvSpPr>
            <p:nvPr/>
          </p:nvSpPr>
          <p:spPr bwMode="auto">
            <a:xfrm>
              <a:off x="4502" y="3356"/>
              <a:ext cx="23" cy="31"/>
            </a:xfrm>
            <a:custGeom>
              <a:avLst/>
              <a:gdLst>
                <a:gd name="T0" fmla="*/ 8 w 177"/>
                <a:gd name="T1" fmla="*/ 5 h 219"/>
                <a:gd name="T2" fmla="*/ 7 w 177"/>
                <a:gd name="T3" fmla="*/ 6 h 219"/>
                <a:gd name="T4" fmla="*/ 5 w 177"/>
                <a:gd name="T5" fmla="*/ 8 h 219"/>
                <a:gd name="T6" fmla="*/ 4 w 177"/>
                <a:gd name="T7" fmla="*/ 9 h 219"/>
                <a:gd name="T8" fmla="*/ 3 w 177"/>
                <a:gd name="T9" fmla="*/ 11 h 219"/>
                <a:gd name="T10" fmla="*/ 2 w 177"/>
                <a:gd name="T11" fmla="*/ 13 h 219"/>
                <a:gd name="T12" fmla="*/ 1 w 177"/>
                <a:gd name="T13" fmla="*/ 15 h 219"/>
                <a:gd name="T14" fmla="*/ 0 w 177"/>
                <a:gd name="T15" fmla="*/ 17 h 219"/>
                <a:gd name="T16" fmla="*/ 0 w 177"/>
                <a:gd name="T17" fmla="*/ 19 h 219"/>
                <a:gd name="T18" fmla="*/ 0 w 177"/>
                <a:gd name="T19" fmla="*/ 22 h 219"/>
                <a:gd name="T20" fmla="*/ 1 w 177"/>
                <a:gd name="T21" fmla="*/ 25 h 219"/>
                <a:gd name="T22" fmla="*/ 3 w 177"/>
                <a:gd name="T23" fmla="*/ 27 h 219"/>
                <a:gd name="T24" fmla="*/ 5 w 177"/>
                <a:gd name="T25" fmla="*/ 29 h 219"/>
                <a:gd name="T26" fmla="*/ 7 w 177"/>
                <a:gd name="T27" fmla="*/ 30 h 219"/>
                <a:gd name="T28" fmla="*/ 10 w 177"/>
                <a:gd name="T29" fmla="*/ 31 h 219"/>
                <a:gd name="T30" fmla="*/ 13 w 177"/>
                <a:gd name="T31" fmla="*/ 31 h 219"/>
                <a:gd name="T32" fmla="*/ 15 w 177"/>
                <a:gd name="T33" fmla="*/ 31 h 219"/>
                <a:gd name="T34" fmla="*/ 16 w 177"/>
                <a:gd name="T35" fmla="*/ 31 h 219"/>
                <a:gd name="T36" fmla="*/ 17 w 177"/>
                <a:gd name="T37" fmla="*/ 30 h 219"/>
                <a:gd name="T38" fmla="*/ 17 w 177"/>
                <a:gd name="T39" fmla="*/ 30 h 219"/>
                <a:gd name="T40" fmla="*/ 17 w 177"/>
                <a:gd name="T41" fmla="*/ 29 h 219"/>
                <a:gd name="T42" fmla="*/ 17 w 177"/>
                <a:gd name="T43" fmla="*/ 29 h 219"/>
                <a:gd name="T44" fmla="*/ 17 w 177"/>
                <a:gd name="T45" fmla="*/ 29 h 219"/>
                <a:gd name="T46" fmla="*/ 16 w 177"/>
                <a:gd name="T47" fmla="*/ 29 h 219"/>
                <a:gd name="T48" fmla="*/ 15 w 177"/>
                <a:gd name="T49" fmla="*/ 29 h 219"/>
                <a:gd name="T50" fmla="*/ 14 w 177"/>
                <a:gd name="T51" fmla="*/ 29 h 219"/>
                <a:gd name="T52" fmla="*/ 14 w 177"/>
                <a:gd name="T53" fmla="*/ 29 h 219"/>
                <a:gd name="T54" fmla="*/ 13 w 177"/>
                <a:gd name="T55" fmla="*/ 29 h 219"/>
                <a:gd name="T56" fmla="*/ 13 w 177"/>
                <a:gd name="T57" fmla="*/ 29 h 219"/>
                <a:gd name="T58" fmla="*/ 11 w 177"/>
                <a:gd name="T59" fmla="*/ 28 h 219"/>
                <a:gd name="T60" fmla="*/ 10 w 177"/>
                <a:gd name="T61" fmla="*/ 28 h 219"/>
                <a:gd name="T62" fmla="*/ 9 w 177"/>
                <a:gd name="T63" fmla="*/ 28 h 219"/>
                <a:gd name="T64" fmla="*/ 7 w 177"/>
                <a:gd name="T65" fmla="*/ 28 h 219"/>
                <a:gd name="T66" fmla="*/ 6 w 177"/>
                <a:gd name="T67" fmla="*/ 27 h 219"/>
                <a:gd name="T68" fmla="*/ 5 w 177"/>
                <a:gd name="T69" fmla="*/ 26 h 219"/>
                <a:gd name="T70" fmla="*/ 3 w 177"/>
                <a:gd name="T71" fmla="*/ 25 h 219"/>
                <a:gd name="T72" fmla="*/ 2 w 177"/>
                <a:gd name="T73" fmla="*/ 23 h 219"/>
                <a:gd name="T74" fmla="*/ 2 w 177"/>
                <a:gd name="T75" fmla="*/ 21 h 219"/>
                <a:gd name="T76" fmla="*/ 2 w 177"/>
                <a:gd name="T77" fmla="*/ 19 h 219"/>
                <a:gd name="T78" fmla="*/ 2 w 177"/>
                <a:gd name="T79" fmla="*/ 16 h 219"/>
                <a:gd name="T80" fmla="*/ 3 w 177"/>
                <a:gd name="T81" fmla="*/ 14 h 219"/>
                <a:gd name="T82" fmla="*/ 4 w 177"/>
                <a:gd name="T83" fmla="*/ 13 h 219"/>
                <a:gd name="T84" fmla="*/ 6 w 177"/>
                <a:gd name="T85" fmla="*/ 11 h 219"/>
                <a:gd name="T86" fmla="*/ 7 w 177"/>
                <a:gd name="T87" fmla="*/ 9 h 219"/>
                <a:gd name="T88" fmla="*/ 9 w 177"/>
                <a:gd name="T89" fmla="*/ 8 h 219"/>
                <a:gd name="T90" fmla="*/ 11 w 177"/>
                <a:gd name="T91" fmla="*/ 6 h 219"/>
                <a:gd name="T92" fmla="*/ 13 w 177"/>
                <a:gd name="T93" fmla="*/ 5 h 219"/>
                <a:gd name="T94" fmla="*/ 15 w 177"/>
                <a:gd name="T95" fmla="*/ 4 h 219"/>
                <a:gd name="T96" fmla="*/ 17 w 177"/>
                <a:gd name="T97" fmla="*/ 3 h 219"/>
                <a:gd name="T98" fmla="*/ 18 w 177"/>
                <a:gd name="T99" fmla="*/ 2 h 219"/>
                <a:gd name="T100" fmla="*/ 20 w 177"/>
                <a:gd name="T101" fmla="*/ 2 h 219"/>
                <a:gd name="T102" fmla="*/ 22 w 177"/>
                <a:gd name="T103" fmla="*/ 1 h 219"/>
                <a:gd name="T104" fmla="*/ 23 w 177"/>
                <a:gd name="T105" fmla="*/ 1 h 219"/>
                <a:gd name="T106" fmla="*/ 22 w 177"/>
                <a:gd name="T107" fmla="*/ 0 h 219"/>
                <a:gd name="T108" fmla="*/ 21 w 177"/>
                <a:gd name="T109" fmla="*/ 0 h 219"/>
                <a:gd name="T110" fmla="*/ 19 w 177"/>
                <a:gd name="T111" fmla="*/ 0 h 219"/>
                <a:gd name="T112" fmla="*/ 17 w 177"/>
                <a:gd name="T113" fmla="*/ 1 h 219"/>
                <a:gd name="T114" fmla="*/ 14 w 177"/>
                <a:gd name="T115" fmla="*/ 2 h 219"/>
                <a:gd name="T116" fmla="*/ 12 w 177"/>
                <a:gd name="T117" fmla="*/ 2 h 219"/>
                <a:gd name="T118" fmla="*/ 10 w 177"/>
                <a:gd name="T119" fmla="*/ 4 h 219"/>
                <a:gd name="T120" fmla="*/ 8 w 177"/>
                <a:gd name="T121" fmla="*/ 5 h 2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7"/>
                <a:gd name="T184" fmla="*/ 0 h 219"/>
                <a:gd name="T185" fmla="*/ 177 w 177"/>
                <a:gd name="T186" fmla="*/ 219 h 21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7" h="219">
                  <a:moveTo>
                    <a:pt x="65" y="33"/>
                  </a:moveTo>
                  <a:lnTo>
                    <a:pt x="52" y="43"/>
                  </a:lnTo>
                  <a:lnTo>
                    <a:pt x="41" y="54"/>
                  </a:lnTo>
                  <a:lnTo>
                    <a:pt x="29" y="66"/>
                  </a:lnTo>
                  <a:lnTo>
                    <a:pt x="20" y="79"/>
                  </a:lnTo>
                  <a:lnTo>
                    <a:pt x="12" y="93"/>
                  </a:lnTo>
                  <a:lnTo>
                    <a:pt x="6" y="107"/>
                  </a:lnTo>
                  <a:lnTo>
                    <a:pt x="2" y="121"/>
                  </a:lnTo>
                  <a:lnTo>
                    <a:pt x="0" y="136"/>
                  </a:lnTo>
                  <a:lnTo>
                    <a:pt x="2" y="158"/>
                  </a:lnTo>
                  <a:lnTo>
                    <a:pt x="10" y="177"/>
                  </a:lnTo>
                  <a:lnTo>
                    <a:pt x="23" y="193"/>
                  </a:lnTo>
                  <a:lnTo>
                    <a:pt x="38" y="204"/>
                  </a:lnTo>
                  <a:lnTo>
                    <a:pt x="57" y="213"/>
                  </a:lnTo>
                  <a:lnTo>
                    <a:pt x="78" y="218"/>
                  </a:lnTo>
                  <a:lnTo>
                    <a:pt x="98" y="219"/>
                  </a:lnTo>
                  <a:lnTo>
                    <a:pt x="118" y="216"/>
                  </a:lnTo>
                  <a:lnTo>
                    <a:pt x="123" y="216"/>
                  </a:lnTo>
                  <a:lnTo>
                    <a:pt x="127" y="214"/>
                  </a:lnTo>
                  <a:lnTo>
                    <a:pt x="130" y="210"/>
                  </a:lnTo>
                  <a:lnTo>
                    <a:pt x="131" y="205"/>
                  </a:lnTo>
                  <a:lnTo>
                    <a:pt x="130" y="203"/>
                  </a:lnTo>
                  <a:lnTo>
                    <a:pt x="127" y="203"/>
                  </a:lnTo>
                  <a:lnTo>
                    <a:pt x="123" y="202"/>
                  </a:lnTo>
                  <a:lnTo>
                    <a:pt x="117" y="202"/>
                  </a:lnTo>
                  <a:lnTo>
                    <a:pt x="111" y="202"/>
                  </a:lnTo>
                  <a:lnTo>
                    <a:pt x="106" y="202"/>
                  </a:lnTo>
                  <a:lnTo>
                    <a:pt x="100" y="202"/>
                  </a:lnTo>
                  <a:lnTo>
                    <a:pt x="97" y="202"/>
                  </a:lnTo>
                  <a:lnTo>
                    <a:pt x="87" y="201"/>
                  </a:lnTo>
                  <a:lnTo>
                    <a:pt x="77" y="200"/>
                  </a:lnTo>
                  <a:lnTo>
                    <a:pt x="67" y="199"/>
                  </a:lnTo>
                  <a:lnTo>
                    <a:pt x="56" y="196"/>
                  </a:lnTo>
                  <a:lnTo>
                    <a:pt x="46" y="193"/>
                  </a:lnTo>
                  <a:lnTo>
                    <a:pt x="35" y="185"/>
                  </a:lnTo>
                  <a:lnTo>
                    <a:pt x="26" y="175"/>
                  </a:lnTo>
                  <a:lnTo>
                    <a:pt x="15" y="162"/>
                  </a:lnTo>
                  <a:lnTo>
                    <a:pt x="13" y="146"/>
                  </a:lnTo>
                  <a:lnTo>
                    <a:pt x="14" y="131"/>
                  </a:lnTo>
                  <a:lnTo>
                    <a:pt x="19" y="116"/>
                  </a:lnTo>
                  <a:lnTo>
                    <a:pt x="25" y="102"/>
                  </a:lnTo>
                  <a:lnTo>
                    <a:pt x="34" y="89"/>
                  </a:lnTo>
                  <a:lnTo>
                    <a:pt x="45" y="76"/>
                  </a:lnTo>
                  <a:lnTo>
                    <a:pt x="56" y="65"/>
                  </a:lnTo>
                  <a:lnTo>
                    <a:pt x="70" y="55"/>
                  </a:lnTo>
                  <a:lnTo>
                    <a:pt x="84" y="45"/>
                  </a:lnTo>
                  <a:lnTo>
                    <a:pt x="98" y="37"/>
                  </a:lnTo>
                  <a:lnTo>
                    <a:pt x="113" y="29"/>
                  </a:lnTo>
                  <a:lnTo>
                    <a:pt x="127" y="23"/>
                  </a:lnTo>
                  <a:lnTo>
                    <a:pt x="141" y="17"/>
                  </a:lnTo>
                  <a:lnTo>
                    <a:pt x="154" y="12"/>
                  </a:lnTo>
                  <a:lnTo>
                    <a:pt x="167" y="9"/>
                  </a:lnTo>
                  <a:lnTo>
                    <a:pt x="177" y="7"/>
                  </a:lnTo>
                  <a:lnTo>
                    <a:pt x="170" y="2"/>
                  </a:lnTo>
                  <a:lnTo>
                    <a:pt x="158" y="0"/>
                  </a:lnTo>
                  <a:lnTo>
                    <a:pt x="145" y="2"/>
                  </a:lnTo>
                  <a:lnTo>
                    <a:pt x="129" y="6"/>
                  </a:lnTo>
                  <a:lnTo>
                    <a:pt x="111" y="11"/>
                  </a:lnTo>
                  <a:lnTo>
                    <a:pt x="94" y="17"/>
                  </a:lnTo>
                  <a:lnTo>
                    <a:pt x="78" y="26"/>
                  </a:lnTo>
                  <a:lnTo>
                    <a:pt x="65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45" name="Freeform 584"/>
            <p:cNvSpPr>
              <a:spLocks/>
            </p:cNvSpPr>
            <p:nvPr/>
          </p:nvSpPr>
          <p:spPr bwMode="auto">
            <a:xfrm>
              <a:off x="4540" y="3355"/>
              <a:ext cx="15" cy="25"/>
            </a:xfrm>
            <a:custGeom>
              <a:avLst/>
              <a:gdLst>
                <a:gd name="T0" fmla="*/ 13 w 115"/>
                <a:gd name="T1" fmla="*/ 8 h 170"/>
                <a:gd name="T2" fmla="*/ 13 w 115"/>
                <a:gd name="T3" fmla="*/ 11 h 170"/>
                <a:gd name="T4" fmla="*/ 13 w 115"/>
                <a:gd name="T5" fmla="*/ 13 h 170"/>
                <a:gd name="T6" fmla="*/ 12 w 115"/>
                <a:gd name="T7" fmla="*/ 15 h 170"/>
                <a:gd name="T8" fmla="*/ 10 w 115"/>
                <a:gd name="T9" fmla="*/ 17 h 170"/>
                <a:gd name="T10" fmla="*/ 9 w 115"/>
                <a:gd name="T11" fmla="*/ 18 h 170"/>
                <a:gd name="T12" fmla="*/ 7 w 115"/>
                <a:gd name="T13" fmla="*/ 20 h 170"/>
                <a:gd name="T14" fmla="*/ 5 w 115"/>
                <a:gd name="T15" fmla="*/ 21 h 170"/>
                <a:gd name="T16" fmla="*/ 4 w 115"/>
                <a:gd name="T17" fmla="*/ 23 h 170"/>
                <a:gd name="T18" fmla="*/ 3 w 115"/>
                <a:gd name="T19" fmla="*/ 23 h 170"/>
                <a:gd name="T20" fmla="*/ 3 w 115"/>
                <a:gd name="T21" fmla="*/ 24 h 170"/>
                <a:gd name="T22" fmla="*/ 3 w 115"/>
                <a:gd name="T23" fmla="*/ 24 h 170"/>
                <a:gd name="T24" fmla="*/ 3 w 115"/>
                <a:gd name="T25" fmla="*/ 25 h 170"/>
                <a:gd name="T26" fmla="*/ 4 w 115"/>
                <a:gd name="T27" fmla="*/ 25 h 170"/>
                <a:gd name="T28" fmla="*/ 4 w 115"/>
                <a:gd name="T29" fmla="*/ 25 h 170"/>
                <a:gd name="T30" fmla="*/ 4 w 115"/>
                <a:gd name="T31" fmla="*/ 25 h 170"/>
                <a:gd name="T32" fmla="*/ 5 w 115"/>
                <a:gd name="T33" fmla="*/ 25 h 170"/>
                <a:gd name="T34" fmla="*/ 7 w 115"/>
                <a:gd name="T35" fmla="*/ 23 h 170"/>
                <a:gd name="T36" fmla="*/ 9 w 115"/>
                <a:gd name="T37" fmla="*/ 22 h 170"/>
                <a:gd name="T38" fmla="*/ 11 w 115"/>
                <a:gd name="T39" fmla="*/ 20 h 170"/>
                <a:gd name="T40" fmla="*/ 13 w 115"/>
                <a:gd name="T41" fmla="*/ 18 h 170"/>
                <a:gd name="T42" fmla="*/ 14 w 115"/>
                <a:gd name="T43" fmla="*/ 16 h 170"/>
                <a:gd name="T44" fmla="*/ 15 w 115"/>
                <a:gd name="T45" fmla="*/ 13 h 170"/>
                <a:gd name="T46" fmla="*/ 15 w 115"/>
                <a:gd name="T47" fmla="*/ 11 h 170"/>
                <a:gd name="T48" fmla="*/ 14 w 115"/>
                <a:gd name="T49" fmla="*/ 8 h 170"/>
                <a:gd name="T50" fmla="*/ 13 w 115"/>
                <a:gd name="T51" fmla="*/ 6 h 170"/>
                <a:gd name="T52" fmla="*/ 12 w 115"/>
                <a:gd name="T53" fmla="*/ 4 h 170"/>
                <a:gd name="T54" fmla="*/ 9 w 115"/>
                <a:gd name="T55" fmla="*/ 2 h 170"/>
                <a:gd name="T56" fmla="*/ 7 w 115"/>
                <a:gd name="T57" fmla="*/ 1 h 170"/>
                <a:gd name="T58" fmla="*/ 5 w 115"/>
                <a:gd name="T59" fmla="*/ 0 h 170"/>
                <a:gd name="T60" fmla="*/ 3 w 115"/>
                <a:gd name="T61" fmla="*/ 0 h 170"/>
                <a:gd name="T62" fmla="*/ 1 w 115"/>
                <a:gd name="T63" fmla="*/ 0 h 170"/>
                <a:gd name="T64" fmla="*/ 0 w 115"/>
                <a:gd name="T65" fmla="*/ 1 h 170"/>
                <a:gd name="T66" fmla="*/ 2 w 115"/>
                <a:gd name="T67" fmla="*/ 1 h 170"/>
                <a:gd name="T68" fmla="*/ 4 w 115"/>
                <a:gd name="T69" fmla="*/ 2 h 170"/>
                <a:gd name="T70" fmla="*/ 6 w 115"/>
                <a:gd name="T71" fmla="*/ 2 h 170"/>
                <a:gd name="T72" fmla="*/ 7 w 115"/>
                <a:gd name="T73" fmla="*/ 3 h 170"/>
                <a:gd name="T74" fmla="*/ 9 w 115"/>
                <a:gd name="T75" fmla="*/ 4 h 170"/>
                <a:gd name="T76" fmla="*/ 11 w 115"/>
                <a:gd name="T77" fmla="*/ 5 h 170"/>
                <a:gd name="T78" fmla="*/ 12 w 115"/>
                <a:gd name="T79" fmla="*/ 6 h 170"/>
                <a:gd name="T80" fmla="*/ 13 w 115"/>
                <a:gd name="T81" fmla="*/ 8 h 17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170"/>
                <a:gd name="T125" fmla="*/ 115 w 115"/>
                <a:gd name="T126" fmla="*/ 170 h 17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170">
                  <a:moveTo>
                    <a:pt x="97" y="57"/>
                  </a:moveTo>
                  <a:lnTo>
                    <a:pt x="100" y="75"/>
                  </a:lnTo>
                  <a:lnTo>
                    <a:pt x="98" y="90"/>
                  </a:lnTo>
                  <a:lnTo>
                    <a:pt x="91" y="103"/>
                  </a:lnTo>
                  <a:lnTo>
                    <a:pt x="80" y="114"/>
                  </a:lnTo>
                  <a:lnTo>
                    <a:pt x="68" y="125"/>
                  </a:lnTo>
                  <a:lnTo>
                    <a:pt x="54" y="135"/>
                  </a:lnTo>
                  <a:lnTo>
                    <a:pt x="39" y="145"/>
                  </a:lnTo>
                  <a:lnTo>
                    <a:pt x="27" y="155"/>
                  </a:lnTo>
                  <a:lnTo>
                    <a:pt x="25" y="158"/>
                  </a:lnTo>
                  <a:lnTo>
                    <a:pt x="23" y="160"/>
                  </a:lnTo>
                  <a:lnTo>
                    <a:pt x="23" y="164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31" y="170"/>
                  </a:lnTo>
                  <a:lnTo>
                    <a:pt x="34" y="170"/>
                  </a:lnTo>
                  <a:lnTo>
                    <a:pt x="37" y="169"/>
                  </a:lnTo>
                  <a:lnTo>
                    <a:pt x="53" y="159"/>
                  </a:lnTo>
                  <a:lnTo>
                    <a:pt x="69" y="149"/>
                  </a:lnTo>
                  <a:lnTo>
                    <a:pt x="83" y="137"/>
                  </a:lnTo>
                  <a:lnTo>
                    <a:pt x="97" y="123"/>
                  </a:lnTo>
                  <a:lnTo>
                    <a:pt x="106" y="108"/>
                  </a:lnTo>
                  <a:lnTo>
                    <a:pt x="113" y="91"/>
                  </a:lnTo>
                  <a:lnTo>
                    <a:pt x="115" y="73"/>
                  </a:lnTo>
                  <a:lnTo>
                    <a:pt x="111" y="53"/>
                  </a:lnTo>
                  <a:lnTo>
                    <a:pt x="101" y="39"/>
                  </a:lnTo>
                  <a:lnTo>
                    <a:pt x="89" y="26"/>
                  </a:lnTo>
                  <a:lnTo>
                    <a:pt x="72" y="15"/>
                  </a:lnTo>
                  <a:lnTo>
                    <a:pt x="55" y="8"/>
                  </a:lnTo>
                  <a:lnTo>
                    <a:pt x="37" y="2"/>
                  </a:lnTo>
                  <a:lnTo>
                    <a:pt x="21" y="0"/>
                  </a:lnTo>
                  <a:lnTo>
                    <a:pt x="9" y="1"/>
                  </a:lnTo>
                  <a:lnTo>
                    <a:pt x="0" y="5"/>
                  </a:lnTo>
                  <a:lnTo>
                    <a:pt x="15" y="10"/>
                  </a:lnTo>
                  <a:lnTo>
                    <a:pt x="30" y="13"/>
                  </a:lnTo>
                  <a:lnTo>
                    <a:pt x="43" y="16"/>
                  </a:lnTo>
                  <a:lnTo>
                    <a:pt x="57" y="20"/>
                  </a:lnTo>
                  <a:lnTo>
                    <a:pt x="70" y="26"/>
                  </a:lnTo>
                  <a:lnTo>
                    <a:pt x="81" y="33"/>
                  </a:lnTo>
                  <a:lnTo>
                    <a:pt x="91" y="43"/>
                  </a:lnTo>
                  <a:lnTo>
                    <a:pt x="97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46" name="Freeform 585"/>
            <p:cNvSpPr>
              <a:spLocks/>
            </p:cNvSpPr>
            <p:nvPr/>
          </p:nvSpPr>
          <p:spPr bwMode="auto">
            <a:xfrm>
              <a:off x="4488" y="3350"/>
              <a:ext cx="36" cy="50"/>
            </a:xfrm>
            <a:custGeom>
              <a:avLst/>
              <a:gdLst>
                <a:gd name="T0" fmla="*/ 11 w 289"/>
                <a:gd name="T1" fmla="*/ 9 h 352"/>
                <a:gd name="T2" fmla="*/ 6 w 289"/>
                <a:gd name="T3" fmla="*/ 15 h 352"/>
                <a:gd name="T4" fmla="*/ 2 w 289"/>
                <a:gd name="T5" fmla="*/ 22 h 352"/>
                <a:gd name="T6" fmla="*/ 0 w 289"/>
                <a:gd name="T7" fmla="*/ 30 h 352"/>
                <a:gd name="T8" fmla="*/ 0 w 289"/>
                <a:gd name="T9" fmla="*/ 35 h 352"/>
                <a:gd name="T10" fmla="*/ 1 w 289"/>
                <a:gd name="T11" fmla="*/ 38 h 352"/>
                <a:gd name="T12" fmla="*/ 2 w 289"/>
                <a:gd name="T13" fmla="*/ 39 h 352"/>
                <a:gd name="T14" fmla="*/ 4 w 289"/>
                <a:gd name="T15" fmla="*/ 41 h 352"/>
                <a:gd name="T16" fmla="*/ 6 w 289"/>
                <a:gd name="T17" fmla="*/ 43 h 352"/>
                <a:gd name="T18" fmla="*/ 10 w 289"/>
                <a:gd name="T19" fmla="*/ 45 h 352"/>
                <a:gd name="T20" fmla="*/ 13 w 289"/>
                <a:gd name="T21" fmla="*/ 46 h 352"/>
                <a:gd name="T22" fmla="*/ 17 w 289"/>
                <a:gd name="T23" fmla="*/ 48 h 352"/>
                <a:gd name="T24" fmla="*/ 21 w 289"/>
                <a:gd name="T25" fmla="*/ 49 h 352"/>
                <a:gd name="T26" fmla="*/ 25 w 289"/>
                <a:gd name="T27" fmla="*/ 49 h 352"/>
                <a:gd name="T28" fmla="*/ 29 w 289"/>
                <a:gd name="T29" fmla="*/ 50 h 352"/>
                <a:gd name="T30" fmla="*/ 32 w 289"/>
                <a:gd name="T31" fmla="*/ 50 h 352"/>
                <a:gd name="T32" fmla="*/ 35 w 289"/>
                <a:gd name="T33" fmla="*/ 50 h 352"/>
                <a:gd name="T34" fmla="*/ 36 w 289"/>
                <a:gd name="T35" fmla="*/ 49 h 352"/>
                <a:gd name="T36" fmla="*/ 36 w 289"/>
                <a:gd name="T37" fmla="*/ 48 h 352"/>
                <a:gd name="T38" fmla="*/ 35 w 289"/>
                <a:gd name="T39" fmla="*/ 47 h 352"/>
                <a:gd name="T40" fmla="*/ 33 w 289"/>
                <a:gd name="T41" fmla="*/ 46 h 352"/>
                <a:gd name="T42" fmla="*/ 29 w 289"/>
                <a:gd name="T43" fmla="*/ 46 h 352"/>
                <a:gd name="T44" fmla="*/ 26 w 289"/>
                <a:gd name="T45" fmla="*/ 46 h 352"/>
                <a:gd name="T46" fmla="*/ 22 w 289"/>
                <a:gd name="T47" fmla="*/ 45 h 352"/>
                <a:gd name="T48" fmla="*/ 19 w 289"/>
                <a:gd name="T49" fmla="*/ 45 h 352"/>
                <a:gd name="T50" fmla="*/ 15 w 289"/>
                <a:gd name="T51" fmla="*/ 43 h 352"/>
                <a:gd name="T52" fmla="*/ 12 w 289"/>
                <a:gd name="T53" fmla="*/ 42 h 352"/>
                <a:gd name="T54" fmla="*/ 8 w 289"/>
                <a:gd name="T55" fmla="*/ 40 h 352"/>
                <a:gd name="T56" fmla="*/ 6 w 289"/>
                <a:gd name="T57" fmla="*/ 38 h 352"/>
                <a:gd name="T58" fmla="*/ 4 w 289"/>
                <a:gd name="T59" fmla="*/ 36 h 352"/>
                <a:gd name="T60" fmla="*/ 3 w 289"/>
                <a:gd name="T61" fmla="*/ 32 h 352"/>
                <a:gd name="T62" fmla="*/ 4 w 289"/>
                <a:gd name="T63" fmla="*/ 26 h 352"/>
                <a:gd name="T64" fmla="*/ 6 w 289"/>
                <a:gd name="T65" fmla="*/ 22 h 352"/>
                <a:gd name="T66" fmla="*/ 8 w 289"/>
                <a:gd name="T67" fmla="*/ 18 h 352"/>
                <a:gd name="T68" fmla="*/ 10 w 289"/>
                <a:gd name="T69" fmla="*/ 15 h 352"/>
                <a:gd name="T70" fmla="*/ 13 w 289"/>
                <a:gd name="T71" fmla="*/ 12 h 352"/>
                <a:gd name="T72" fmla="*/ 16 w 289"/>
                <a:gd name="T73" fmla="*/ 8 h 352"/>
                <a:gd name="T74" fmla="*/ 20 w 289"/>
                <a:gd name="T75" fmla="*/ 5 h 352"/>
                <a:gd name="T76" fmla="*/ 25 w 289"/>
                <a:gd name="T77" fmla="*/ 3 h 352"/>
                <a:gd name="T78" fmla="*/ 28 w 289"/>
                <a:gd name="T79" fmla="*/ 1 h 352"/>
                <a:gd name="T80" fmla="*/ 28 w 289"/>
                <a:gd name="T81" fmla="*/ 0 h 352"/>
                <a:gd name="T82" fmla="*/ 25 w 289"/>
                <a:gd name="T83" fmla="*/ 1 h 352"/>
                <a:gd name="T84" fmla="*/ 20 w 289"/>
                <a:gd name="T85" fmla="*/ 3 h 352"/>
                <a:gd name="T86" fmla="*/ 16 w 289"/>
                <a:gd name="T87" fmla="*/ 5 h 3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9"/>
                <a:gd name="T133" fmla="*/ 0 h 352"/>
                <a:gd name="T134" fmla="*/ 289 w 289"/>
                <a:gd name="T135" fmla="*/ 352 h 35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9" h="352">
                  <a:moveTo>
                    <a:pt x="113" y="47"/>
                  </a:moveTo>
                  <a:lnTo>
                    <a:pt x="90" y="65"/>
                  </a:lnTo>
                  <a:lnTo>
                    <a:pt x="68" y="85"/>
                  </a:lnTo>
                  <a:lnTo>
                    <a:pt x="48" y="106"/>
                  </a:lnTo>
                  <a:lnTo>
                    <a:pt x="31" y="130"/>
                  </a:lnTo>
                  <a:lnTo>
                    <a:pt x="16" y="156"/>
                  </a:lnTo>
                  <a:lnTo>
                    <a:pt x="5" y="182"/>
                  </a:lnTo>
                  <a:lnTo>
                    <a:pt x="0" y="211"/>
                  </a:lnTo>
                  <a:lnTo>
                    <a:pt x="1" y="241"/>
                  </a:lnTo>
                  <a:lnTo>
                    <a:pt x="3" y="249"/>
                  </a:lnTo>
                  <a:lnTo>
                    <a:pt x="6" y="257"/>
                  </a:lnTo>
                  <a:lnTo>
                    <a:pt x="10" y="264"/>
                  </a:lnTo>
                  <a:lnTo>
                    <a:pt x="14" y="271"/>
                  </a:lnTo>
                  <a:lnTo>
                    <a:pt x="19" y="277"/>
                  </a:lnTo>
                  <a:lnTo>
                    <a:pt x="24" y="284"/>
                  </a:lnTo>
                  <a:lnTo>
                    <a:pt x="31" y="289"/>
                  </a:lnTo>
                  <a:lnTo>
                    <a:pt x="37" y="293"/>
                  </a:lnTo>
                  <a:lnTo>
                    <a:pt x="51" y="302"/>
                  </a:lnTo>
                  <a:lnTo>
                    <a:pt x="64" y="309"/>
                  </a:lnTo>
                  <a:lnTo>
                    <a:pt x="78" y="316"/>
                  </a:lnTo>
                  <a:lnTo>
                    <a:pt x="93" y="321"/>
                  </a:lnTo>
                  <a:lnTo>
                    <a:pt x="107" y="327"/>
                  </a:lnTo>
                  <a:lnTo>
                    <a:pt x="122" y="331"/>
                  </a:lnTo>
                  <a:lnTo>
                    <a:pt x="137" y="335"/>
                  </a:lnTo>
                  <a:lnTo>
                    <a:pt x="151" y="338"/>
                  </a:lnTo>
                  <a:lnTo>
                    <a:pt x="167" y="342"/>
                  </a:lnTo>
                  <a:lnTo>
                    <a:pt x="183" y="344"/>
                  </a:lnTo>
                  <a:lnTo>
                    <a:pt x="198" y="346"/>
                  </a:lnTo>
                  <a:lnTo>
                    <a:pt x="213" y="348"/>
                  </a:lnTo>
                  <a:lnTo>
                    <a:pt x="229" y="349"/>
                  </a:lnTo>
                  <a:lnTo>
                    <a:pt x="245" y="350"/>
                  </a:lnTo>
                  <a:lnTo>
                    <a:pt x="260" y="351"/>
                  </a:lnTo>
                  <a:lnTo>
                    <a:pt x="275" y="352"/>
                  </a:lnTo>
                  <a:lnTo>
                    <a:pt x="280" y="352"/>
                  </a:lnTo>
                  <a:lnTo>
                    <a:pt x="284" y="349"/>
                  </a:lnTo>
                  <a:lnTo>
                    <a:pt x="287" y="346"/>
                  </a:lnTo>
                  <a:lnTo>
                    <a:pt x="289" y="340"/>
                  </a:lnTo>
                  <a:lnTo>
                    <a:pt x="289" y="335"/>
                  </a:lnTo>
                  <a:lnTo>
                    <a:pt x="287" y="331"/>
                  </a:lnTo>
                  <a:lnTo>
                    <a:pt x="283" y="328"/>
                  </a:lnTo>
                  <a:lnTo>
                    <a:pt x="279" y="327"/>
                  </a:lnTo>
                  <a:lnTo>
                    <a:pt x="264" y="327"/>
                  </a:lnTo>
                  <a:lnTo>
                    <a:pt x="250" y="327"/>
                  </a:lnTo>
                  <a:lnTo>
                    <a:pt x="235" y="326"/>
                  </a:lnTo>
                  <a:lnTo>
                    <a:pt x="222" y="324"/>
                  </a:lnTo>
                  <a:lnTo>
                    <a:pt x="207" y="323"/>
                  </a:lnTo>
                  <a:lnTo>
                    <a:pt x="192" y="321"/>
                  </a:lnTo>
                  <a:lnTo>
                    <a:pt x="179" y="319"/>
                  </a:lnTo>
                  <a:lnTo>
                    <a:pt x="164" y="317"/>
                  </a:lnTo>
                  <a:lnTo>
                    <a:pt x="150" y="314"/>
                  </a:lnTo>
                  <a:lnTo>
                    <a:pt x="136" y="311"/>
                  </a:lnTo>
                  <a:lnTo>
                    <a:pt x="122" y="306"/>
                  </a:lnTo>
                  <a:lnTo>
                    <a:pt x="108" y="302"/>
                  </a:lnTo>
                  <a:lnTo>
                    <a:pt x="95" y="298"/>
                  </a:lnTo>
                  <a:lnTo>
                    <a:pt x="82" y="291"/>
                  </a:lnTo>
                  <a:lnTo>
                    <a:pt x="68" y="285"/>
                  </a:lnTo>
                  <a:lnTo>
                    <a:pt x="56" y="278"/>
                  </a:lnTo>
                  <a:lnTo>
                    <a:pt x="45" y="271"/>
                  </a:lnTo>
                  <a:lnTo>
                    <a:pt x="37" y="260"/>
                  </a:lnTo>
                  <a:lnTo>
                    <a:pt x="32" y="250"/>
                  </a:lnTo>
                  <a:lnTo>
                    <a:pt x="27" y="237"/>
                  </a:lnTo>
                  <a:lnTo>
                    <a:pt x="27" y="222"/>
                  </a:lnTo>
                  <a:lnTo>
                    <a:pt x="30" y="203"/>
                  </a:lnTo>
                  <a:lnTo>
                    <a:pt x="34" y="183"/>
                  </a:lnTo>
                  <a:lnTo>
                    <a:pt x="38" y="169"/>
                  </a:lnTo>
                  <a:lnTo>
                    <a:pt x="45" y="153"/>
                  </a:lnTo>
                  <a:lnTo>
                    <a:pt x="54" y="140"/>
                  </a:lnTo>
                  <a:lnTo>
                    <a:pt x="61" y="127"/>
                  </a:lnTo>
                  <a:lnTo>
                    <a:pt x="71" y="115"/>
                  </a:lnTo>
                  <a:lnTo>
                    <a:pt x="80" y="103"/>
                  </a:lnTo>
                  <a:lnTo>
                    <a:pt x="90" y="93"/>
                  </a:lnTo>
                  <a:lnTo>
                    <a:pt x="102" y="82"/>
                  </a:lnTo>
                  <a:lnTo>
                    <a:pt x="116" y="70"/>
                  </a:lnTo>
                  <a:lnTo>
                    <a:pt x="129" y="59"/>
                  </a:lnTo>
                  <a:lnTo>
                    <a:pt x="145" y="49"/>
                  </a:lnTo>
                  <a:lnTo>
                    <a:pt x="162" y="38"/>
                  </a:lnTo>
                  <a:lnTo>
                    <a:pt x="180" y="28"/>
                  </a:lnTo>
                  <a:lnTo>
                    <a:pt x="197" y="20"/>
                  </a:lnTo>
                  <a:lnTo>
                    <a:pt x="212" y="12"/>
                  </a:lnTo>
                  <a:lnTo>
                    <a:pt x="227" y="6"/>
                  </a:lnTo>
                  <a:lnTo>
                    <a:pt x="240" y="1"/>
                  </a:lnTo>
                  <a:lnTo>
                    <a:pt x="228" y="0"/>
                  </a:lnTo>
                  <a:lnTo>
                    <a:pt x="213" y="1"/>
                  </a:lnTo>
                  <a:lnTo>
                    <a:pt x="198" y="5"/>
                  </a:lnTo>
                  <a:lnTo>
                    <a:pt x="180" y="10"/>
                  </a:lnTo>
                  <a:lnTo>
                    <a:pt x="162" y="18"/>
                  </a:lnTo>
                  <a:lnTo>
                    <a:pt x="144" y="26"/>
                  </a:lnTo>
                  <a:lnTo>
                    <a:pt x="127" y="36"/>
                  </a:lnTo>
                  <a:lnTo>
                    <a:pt x="113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47" name="Freeform 586"/>
            <p:cNvSpPr>
              <a:spLocks/>
            </p:cNvSpPr>
            <p:nvPr/>
          </p:nvSpPr>
          <p:spPr bwMode="auto">
            <a:xfrm>
              <a:off x="4539" y="3348"/>
              <a:ext cx="32" cy="34"/>
            </a:xfrm>
            <a:custGeom>
              <a:avLst/>
              <a:gdLst>
                <a:gd name="T0" fmla="*/ 27 w 252"/>
                <a:gd name="T1" fmla="*/ 10 h 235"/>
                <a:gd name="T2" fmla="*/ 28 w 252"/>
                <a:gd name="T3" fmla="*/ 12 h 235"/>
                <a:gd name="T4" fmla="*/ 29 w 252"/>
                <a:gd name="T5" fmla="*/ 14 h 235"/>
                <a:gd name="T6" fmla="*/ 29 w 252"/>
                <a:gd name="T7" fmla="*/ 17 h 235"/>
                <a:gd name="T8" fmla="*/ 29 w 252"/>
                <a:gd name="T9" fmla="*/ 19 h 235"/>
                <a:gd name="T10" fmla="*/ 29 w 252"/>
                <a:gd name="T11" fmla="*/ 21 h 235"/>
                <a:gd name="T12" fmla="*/ 29 w 252"/>
                <a:gd name="T13" fmla="*/ 23 h 235"/>
                <a:gd name="T14" fmla="*/ 28 w 252"/>
                <a:gd name="T15" fmla="*/ 25 h 235"/>
                <a:gd name="T16" fmla="*/ 27 w 252"/>
                <a:gd name="T17" fmla="*/ 26 h 235"/>
                <a:gd name="T18" fmla="*/ 26 w 252"/>
                <a:gd name="T19" fmla="*/ 28 h 235"/>
                <a:gd name="T20" fmla="*/ 24 w 252"/>
                <a:gd name="T21" fmla="*/ 29 h 235"/>
                <a:gd name="T22" fmla="*/ 23 w 252"/>
                <a:gd name="T23" fmla="*/ 30 h 235"/>
                <a:gd name="T24" fmla="*/ 22 w 252"/>
                <a:gd name="T25" fmla="*/ 32 h 235"/>
                <a:gd name="T26" fmla="*/ 22 w 252"/>
                <a:gd name="T27" fmla="*/ 32 h 235"/>
                <a:gd name="T28" fmla="*/ 22 w 252"/>
                <a:gd name="T29" fmla="*/ 33 h 235"/>
                <a:gd name="T30" fmla="*/ 22 w 252"/>
                <a:gd name="T31" fmla="*/ 33 h 235"/>
                <a:gd name="T32" fmla="*/ 22 w 252"/>
                <a:gd name="T33" fmla="*/ 34 h 235"/>
                <a:gd name="T34" fmla="*/ 22 w 252"/>
                <a:gd name="T35" fmla="*/ 34 h 235"/>
                <a:gd name="T36" fmla="*/ 23 w 252"/>
                <a:gd name="T37" fmla="*/ 34 h 235"/>
                <a:gd name="T38" fmla="*/ 23 w 252"/>
                <a:gd name="T39" fmla="*/ 34 h 235"/>
                <a:gd name="T40" fmla="*/ 24 w 252"/>
                <a:gd name="T41" fmla="*/ 34 h 235"/>
                <a:gd name="T42" fmla="*/ 26 w 252"/>
                <a:gd name="T43" fmla="*/ 32 h 235"/>
                <a:gd name="T44" fmla="*/ 29 w 252"/>
                <a:gd name="T45" fmla="*/ 29 h 235"/>
                <a:gd name="T46" fmla="*/ 30 w 252"/>
                <a:gd name="T47" fmla="*/ 26 h 235"/>
                <a:gd name="T48" fmla="*/ 32 w 252"/>
                <a:gd name="T49" fmla="*/ 23 h 235"/>
                <a:gd name="T50" fmla="*/ 32 w 252"/>
                <a:gd name="T51" fmla="*/ 19 h 235"/>
                <a:gd name="T52" fmla="*/ 32 w 252"/>
                <a:gd name="T53" fmla="*/ 16 h 235"/>
                <a:gd name="T54" fmla="*/ 31 w 252"/>
                <a:gd name="T55" fmla="*/ 12 h 235"/>
                <a:gd name="T56" fmla="*/ 29 w 252"/>
                <a:gd name="T57" fmla="*/ 9 h 235"/>
                <a:gd name="T58" fmla="*/ 27 w 252"/>
                <a:gd name="T59" fmla="*/ 8 h 235"/>
                <a:gd name="T60" fmla="*/ 25 w 252"/>
                <a:gd name="T61" fmla="*/ 7 h 235"/>
                <a:gd name="T62" fmla="*/ 23 w 252"/>
                <a:gd name="T63" fmla="*/ 5 h 235"/>
                <a:gd name="T64" fmla="*/ 21 w 252"/>
                <a:gd name="T65" fmla="*/ 4 h 235"/>
                <a:gd name="T66" fmla="*/ 19 w 252"/>
                <a:gd name="T67" fmla="*/ 3 h 235"/>
                <a:gd name="T68" fmla="*/ 16 w 252"/>
                <a:gd name="T69" fmla="*/ 2 h 235"/>
                <a:gd name="T70" fmla="*/ 14 w 252"/>
                <a:gd name="T71" fmla="*/ 2 h 235"/>
                <a:gd name="T72" fmla="*/ 11 w 252"/>
                <a:gd name="T73" fmla="*/ 1 h 235"/>
                <a:gd name="T74" fmla="*/ 9 w 252"/>
                <a:gd name="T75" fmla="*/ 1 h 235"/>
                <a:gd name="T76" fmla="*/ 7 w 252"/>
                <a:gd name="T77" fmla="*/ 0 h 235"/>
                <a:gd name="T78" fmla="*/ 5 w 252"/>
                <a:gd name="T79" fmla="*/ 0 h 235"/>
                <a:gd name="T80" fmla="*/ 4 w 252"/>
                <a:gd name="T81" fmla="*/ 0 h 235"/>
                <a:gd name="T82" fmla="*/ 2 w 252"/>
                <a:gd name="T83" fmla="*/ 0 h 235"/>
                <a:gd name="T84" fmla="*/ 1 w 252"/>
                <a:gd name="T85" fmla="*/ 0 h 235"/>
                <a:gd name="T86" fmla="*/ 0 w 252"/>
                <a:gd name="T87" fmla="*/ 0 h 235"/>
                <a:gd name="T88" fmla="*/ 0 w 252"/>
                <a:gd name="T89" fmla="*/ 1 h 235"/>
                <a:gd name="T90" fmla="*/ 1 w 252"/>
                <a:gd name="T91" fmla="*/ 1 h 235"/>
                <a:gd name="T92" fmla="*/ 3 w 252"/>
                <a:gd name="T93" fmla="*/ 1 h 235"/>
                <a:gd name="T94" fmla="*/ 4 w 252"/>
                <a:gd name="T95" fmla="*/ 2 h 235"/>
                <a:gd name="T96" fmla="*/ 6 w 252"/>
                <a:gd name="T97" fmla="*/ 2 h 235"/>
                <a:gd name="T98" fmla="*/ 8 w 252"/>
                <a:gd name="T99" fmla="*/ 2 h 235"/>
                <a:gd name="T100" fmla="*/ 9 w 252"/>
                <a:gd name="T101" fmla="*/ 2 h 235"/>
                <a:gd name="T102" fmla="*/ 11 w 252"/>
                <a:gd name="T103" fmla="*/ 3 h 235"/>
                <a:gd name="T104" fmla="*/ 13 w 252"/>
                <a:gd name="T105" fmla="*/ 3 h 235"/>
                <a:gd name="T106" fmla="*/ 15 w 252"/>
                <a:gd name="T107" fmla="*/ 4 h 235"/>
                <a:gd name="T108" fmla="*/ 17 w 252"/>
                <a:gd name="T109" fmla="*/ 5 h 235"/>
                <a:gd name="T110" fmla="*/ 18 w 252"/>
                <a:gd name="T111" fmla="*/ 5 h 235"/>
                <a:gd name="T112" fmla="*/ 20 w 252"/>
                <a:gd name="T113" fmla="*/ 6 h 235"/>
                <a:gd name="T114" fmla="*/ 22 w 252"/>
                <a:gd name="T115" fmla="*/ 7 h 235"/>
                <a:gd name="T116" fmla="*/ 24 w 252"/>
                <a:gd name="T117" fmla="*/ 8 h 235"/>
                <a:gd name="T118" fmla="*/ 25 w 252"/>
                <a:gd name="T119" fmla="*/ 9 h 235"/>
                <a:gd name="T120" fmla="*/ 27 w 252"/>
                <a:gd name="T121" fmla="*/ 10 h 23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52"/>
                <a:gd name="T184" fmla="*/ 0 h 235"/>
                <a:gd name="T185" fmla="*/ 252 w 252"/>
                <a:gd name="T186" fmla="*/ 235 h 23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52" h="235">
                  <a:moveTo>
                    <a:pt x="210" y="72"/>
                  </a:moveTo>
                  <a:lnTo>
                    <a:pt x="222" y="85"/>
                  </a:lnTo>
                  <a:lnTo>
                    <a:pt x="228" y="100"/>
                  </a:lnTo>
                  <a:lnTo>
                    <a:pt x="232" y="116"/>
                  </a:lnTo>
                  <a:lnTo>
                    <a:pt x="232" y="133"/>
                  </a:lnTo>
                  <a:lnTo>
                    <a:pt x="230" y="147"/>
                  </a:lnTo>
                  <a:lnTo>
                    <a:pt x="226" y="159"/>
                  </a:lnTo>
                  <a:lnTo>
                    <a:pt x="218" y="171"/>
                  </a:lnTo>
                  <a:lnTo>
                    <a:pt x="211" y="180"/>
                  </a:lnTo>
                  <a:lnTo>
                    <a:pt x="202" y="191"/>
                  </a:lnTo>
                  <a:lnTo>
                    <a:pt x="192" y="200"/>
                  </a:lnTo>
                  <a:lnTo>
                    <a:pt x="183" y="209"/>
                  </a:lnTo>
                  <a:lnTo>
                    <a:pt x="173" y="219"/>
                  </a:lnTo>
                  <a:lnTo>
                    <a:pt x="171" y="222"/>
                  </a:lnTo>
                  <a:lnTo>
                    <a:pt x="170" y="225"/>
                  </a:lnTo>
                  <a:lnTo>
                    <a:pt x="171" y="229"/>
                  </a:lnTo>
                  <a:lnTo>
                    <a:pt x="173" y="232"/>
                  </a:lnTo>
                  <a:lnTo>
                    <a:pt x="176" y="234"/>
                  </a:lnTo>
                  <a:lnTo>
                    <a:pt x="180" y="235"/>
                  </a:lnTo>
                  <a:lnTo>
                    <a:pt x="184" y="234"/>
                  </a:lnTo>
                  <a:lnTo>
                    <a:pt x="187" y="232"/>
                  </a:lnTo>
                  <a:lnTo>
                    <a:pt x="208" y="218"/>
                  </a:lnTo>
                  <a:lnTo>
                    <a:pt x="225" y="200"/>
                  </a:lnTo>
                  <a:lnTo>
                    <a:pt x="239" y="178"/>
                  </a:lnTo>
                  <a:lnTo>
                    <a:pt x="249" y="156"/>
                  </a:lnTo>
                  <a:lnTo>
                    <a:pt x="252" y="131"/>
                  </a:lnTo>
                  <a:lnTo>
                    <a:pt x="250" y="108"/>
                  </a:lnTo>
                  <a:lnTo>
                    <a:pt x="242" y="85"/>
                  </a:lnTo>
                  <a:lnTo>
                    <a:pt x="225" y="65"/>
                  </a:lnTo>
                  <a:lnTo>
                    <a:pt x="212" y="54"/>
                  </a:lnTo>
                  <a:lnTo>
                    <a:pt x="197" y="45"/>
                  </a:lnTo>
                  <a:lnTo>
                    <a:pt x="181" y="36"/>
                  </a:lnTo>
                  <a:lnTo>
                    <a:pt x="164" y="29"/>
                  </a:lnTo>
                  <a:lnTo>
                    <a:pt x="146" y="22"/>
                  </a:lnTo>
                  <a:lnTo>
                    <a:pt x="127" y="17"/>
                  </a:lnTo>
                  <a:lnTo>
                    <a:pt x="109" y="12"/>
                  </a:lnTo>
                  <a:lnTo>
                    <a:pt x="90" y="7"/>
                  </a:lnTo>
                  <a:lnTo>
                    <a:pt x="73" y="4"/>
                  </a:lnTo>
                  <a:lnTo>
                    <a:pt x="57" y="2"/>
                  </a:lnTo>
                  <a:lnTo>
                    <a:pt x="42" y="0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5"/>
                  </a:lnTo>
                  <a:lnTo>
                    <a:pt x="10" y="7"/>
                  </a:lnTo>
                  <a:lnTo>
                    <a:pt x="22" y="8"/>
                  </a:lnTo>
                  <a:lnTo>
                    <a:pt x="33" y="11"/>
                  </a:lnTo>
                  <a:lnTo>
                    <a:pt x="46" y="13"/>
                  </a:lnTo>
                  <a:lnTo>
                    <a:pt x="60" y="15"/>
                  </a:lnTo>
                  <a:lnTo>
                    <a:pt x="73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5" y="28"/>
                  </a:lnTo>
                  <a:lnTo>
                    <a:pt x="130" y="32"/>
                  </a:lnTo>
                  <a:lnTo>
                    <a:pt x="145" y="37"/>
                  </a:lnTo>
                  <a:lnTo>
                    <a:pt x="159" y="43"/>
                  </a:lnTo>
                  <a:lnTo>
                    <a:pt x="172" y="49"/>
                  </a:lnTo>
                  <a:lnTo>
                    <a:pt x="186" y="55"/>
                  </a:lnTo>
                  <a:lnTo>
                    <a:pt x="198" y="64"/>
                  </a:lnTo>
                  <a:lnTo>
                    <a:pt x="21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48" name="Freeform 587"/>
            <p:cNvSpPr>
              <a:spLocks/>
            </p:cNvSpPr>
            <p:nvPr/>
          </p:nvSpPr>
          <p:spPr bwMode="auto">
            <a:xfrm>
              <a:off x="4476" y="3366"/>
              <a:ext cx="13" cy="32"/>
            </a:xfrm>
            <a:custGeom>
              <a:avLst/>
              <a:gdLst>
                <a:gd name="T0" fmla="*/ 0 w 103"/>
                <a:gd name="T1" fmla="*/ 17 h 220"/>
                <a:gd name="T2" fmla="*/ 0 w 103"/>
                <a:gd name="T3" fmla="*/ 20 h 220"/>
                <a:gd name="T4" fmla="*/ 1 w 103"/>
                <a:gd name="T5" fmla="*/ 23 h 220"/>
                <a:gd name="T6" fmla="*/ 2 w 103"/>
                <a:gd name="T7" fmla="*/ 25 h 220"/>
                <a:gd name="T8" fmla="*/ 3 w 103"/>
                <a:gd name="T9" fmla="*/ 27 h 220"/>
                <a:gd name="T10" fmla="*/ 4 w 103"/>
                <a:gd name="T11" fmla="*/ 29 h 220"/>
                <a:gd name="T12" fmla="*/ 6 w 103"/>
                <a:gd name="T13" fmla="*/ 30 h 220"/>
                <a:gd name="T14" fmla="*/ 8 w 103"/>
                <a:gd name="T15" fmla="*/ 31 h 220"/>
                <a:gd name="T16" fmla="*/ 10 w 103"/>
                <a:gd name="T17" fmla="*/ 32 h 220"/>
                <a:gd name="T18" fmla="*/ 11 w 103"/>
                <a:gd name="T19" fmla="*/ 32 h 220"/>
                <a:gd name="T20" fmla="*/ 12 w 103"/>
                <a:gd name="T21" fmla="*/ 32 h 220"/>
                <a:gd name="T22" fmla="*/ 12 w 103"/>
                <a:gd name="T23" fmla="*/ 31 h 220"/>
                <a:gd name="T24" fmla="*/ 13 w 103"/>
                <a:gd name="T25" fmla="*/ 31 h 220"/>
                <a:gd name="T26" fmla="*/ 13 w 103"/>
                <a:gd name="T27" fmla="*/ 30 h 220"/>
                <a:gd name="T28" fmla="*/ 12 w 103"/>
                <a:gd name="T29" fmla="*/ 29 h 220"/>
                <a:gd name="T30" fmla="*/ 12 w 103"/>
                <a:gd name="T31" fmla="*/ 29 h 220"/>
                <a:gd name="T32" fmla="*/ 11 w 103"/>
                <a:gd name="T33" fmla="*/ 28 h 220"/>
                <a:gd name="T34" fmla="*/ 9 w 103"/>
                <a:gd name="T35" fmla="*/ 27 h 220"/>
                <a:gd name="T36" fmla="*/ 7 w 103"/>
                <a:gd name="T37" fmla="*/ 26 h 220"/>
                <a:gd name="T38" fmla="*/ 6 w 103"/>
                <a:gd name="T39" fmla="*/ 24 h 220"/>
                <a:gd name="T40" fmla="*/ 5 w 103"/>
                <a:gd name="T41" fmla="*/ 22 h 220"/>
                <a:gd name="T42" fmla="*/ 4 w 103"/>
                <a:gd name="T43" fmla="*/ 20 h 220"/>
                <a:gd name="T44" fmla="*/ 3 w 103"/>
                <a:gd name="T45" fmla="*/ 18 h 220"/>
                <a:gd name="T46" fmla="*/ 3 w 103"/>
                <a:gd name="T47" fmla="*/ 15 h 220"/>
                <a:gd name="T48" fmla="*/ 4 w 103"/>
                <a:gd name="T49" fmla="*/ 12 h 220"/>
                <a:gd name="T50" fmla="*/ 5 w 103"/>
                <a:gd name="T51" fmla="*/ 10 h 220"/>
                <a:gd name="T52" fmla="*/ 6 w 103"/>
                <a:gd name="T53" fmla="*/ 8 h 220"/>
                <a:gd name="T54" fmla="*/ 8 w 103"/>
                <a:gd name="T55" fmla="*/ 6 h 220"/>
                <a:gd name="T56" fmla="*/ 10 w 103"/>
                <a:gd name="T57" fmla="*/ 5 h 220"/>
                <a:gd name="T58" fmla="*/ 11 w 103"/>
                <a:gd name="T59" fmla="*/ 3 h 220"/>
                <a:gd name="T60" fmla="*/ 12 w 103"/>
                <a:gd name="T61" fmla="*/ 2 h 220"/>
                <a:gd name="T62" fmla="*/ 13 w 103"/>
                <a:gd name="T63" fmla="*/ 1 h 220"/>
                <a:gd name="T64" fmla="*/ 13 w 103"/>
                <a:gd name="T65" fmla="*/ 0 h 220"/>
                <a:gd name="T66" fmla="*/ 12 w 103"/>
                <a:gd name="T67" fmla="*/ 1 h 220"/>
                <a:gd name="T68" fmla="*/ 10 w 103"/>
                <a:gd name="T69" fmla="*/ 2 h 220"/>
                <a:gd name="T70" fmla="*/ 8 w 103"/>
                <a:gd name="T71" fmla="*/ 4 h 220"/>
                <a:gd name="T72" fmla="*/ 6 w 103"/>
                <a:gd name="T73" fmla="*/ 6 h 220"/>
                <a:gd name="T74" fmla="*/ 4 w 103"/>
                <a:gd name="T75" fmla="*/ 8 h 220"/>
                <a:gd name="T76" fmla="*/ 2 w 103"/>
                <a:gd name="T77" fmla="*/ 11 h 220"/>
                <a:gd name="T78" fmla="*/ 1 w 103"/>
                <a:gd name="T79" fmla="*/ 14 h 220"/>
                <a:gd name="T80" fmla="*/ 0 w 103"/>
                <a:gd name="T81" fmla="*/ 17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3"/>
                <a:gd name="T124" fmla="*/ 0 h 220"/>
                <a:gd name="T125" fmla="*/ 103 w 103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3" h="220">
                  <a:moveTo>
                    <a:pt x="0" y="120"/>
                  </a:moveTo>
                  <a:lnTo>
                    <a:pt x="0" y="138"/>
                  </a:lnTo>
                  <a:lnTo>
                    <a:pt x="4" y="155"/>
                  </a:lnTo>
                  <a:lnTo>
                    <a:pt x="12" y="171"/>
                  </a:lnTo>
                  <a:lnTo>
                    <a:pt x="22" y="185"/>
                  </a:lnTo>
                  <a:lnTo>
                    <a:pt x="35" y="197"/>
                  </a:lnTo>
                  <a:lnTo>
                    <a:pt x="50" y="207"/>
                  </a:lnTo>
                  <a:lnTo>
                    <a:pt x="66" y="215"/>
                  </a:lnTo>
                  <a:lnTo>
                    <a:pt x="83" y="219"/>
                  </a:lnTo>
                  <a:lnTo>
                    <a:pt x="89" y="220"/>
                  </a:lnTo>
                  <a:lnTo>
                    <a:pt x="94" y="218"/>
                  </a:lnTo>
                  <a:lnTo>
                    <a:pt x="98" y="215"/>
                  </a:lnTo>
                  <a:lnTo>
                    <a:pt x="100" y="211"/>
                  </a:lnTo>
                  <a:lnTo>
                    <a:pt x="100" y="205"/>
                  </a:lnTo>
                  <a:lnTo>
                    <a:pt x="99" y="200"/>
                  </a:lnTo>
                  <a:lnTo>
                    <a:pt x="96" y="196"/>
                  </a:lnTo>
                  <a:lnTo>
                    <a:pt x="91" y="193"/>
                  </a:lnTo>
                  <a:lnTo>
                    <a:pt x="74" y="187"/>
                  </a:lnTo>
                  <a:lnTo>
                    <a:pt x="58" y="178"/>
                  </a:lnTo>
                  <a:lnTo>
                    <a:pt x="45" y="167"/>
                  </a:lnTo>
                  <a:lnTo>
                    <a:pt x="36" y="154"/>
                  </a:lnTo>
                  <a:lnTo>
                    <a:pt x="30" y="138"/>
                  </a:lnTo>
                  <a:lnTo>
                    <a:pt x="27" y="121"/>
                  </a:lnTo>
                  <a:lnTo>
                    <a:pt x="27" y="103"/>
                  </a:lnTo>
                  <a:lnTo>
                    <a:pt x="32" y="83"/>
                  </a:lnTo>
                  <a:lnTo>
                    <a:pt x="39" y="69"/>
                  </a:lnTo>
                  <a:lnTo>
                    <a:pt x="51" y="56"/>
                  </a:lnTo>
                  <a:lnTo>
                    <a:pt x="63" y="43"/>
                  </a:lnTo>
                  <a:lnTo>
                    <a:pt x="77" y="31"/>
                  </a:lnTo>
                  <a:lnTo>
                    <a:pt x="89" y="21"/>
                  </a:lnTo>
                  <a:lnTo>
                    <a:pt x="98" y="12"/>
                  </a:lnTo>
                  <a:lnTo>
                    <a:pt x="103" y="5"/>
                  </a:lnTo>
                  <a:lnTo>
                    <a:pt x="103" y="0"/>
                  </a:lnTo>
                  <a:lnTo>
                    <a:pt x="92" y="4"/>
                  </a:lnTo>
                  <a:lnTo>
                    <a:pt x="77" y="12"/>
                  </a:lnTo>
                  <a:lnTo>
                    <a:pt x="61" y="25"/>
                  </a:lnTo>
                  <a:lnTo>
                    <a:pt x="44" y="40"/>
                  </a:lnTo>
                  <a:lnTo>
                    <a:pt x="29" y="57"/>
                  </a:lnTo>
                  <a:lnTo>
                    <a:pt x="16" y="77"/>
                  </a:lnTo>
                  <a:lnTo>
                    <a:pt x="6" y="98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49" name="Freeform 588"/>
            <p:cNvSpPr>
              <a:spLocks/>
            </p:cNvSpPr>
            <p:nvPr/>
          </p:nvSpPr>
          <p:spPr bwMode="auto">
            <a:xfrm>
              <a:off x="4565" y="3346"/>
              <a:ext cx="28" cy="41"/>
            </a:xfrm>
            <a:custGeom>
              <a:avLst/>
              <a:gdLst>
                <a:gd name="T0" fmla="*/ 24 w 220"/>
                <a:gd name="T1" fmla="*/ 16 h 288"/>
                <a:gd name="T2" fmla="*/ 25 w 220"/>
                <a:gd name="T3" fmla="*/ 19 h 288"/>
                <a:gd name="T4" fmla="*/ 26 w 220"/>
                <a:gd name="T5" fmla="*/ 22 h 288"/>
                <a:gd name="T6" fmla="*/ 25 w 220"/>
                <a:gd name="T7" fmla="*/ 25 h 288"/>
                <a:gd name="T8" fmla="*/ 24 w 220"/>
                <a:gd name="T9" fmla="*/ 28 h 288"/>
                <a:gd name="T10" fmla="*/ 21 w 220"/>
                <a:gd name="T11" fmla="*/ 30 h 288"/>
                <a:gd name="T12" fmla="*/ 19 w 220"/>
                <a:gd name="T13" fmla="*/ 33 h 288"/>
                <a:gd name="T14" fmla="*/ 16 w 220"/>
                <a:gd name="T15" fmla="*/ 35 h 288"/>
                <a:gd name="T16" fmla="*/ 15 w 220"/>
                <a:gd name="T17" fmla="*/ 37 h 288"/>
                <a:gd name="T18" fmla="*/ 14 w 220"/>
                <a:gd name="T19" fmla="*/ 38 h 288"/>
                <a:gd name="T20" fmla="*/ 14 w 220"/>
                <a:gd name="T21" fmla="*/ 39 h 288"/>
                <a:gd name="T22" fmla="*/ 14 w 220"/>
                <a:gd name="T23" fmla="*/ 40 h 288"/>
                <a:gd name="T24" fmla="*/ 15 w 220"/>
                <a:gd name="T25" fmla="*/ 41 h 288"/>
                <a:gd name="T26" fmla="*/ 16 w 220"/>
                <a:gd name="T27" fmla="*/ 41 h 288"/>
                <a:gd name="T28" fmla="*/ 18 w 220"/>
                <a:gd name="T29" fmla="*/ 39 h 288"/>
                <a:gd name="T30" fmla="*/ 20 w 220"/>
                <a:gd name="T31" fmla="*/ 36 h 288"/>
                <a:gd name="T32" fmla="*/ 24 w 220"/>
                <a:gd name="T33" fmla="*/ 33 h 288"/>
                <a:gd name="T34" fmla="*/ 26 w 220"/>
                <a:gd name="T35" fmla="*/ 29 h 288"/>
                <a:gd name="T36" fmla="*/ 28 w 220"/>
                <a:gd name="T37" fmla="*/ 25 h 288"/>
                <a:gd name="T38" fmla="*/ 28 w 220"/>
                <a:gd name="T39" fmla="*/ 20 h 288"/>
                <a:gd name="T40" fmla="*/ 26 w 220"/>
                <a:gd name="T41" fmla="*/ 16 h 288"/>
                <a:gd name="T42" fmla="*/ 23 w 220"/>
                <a:gd name="T43" fmla="*/ 12 h 288"/>
                <a:gd name="T44" fmla="*/ 20 w 220"/>
                <a:gd name="T45" fmla="*/ 10 h 288"/>
                <a:gd name="T46" fmla="*/ 17 w 220"/>
                <a:gd name="T47" fmla="*/ 8 h 288"/>
                <a:gd name="T48" fmla="*/ 14 w 220"/>
                <a:gd name="T49" fmla="*/ 6 h 288"/>
                <a:gd name="T50" fmla="*/ 11 w 220"/>
                <a:gd name="T51" fmla="*/ 4 h 288"/>
                <a:gd name="T52" fmla="*/ 8 w 220"/>
                <a:gd name="T53" fmla="*/ 2 h 288"/>
                <a:gd name="T54" fmla="*/ 5 w 220"/>
                <a:gd name="T55" fmla="*/ 1 h 288"/>
                <a:gd name="T56" fmla="*/ 2 w 220"/>
                <a:gd name="T57" fmla="*/ 0 h 288"/>
                <a:gd name="T58" fmla="*/ 1 w 220"/>
                <a:gd name="T59" fmla="*/ 0 h 288"/>
                <a:gd name="T60" fmla="*/ 1 w 220"/>
                <a:gd name="T61" fmla="*/ 1 h 288"/>
                <a:gd name="T62" fmla="*/ 4 w 220"/>
                <a:gd name="T63" fmla="*/ 3 h 288"/>
                <a:gd name="T64" fmla="*/ 7 w 220"/>
                <a:gd name="T65" fmla="*/ 4 h 288"/>
                <a:gd name="T66" fmla="*/ 10 w 220"/>
                <a:gd name="T67" fmla="*/ 6 h 288"/>
                <a:gd name="T68" fmla="*/ 13 w 220"/>
                <a:gd name="T69" fmla="*/ 8 h 288"/>
                <a:gd name="T70" fmla="*/ 16 w 220"/>
                <a:gd name="T71" fmla="*/ 9 h 288"/>
                <a:gd name="T72" fmla="*/ 19 w 220"/>
                <a:gd name="T73" fmla="*/ 12 h 288"/>
                <a:gd name="T74" fmla="*/ 21 w 220"/>
                <a:gd name="T75" fmla="*/ 14 h 2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0"/>
                <a:gd name="T115" fmla="*/ 0 h 288"/>
                <a:gd name="T116" fmla="*/ 220 w 220"/>
                <a:gd name="T117" fmla="*/ 288 h 2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0" h="288">
                  <a:moveTo>
                    <a:pt x="179" y="108"/>
                  </a:moveTo>
                  <a:lnTo>
                    <a:pt x="186" y="115"/>
                  </a:lnTo>
                  <a:lnTo>
                    <a:pt x="191" y="124"/>
                  </a:lnTo>
                  <a:lnTo>
                    <a:pt x="196" y="133"/>
                  </a:lnTo>
                  <a:lnTo>
                    <a:pt x="200" y="143"/>
                  </a:lnTo>
                  <a:lnTo>
                    <a:pt x="202" y="153"/>
                  </a:lnTo>
                  <a:lnTo>
                    <a:pt x="201" y="163"/>
                  </a:lnTo>
                  <a:lnTo>
                    <a:pt x="199" y="174"/>
                  </a:lnTo>
                  <a:lnTo>
                    <a:pt x="193" y="184"/>
                  </a:lnTo>
                  <a:lnTo>
                    <a:pt x="186" y="194"/>
                  </a:lnTo>
                  <a:lnTo>
                    <a:pt x="178" y="204"/>
                  </a:lnTo>
                  <a:lnTo>
                    <a:pt x="168" y="213"/>
                  </a:lnTo>
                  <a:lnTo>
                    <a:pt x="159" y="221"/>
                  </a:lnTo>
                  <a:lnTo>
                    <a:pt x="148" y="229"/>
                  </a:lnTo>
                  <a:lnTo>
                    <a:pt x="138" y="237"/>
                  </a:lnTo>
                  <a:lnTo>
                    <a:pt x="127" y="246"/>
                  </a:lnTo>
                  <a:lnTo>
                    <a:pt x="118" y="255"/>
                  </a:lnTo>
                  <a:lnTo>
                    <a:pt x="115" y="258"/>
                  </a:lnTo>
                  <a:lnTo>
                    <a:pt x="112" y="263"/>
                  </a:lnTo>
                  <a:lnTo>
                    <a:pt x="110" y="267"/>
                  </a:lnTo>
                  <a:lnTo>
                    <a:pt x="108" y="271"/>
                  </a:lnTo>
                  <a:lnTo>
                    <a:pt x="107" y="276"/>
                  </a:lnTo>
                  <a:lnTo>
                    <a:pt x="107" y="280"/>
                  </a:lnTo>
                  <a:lnTo>
                    <a:pt x="109" y="284"/>
                  </a:lnTo>
                  <a:lnTo>
                    <a:pt x="112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4" y="287"/>
                  </a:lnTo>
                  <a:lnTo>
                    <a:pt x="127" y="284"/>
                  </a:lnTo>
                  <a:lnTo>
                    <a:pt x="138" y="271"/>
                  </a:lnTo>
                  <a:lnTo>
                    <a:pt x="149" y="261"/>
                  </a:lnTo>
                  <a:lnTo>
                    <a:pt x="161" y="250"/>
                  </a:lnTo>
                  <a:lnTo>
                    <a:pt x="173" y="239"/>
                  </a:lnTo>
                  <a:lnTo>
                    <a:pt x="185" y="229"/>
                  </a:lnTo>
                  <a:lnTo>
                    <a:pt x="196" y="217"/>
                  </a:lnTo>
                  <a:lnTo>
                    <a:pt x="206" y="204"/>
                  </a:lnTo>
                  <a:lnTo>
                    <a:pt x="213" y="190"/>
                  </a:lnTo>
                  <a:lnTo>
                    <a:pt x="219" y="173"/>
                  </a:lnTo>
                  <a:lnTo>
                    <a:pt x="220" y="157"/>
                  </a:lnTo>
                  <a:lnTo>
                    <a:pt x="218" y="141"/>
                  </a:lnTo>
                  <a:lnTo>
                    <a:pt x="212" y="125"/>
                  </a:lnTo>
                  <a:lnTo>
                    <a:pt x="204" y="111"/>
                  </a:lnTo>
                  <a:lnTo>
                    <a:pt x="194" y="97"/>
                  </a:lnTo>
                  <a:lnTo>
                    <a:pt x="182" y="86"/>
                  </a:lnTo>
                  <a:lnTo>
                    <a:pt x="168" y="77"/>
                  </a:lnTo>
                  <a:lnTo>
                    <a:pt x="158" y="70"/>
                  </a:lnTo>
                  <a:lnTo>
                    <a:pt x="146" y="64"/>
                  </a:lnTo>
                  <a:lnTo>
                    <a:pt x="134" y="56"/>
                  </a:lnTo>
                  <a:lnTo>
                    <a:pt x="122" y="50"/>
                  </a:lnTo>
                  <a:lnTo>
                    <a:pt x="109" y="43"/>
                  </a:lnTo>
                  <a:lnTo>
                    <a:pt x="96" y="36"/>
                  </a:lnTo>
                  <a:lnTo>
                    <a:pt x="83" y="29"/>
                  </a:lnTo>
                  <a:lnTo>
                    <a:pt x="70" y="22"/>
                  </a:lnTo>
                  <a:lnTo>
                    <a:pt x="59" y="17"/>
                  </a:lnTo>
                  <a:lnTo>
                    <a:pt x="47" y="12"/>
                  </a:lnTo>
                  <a:lnTo>
                    <a:pt x="36" y="7"/>
                  </a:lnTo>
                  <a:lnTo>
                    <a:pt x="26" y="4"/>
                  </a:lnTo>
                  <a:lnTo>
                    <a:pt x="18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9" y="7"/>
                  </a:lnTo>
                  <a:lnTo>
                    <a:pt x="20" y="13"/>
                  </a:lnTo>
                  <a:lnTo>
                    <a:pt x="31" y="18"/>
                  </a:lnTo>
                  <a:lnTo>
                    <a:pt x="42" y="23"/>
                  </a:lnTo>
                  <a:lnTo>
                    <a:pt x="54" y="29"/>
                  </a:lnTo>
                  <a:lnTo>
                    <a:pt x="65" y="34"/>
                  </a:lnTo>
                  <a:lnTo>
                    <a:pt x="77" y="40"/>
                  </a:lnTo>
                  <a:lnTo>
                    <a:pt x="88" y="47"/>
                  </a:lnTo>
                  <a:lnTo>
                    <a:pt x="101" y="53"/>
                  </a:lnTo>
                  <a:lnTo>
                    <a:pt x="112" y="60"/>
                  </a:lnTo>
                  <a:lnTo>
                    <a:pt x="124" y="66"/>
                  </a:lnTo>
                  <a:lnTo>
                    <a:pt x="136" y="74"/>
                  </a:lnTo>
                  <a:lnTo>
                    <a:pt x="147" y="82"/>
                  </a:lnTo>
                  <a:lnTo>
                    <a:pt x="158" y="90"/>
                  </a:lnTo>
                  <a:lnTo>
                    <a:pt x="168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50" name="Freeform 496"/>
            <p:cNvSpPr>
              <a:spLocks/>
            </p:cNvSpPr>
            <p:nvPr/>
          </p:nvSpPr>
          <p:spPr bwMode="auto">
            <a:xfrm>
              <a:off x="4538" y="3409"/>
              <a:ext cx="107" cy="71"/>
            </a:xfrm>
            <a:custGeom>
              <a:avLst/>
              <a:gdLst>
                <a:gd name="T0" fmla="*/ 14 w 1070"/>
                <a:gd name="T1" fmla="*/ 0 h 844"/>
                <a:gd name="T2" fmla="*/ 107 w 1070"/>
                <a:gd name="T3" fmla="*/ 16 h 844"/>
                <a:gd name="T4" fmla="*/ 92 w 1070"/>
                <a:gd name="T5" fmla="*/ 71 h 844"/>
                <a:gd name="T6" fmla="*/ 0 w 1070"/>
                <a:gd name="T7" fmla="*/ 52 h 844"/>
                <a:gd name="T8" fmla="*/ 14 w 1070"/>
                <a:gd name="T9" fmla="*/ 0 h 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70"/>
                <a:gd name="T16" fmla="*/ 0 h 844"/>
                <a:gd name="T17" fmla="*/ 1070 w 1070"/>
                <a:gd name="T18" fmla="*/ 844 h 8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70" h="844">
                  <a:moveTo>
                    <a:pt x="141" y="0"/>
                  </a:moveTo>
                  <a:lnTo>
                    <a:pt x="1070" y="194"/>
                  </a:lnTo>
                  <a:lnTo>
                    <a:pt x="919" y="844"/>
                  </a:lnTo>
                  <a:lnTo>
                    <a:pt x="0" y="624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51" name="Freeform 589"/>
            <p:cNvSpPr>
              <a:spLocks/>
            </p:cNvSpPr>
            <p:nvPr/>
          </p:nvSpPr>
          <p:spPr bwMode="auto">
            <a:xfrm>
              <a:off x="4547" y="3411"/>
              <a:ext cx="82" cy="28"/>
            </a:xfrm>
            <a:custGeom>
              <a:avLst/>
              <a:gdLst>
                <a:gd name="T0" fmla="*/ 10 w 819"/>
                <a:gd name="T1" fmla="*/ 0 h 333"/>
                <a:gd name="T2" fmla="*/ 82 w 819"/>
                <a:gd name="T3" fmla="*/ 12 h 333"/>
                <a:gd name="T4" fmla="*/ 17 w 819"/>
                <a:gd name="T5" fmla="*/ 8 h 333"/>
                <a:gd name="T6" fmla="*/ 0 w 819"/>
                <a:gd name="T7" fmla="*/ 28 h 333"/>
                <a:gd name="T8" fmla="*/ 10 w 819"/>
                <a:gd name="T9" fmla="*/ 0 h 3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9"/>
                <a:gd name="T16" fmla="*/ 0 h 333"/>
                <a:gd name="T17" fmla="*/ 819 w 819"/>
                <a:gd name="T18" fmla="*/ 333 h 3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9" h="333">
                  <a:moveTo>
                    <a:pt x="97" y="0"/>
                  </a:moveTo>
                  <a:lnTo>
                    <a:pt x="819" y="139"/>
                  </a:lnTo>
                  <a:lnTo>
                    <a:pt x="172" y="98"/>
                  </a:lnTo>
                  <a:lnTo>
                    <a:pt x="0" y="333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52" name="Freeform 600"/>
            <p:cNvSpPr>
              <a:spLocks/>
            </p:cNvSpPr>
            <p:nvPr/>
          </p:nvSpPr>
          <p:spPr bwMode="auto">
            <a:xfrm>
              <a:off x="4527" y="3494"/>
              <a:ext cx="108" cy="26"/>
            </a:xfrm>
            <a:custGeom>
              <a:avLst/>
              <a:gdLst>
                <a:gd name="T0" fmla="*/ 3 w 1083"/>
                <a:gd name="T1" fmla="*/ 0 h 306"/>
                <a:gd name="T2" fmla="*/ 108 w 1083"/>
                <a:gd name="T3" fmla="*/ 22 h 306"/>
                <a:gd name="T4" fmla="*/ 105 w 1083"/>
                <a:gd name="T5" fmla="*/ 26 h 306"/>
                <a:gd name="T6" fmla="*/ 0 w 1083"/>
                <a:gd name="T7" fmla="*/ 2 h 306"/>
                <a:gd name="T8" fmla="*/ 3 w 1083"/>
                <a:gd name="T9" fmla="*/ 0 h 3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3"/>
                <a:gd name="T16" fmla="*/ 0 h 306"/>
                <a:gd name="T17" fmla="*/ 1083 w 1083"/>
                <a:gd name="T18" fmla="*/ 306 h 3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3" h="306">
                  <a:moveTo>
                    <a:pt x="34" y="0"/>
                  </a:moveTo>
                  <a:lnTo>
                    <a:pt x="1083" y="261"/>
                  </a:lnTo>
                  <a:lnTo>
                    <a:pt x="1055" y="306"/>
                  </a:lnTo>
                  <a:lnTo>
                    <a:pt x="0" y="2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53" name="Freeform 601"/>
            <p:cNvSpPr>
              <a:spLocks/>
            </p:cNvSpPr>
            <p:nvPr/>
          </p:nvSpPr>
          <p:spPr bwMode="auto">
            <a:xfrm>
              <a:off x="4517" y="3502"/>
              <a:ext cx="109" cy="26"/>
            </a:xfrm>
            <a:custGeom>
              <a:avLst/>
              <a:gdLst>
                <a:gd name="T0" fmla="*/ 4 w 1088"/>
                <a:gd name="T1" fmla="*/ 0 h 311"/>
                <a:gd name="T2" fmla="*/ 109 w 1088"/>
                <a:gd name="T3" fmla="*/ 22 h 311"/>
                <a:gd name="T4" fmla="*/ 106 w 1088"/>
                <a:gd name="T5" fmla="*/ 26 h 311"/>
                <a:gd name="T6" fmla="*/ 0 w 1088"/>
                <a:gd name="T7" fmla="*/ 3 h 311"/>
                <a:gd name="T8" fmla="*/ 4 w 1088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8"/>
                <a:gd name="T16" fmla="*/ 0 h 311"/>
                <a:gd name="T17" fmla="*/ 1088 w 1088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8" h="311">
                  <a:moveTo>
                    <a:pt x="39" y="0"/>
                  </a:moveTo>
                  <a:lnTo>
                    <a:pt x="1088" y="260"/>
                  </a:lnTo>
                  <a:lnTo>
                    <a:pt x="1055" y="311"/>
                  </a:lnTo>
                  <a:lnTo>
                    <a:pt x="0" y="34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54" name="Freeform 602"/>
            <p:cNvSpPr>
              <a:spLocks/>
            </p:cNvSpPr>
            <p:nvPr/>
          </p:nvSpPr>
          <p:spPr bwMode="auto">
            <a:xfrm>
              <a:off x="4534" y="3526"/>
              <a:ext cx="16" cy="6"/>
            </a:xfrm>
            <a:custGeom>
              <a:avLst/>
              <a:gdLst>
                <a:gd name="T0" fmla="*/ 2 w 164"/>
                <a:gd name="T1" fmla="*/ 0 h 72"/>
                <a:gd name="T2" fmla="*/ 2 w 164"/>
                <a:gd name="T3" fmla="*/ 0 h 72"/>
                <a:gd name="T4" fmla="*/ 3 w 164"/>
                <a:gd name="T5" fmla="*/ 0 h 72"/>
                <a:gd name="T6" fmla="*/ 5 w 164"/>
                <a:gd name="T7" fmla="*/ 0 h 72"/>
                <a:gd name="T8" fmla="*/ 8 w 164"/>
                <a:gd name="T9" fmla="*/ 0 h 72"/>
                <a:gd name="T10" fmla="*/ 10 w 164"/>
                <a:gd name="T11" fmla="*/ 1 h 72"/>
                <a:gd name="T12" fmla="*/ 12 w 164"/>
                <a:gd name="T13" fmla="*/ 1 h 72"/>
                <a:gd name="T14" fmla="*/ 15 w 164"/>
                <a:gd name="T15" fmla="*/ 3 h 72"/>
                <a:gd name="T16" fmla="*/ 16 w 164"/>
                <a:gd name="T17" fmla="*/ 4 h 72"/>
                <a:gd name="T18" fmla="*/ 16 w 164"/>
                <a:gd name="T19" fmla="*/ 4 h 72"/>
                <a:gd name="T20" fmla="*/ 16 w 164"/>
                <a:gd name="T21" fmla="*/ 5 h 72"/>
                <a:gd name="T22" fmla="*/ 16 w 164"/>
                <a:gd name="T23" fmla="*/ 5 h 72"/>
                <a:gd name="T24" fmla="*/ 16 w 164"/>
                <a:gd name="T25" fmla="*/ 6 h 72"/>
                <a:gd name="T26" fmla="*/ 15 w 164"/>
                <a:gd name="T27" fmla="*/ 6 h 72"/>
                <a:gd name="T28" fmla="*/ 15 w 164"/>
                <a:gd name="T29" fmla="*/ 6 h 72"/>
                <a:gd name="T30" fmla="*/ 13 w 164"/>
                <a:gd name="T31" fmla="*/ 6 h 72"/>
                <a:gd name="T32" fmla="*/ 12 w 164"/>
                <a:gd name="T33" fmla="*/ 5 h 72"/>
                <a:gd name="T34" fmla="*/ 12 w 164"/>
                <a:gd name="T35" fmla="*/ 5 h 72"/>
                <a:gd name="T36" fmla="*/ 12 w 164"/>
                <a:gd name="T37" fmla="*/ 5 h 72"/>
                <a:gd name="T38" fmla="*/ 12 w 164"/>
                <a:gd name="T39" fmla="*/ 4 h 72"/>
                <a:gd name="T40" fmla="*/ 11 w 164"/>
                <a:gd name="T41" fmla="*/ 4 h 72"/>
                <a:gd name="T42" fmla="*/ 10 w 164"/>
                <a:gd name="T43" fmla="*/ 3 h 72"/>
                <a:gd name="T44" fmla="*/ 8 w 164"/>
                <a:gd name="T45" fmla="*/ 3 h 72"/>
                <a:gd name="T46" fmla="*/ 5 w 164"/>
                <a:gd name="T47" fmla="*/ 2 h 72"/>
                <a:gd name="T48" fmla="*/ 2 w 164"/>
                <a:gd name="T49" fmla="*/ 2 h 72"/>
                <a:gd name="T50" fmla="*/ 2 w 164"/>
                <a:gd name="T51" fmla="*/ 2 h 72"/>
                <a:gd name="T52" fmla="*/ 1 w 164"/>
                <a:gd name="T53" fmla="*/ 2 h 72"/>
                <a:gd name="T54" fmla="*/ 1 w 164"/>
                <a:gd name="T55" fmla="*/ 2 h 72"/>
                <a:gd name="T56" fmla="*/ 0 w 164"/>
                <a:gd name="T57" fmla="*/ 2 h 72"/>
                <a:gd name="T58" fmla="*/ 0 w 164"/>
                <a:gd name="T59" fmla="*/ 2 h 72"/>
                <a:gd name="T60" fmla="*/ 0 w 164"/>
                <a:gd name="T61" fmla="*/ 1 h 72"/>
                <a:gd name="T62" fmla="*/ 0 w 164"/>
                <a:gd name="T63" fmla="*/ 1 h 72"/>
                <a:gd name="T64" fmla="*/ 2 w 164"/>
                <a:gd name="T65" fmla="*/ 0 h 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4"/>
                <a:gd name="T100" fmla="*/ 0 h 72"/>
                <a:gd name="T101" fmla="*/ 164 w 164"/>
                <a:gd name="T102" fmla="*/ 72 h 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4" h="72">
                  <a:moveTo>
                    <a:pt x="16" y="1"/>
                  </a:moveTo>
                  <a:lnTo>
                    <a:pt x="21" y="1"/>
                  </a:lnTo>
                  <a:lnTo>
                    <a:pt x="35" y="0"/>
                  </a:lnTo>
                  <a:lnTo>
                    <a:pt x="54" y="0"/>
                  </a:lnTo>
                  <a:lnTo>
                    <a:pt x="78" y="2"/>
                  </a:lnTo>
                  <a:lnTo>
                    <a:pt x="104" y="7"/>
                  </a:lnTo>
                  <a:lnTo>
                    <a:pt x="128" y="17"/>
                  </a:lnTo>
                  <a:lnTo>
                    <a:pt x="149" y="31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4" y="57"/>
                  </a:lnTo>
                  <a:lnTo>
                    <a:pt x="163" y="62"/>
                  </a:lnTo>
                  <a:lnTo>
                    <a:pt x="161" y="67"/>
                  </a:lnTo>
                  <a:lnTo>
                    <a:pt x="156" y="71"/>
                  </a:lnTo>
                  <a:lnTo>
                    <a:pt x="149" y="72"/>
                  </a:lnTo>
                  <a:lnTo>
                    <a:pt x="138" y="71"/>
                  </a:lnTo>
                  <a:lnTo>
                    <a:pt x="124" y="65"/>
                  </a:lnTo>
                  <a:lnTo>
                    <a:pt x="124" y="63"/>
                  </a:lnTo>
                  <a:lnTo>
                    <a:pt x="123" y="59"/>
                  </a:lnTo>
                  <a:lnTo>
                    <a:pt x="120" y="52"/>
                  </a:lnTo>
                  <a:lnTo>
                    <a:pt x="113" y="45"/>
                  </a:lnTo>
                  <a:lnTo>
                    <a:pt x="100" y="38"/>
                  </a:lnTo>
                  <a:lnTo>
                    <a:pt x="81" y="32"/>
                  </a:lnTo>
                  <a:lnTo>
                    <a:pt x="55" y="29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4" y="27"/>
                  </a:lnTo>
                  <a:lnTo>
                    <a:pt x="9" y="25"/>
                  </a:lnTo>
                  <a:lnTo>
                    <a:pt x="4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5" y="7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55" name="Freeform 604"/>
            <p:cNvSpPr>
              <a:spLocks/>
            </p:cNvSpPr>
            <p:nvPr/>
          </p:nvSpPr>
          <p:spPr bwMode="auto">
            <a:xfrm>
              <a:off x="4537" y="3483"/>
              <a:ext cx="15" cy="9"/>
            </a:xfrm>
            <a:custGeom>
              <a:avLst/>
              <a:gdLst>
                <a:gd name="T0" fmla="*/ 5 w 146"/>
                <a:gd name="T1" fmla="*/ 0 h 109"/>
                <a:gd name="T2" fmla="*/ 4 w 146"/>
                <a:gd name="T3" fmla="*/ 0 h 109"/>
                <a:gd name="T4" fmla="*/ 4 w 146"/>
                <a:gd name="T5" fmla="*/ 0 h 109"/>
                <a:gd name="T6" fmla="*/ 3 w 146"/>
                <a:gd name="T7" fmla="*/ 1 h 109"/>
                <a:gd name="T8" fmla="*/ 2 w 146"/>
                <a:gd name="T9" fmla="*/ 1 h 109"/>
                <a:gd name="T10" fmla="*/ 1 w 146"/>
                <a:gd name="T11" fmla="*/ 2 h 109"/>
                <a:gd name="T12" fmla="*/ 0 w 146"/>
                <a:gd name="T13" fmla="*/ 3 h 109"/>
                <a:gd name="T14" fmla="*/ 0 w 146"/>
                <a:gd name="T15" fmla="*/ 5 h 109"/>
                <a:gd name="T16" fmla="*/ 1 w 146"/>
                <a:gd name="T17" fmla="*/ 7 h 109"/>
                <a:gd name="T18" fmla="*/ 9 w 146"/>
                <a:gd name="T19" fmla="*/ 9 h 109"/>
                <a:gd name="T20" fmla="*/ 9 w 146"/>
                <a:gd name="T21" fmla="*/ 9 h 109"/>
                <a:gd name="T22" fmla="*/ 9 w 146"/>
                <a:gd name="T23" fmla="*/ 8 h 109"/>
                <a:gd name="T24" fmla="*/ 9 w 146"/>
                <a:gd name="T25" fmla="*/ 6 h 109"/>
                <a:gd name="T26" fmla="*/ 9 w 146"/>
                <a:gd name="T27" fmla="*/ 5 h 109"/>
                <a:gd name="T28" fmla="*/ 10 w 146"/>
                <a:gd name="T29" fmla="*/ 3 h 109"/>
                <a:gd name="T30" fmla="*/ 11 w 146"/>
                <a:gd name="T31" fmla="*/ 2 h 109"/>
                <a:gd name="T32" fmla="*/ 12 w 146"/>
                <a:gd name="T33" fmla="*/ 2 h 109"/>
                <a:gd name="T34" fmla="*/ 15 w 146"/>
                <a:gd name="T35" fmla="*/ 2 h 109"/>
                <a:gd name="T36" fmla="*/ 5 w 146"/>
                <a:gd name="T37" fmla="*/ 0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109"/>
                <a:gd name="T59" fmla="*/ 146 w 146"/>
                <a:gd name="T60" fmla="*/ 109 h 10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109">
                  <a:moveTo>
                    <a:pt x="45" y="0"/>
                  </a:moveTo>
                  <a:lnTo>
                    <a:pt x="42" y="0"/>
                  </a:lnTo>
                  <a:lnTo>
                    <a:pt x="35" y="3"/>
                  </a:lnTo>
                  <a:lnTo>
                    <a:pt x="26" y="7"/>
                  </a:lnTo>
                  <a:lnTo>
                    <a:pt x="15" y="14"/>
                  </a:lnTo>
                  <a:lnTo>
                    <a:pt x="6" y="24"/>
                  </a:lnTo>
                  <a:lnTo>
                    <a:pt x="1" y="39"/>
                  </a:lnTo>
                  <a:lnTo>
                    <a:pt x="0" y="59"/>
                  </a:lnTo>
                  <a:lnTo>
                    <a:pt x="6" y="85"/>
                  </a:lnTo>
                  <a:lnTo>
                    <a:pt x="85" y="109"/>
                  </a:lnTo>
                  <a:lnTo>
                    <a:pt x="84" y="104"/>
                  </a:lnTo>
                  <a:lnTo>
                    <a:pt x="84" y="93"/>
                  </a:lnTo>
                  <a:lnTo>
                    <a:pt x="84" y="76"/>
                  </a:lnTo>
                  <a:lnTo>
                    <a:pt x="87" y="58"/>
                  </a:lnTo>
                  <a:lnTo>
                    <a:pt x="93" y="40"/>
                  </a:lnTo>
                  <a:lnTo>
                    <a:pt x="104" y="27"/>
                  </a:lnTo>
                  <a:lnTo>
                    <a:pt x="121" y="20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56" name="Freeform 605"/>
            <p:cNvSpPr>
              <a:spLocks/>
            </p:cNvSpPr>
            <p:nvPr/>
          </p:nvSpPr>
          <p:spPr bwMode="auto">
            <a:xfrm>
              <a:off x="4620" y="3499"/>
              <a:ext cx="15" cy="9"/>
            </a:xfrm>
            <a:custGeom>
              <a:avLst/>
              <a:gdLst>
                <a:gd name="T0" fmla="*/ 5 w 146"/>
                <a:gd name="T1" fmla="*/ 0 h 107"/>
                <a:gd name="T2" fmla="*/ 4 w 146"/>
                <a:gd name="T3" fmla="*/ 0 h 107"/>
                <a:gd name="T4" fmla="*/ 4 w 146"/>
                <a:gd name="T5" fmla="*/ 0 h 107"/>
                <a:gd name="T6" fmla="*/ 3 w 146"/>
                <a:gd name="T7" fmla="*/ 1 h 107"/>
                <a:gd name="T8" fmla="*/ 2 w 146"/>
                <a:gd name="T9" fmla="*/ 1 h 107"/>
                <a:gd name="T10" fmla="*/ 1 w 146"/>
                <a:gd name="T11" fmla="*/ 2 h 107"/>
                <a:gd name="T12" fmla="*/ 0 w 146"/>
                <a:gd name="T13" fmla="*/ 3 h 107"/>
                <a:gd name="T14" fmla="*/ 0 w 146"/>
                <a:gd name="T15" fmla="*/ 5 h 107"/>
                <a:gd name="T16" fmla="*/ 1 w 146"/>
                <a:gd name="T17" fmla="*/ 7 h 107"/>
                <a:gd name="T18" fmla="*/ 9 w 146"/>
                <a:gd name="T19" fmla="*/ 9 h 107"/>
                <a:gd name="T20" fmla="*/ 9 w 146"/>
                <a:gd name="T21" fmla="*/ 9 h 107"/>
                <a:gd name="T22" fmla="*/ 9 w 146"/>
                <a:gd name="T23" fmla="*/ 8 h 107"/>
                <a:gd name="T24" fmla="*/ 9 w 146"/>
                <a:gd name="T25" fmla="*/ 6 h 107"/>
                <a:gd name="T26" fmla="*/ 9 w 146"/>
                <a:gd name="T27" fmla="*/ 5 h 107"/>
                <a:gd name="T28" fmla="*/ 9 w 146"/>
                <a:gd name="T29" fmla="*/ 3 h 107"/>
                <a:gd name="T30" fmla="*/ 11 w 146"/>
                <a:gd name="T31" fmla="*/ 2 h 107"/>
                <a:gd name="T32" fmla="*/ 12 w 146"/>
                <a:gd name="T33" fmla="*/ 2 h 107"/>
                <a:gd name="T34" fmla="*/ 15 w 146"/>
                <a:gd name="T35" fmla="*/ 2 h 107"/>
                <a:gd name="T36" fmla="*/ 5 w 146"/>
                <a:gd name="T37" fmla="*/ 0 h 10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107"/>
                <a:gd name="T59" fmla="*/ 146 w 146"/>
                <a:gd name="T60" fmla="*/ 107 h 10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107">
                  <a:moveTo>
                    <a:pt x="45" y="0"/>
                  </a:moveTo>
                  <a:lnTo>
                    <a:pt x="42" y="0"/>
                  </a:lnTo>
                  <a:lnTo>
                    <a:pt x="35" y="2"/>
                  </a:lnTo>
                  <a:lnTo>
                    <a:pt x="25" y="6"/>
                  </a:lnTo>
                  <a:lnTo>
                    <a:pt x="15" y="12"/>
                  </a:lnTo>
                  <a:lnTo>
                    <a:pt x="6" y="23"/>
                  </a:lnTo>
                  <a:lnTo>
                    <a:pt x="0" y="38"/>
                  </a:lnTo>
                  <a:lnTo>
                    <a:pt x="0" y="58"/>
                  </a:lnTo>
                  <a:lnTo>
                    <a:pt x="6" y="85"/>
                  </a:lnTo>
                  <a:lnTo>
                    <a:pt x="84" y="107"/>
                  </a:lnTo>
                  <a:lnTo>
                    <a:pt x="83" y="103"/>
                  </a:lnTo>
                  <a:lnTo>
                    <a:pt x="83" y="91"/>
                  </a:lnTo>
                  <a:lnTo>
                    <a:pt x="83" y="75"/>
                  </a:lnTo>
                  <a:lnTo>
                    <a:pt x="86" y="56"/>
                  </a:lnTo>
                  <a:lnTo>
                    <a:pt x="92" y="40"/>
                  </a:lnTo>
                  <a:lnTo>
                    <a:pt x="103" y="27"/>
                  </a:lnTo>
                  <a:lnTo>
                    <a:pt x="121" y="19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57" name="Freeform 606"/>
            <p:cNvSpPr>
              <a:spLocks/>
            </p:cNvSpPr>
            <p:nvPr/>
          </p:nvSpPr>
          <p:spPr bwMode="auto">
            <a:xfrm>
              <a:off x="4553" y="3485"/>
              <a:ext cx="63" cy="16"/>
            </a:xfrm>
            <a:custGeom>
              <a:avLst/>
              <a:gdLst>
                <a:gd name="T0" fmla="*/ 0 w 629"/>
                <a:gd name="T1" fmla="*/ 4 h 182"/>
                <a:gd name="T2" fmla="*/ 60 w 629"/>
                <a:gd name="T3" fmla="*/ 16 h 182"/>
                <a:gd name="T4" fmla="*/ 63 w 629"/>
                <a:gd name="T5" fmla="*/ 12 h 182"/>
                <a:gd name="T6" fmla="*/ 3 w 629"/>
                <a:gd name="T7" fmla="*/ 0 h 182"/>
                <a:gd name="T8" fmla="*/ 0 w 629"/>
                <a:gd name="T9" fmla="*/ 4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9"/>
                <a:gd name="T16" fmla="*/ 0 h 182"/>
                <a:gd name="T17" fmla="*/ 629 w 629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9" h="182">
                  <a:moveTo>
                    <a:pt x="0" y="40"/>
                  </a:moveTo>
                  <a:lnTo>
                    <a:pt x="601" y="182"/>
                  </a:lnTo>
                  <a:lnTo>
                    <a:pt x="629" y="142"/>
                  </a:lnTo>
                  <a:lnTo>
                    <a:pt x="29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58" name="Freeform 607"/>
            <p:cNvSpPr>
              <a:spLocks/>
            </p:cNvSpPr>
            <p:nvPr/>
          </p:nvSpPr>
          <p:spPr bwMode="auto">
            <a:xfrm>
              <a:off x="4553" y="3492"/>
              <a:ext cx="60" cy="14"/>
            </a:xfrm>
            <a:custGeom>
              <a:avLst/>
              <a:gdLst>
                <a:gd name="T0" fmla="*/ 0 w 606"/>
                <a:gd name="T1" fmla="*/ 2 h 170"/>
                <a:gd name="T2" fmla="*/ 59 w 606"/>
                <a:gd name="T3" fmla="*/ 14 h 170"/>
                <a:gd name="T4" fmla="*/ 60 w 606"/>
                <a:gd name="T5" fmla="*/ 12 h 170"/>
                <a:gd name="T6" fmla="*/ 0 w 606"/>
                <a:gd name="T7" fmla="*/ 0 h 170"/>
                <a:gd name="T8" fmla="*/ 0 w 606"/>
                <a:gd name="T9" fmla="*/ 2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6"/>
                <a:gd name="T16" fmla="*/ 0 h 170"/>
                <a:gd name="T17" fmla="*/ 606 w 606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59" name="Freeform 608"/>
            <p:cNvSpPr>
              <a:spLocks/>
            </p:cNvSpPr>
            <p:nvPr/>
          </p:nvSpPr>
          <p:spPr bwMode="auto">
            <a:xfrm>
              <a:off x="4553" y="3482"/>
              <a:ext cx="60" cy="14"/>
            </a:xfrm>
            <a:custGeom>
              <a:avLst/>
              <a:gdLst>
                <a:gd name="T0" fmla="*/ 0 w 606"/>
                <a:gd name="T1" fmla="*/ 2 h 170"/>
                <a:gd name="T2" fmla="*/ 59 w 606"/>
                <a:gd name="T3" fmla="*/ 14 h 170"/>
                <a:gd name="T4" fmla="*/ 60 w 606"/>
                <a:gd name="T5" fmla="*/ 12 h 170"/>
                <a:gd name="T6" fmla="*/ 0 w 606"/>
                <a:gd name="T7" fmla="*/ 0 h 170"/>
                <a:gd name="T8" fmla="*/ 0 w 606"/>
                <a:gd name="T9" fmla="*/ 2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6"/>
                <a:gd name="T16" fmla="*/ 0 h 170"/>
                <a:gd name="T17" fmla="*/ 606 w 606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924" name="Group 610"/>
          <p:cNvGrpSpPr>
            <a:grpSpLocks/>
          </p:cNvGrpSpPr>
          <p:nvPr/>
        </p:nvGrpSpPr>
        <p:grpSpPr bwMode="auto">
          <a:xfrm>
            <a:off x="6646863" y="5322888"/>
            <a:ext cx="273050" cy="341312"/>
            <a:chOff x="4475" y="3342"/>
            <a:chExt cx="172" cy="215"/>
          </a:xfrm>
        </p:grpSpPr>
        <p:sp>
          <p:nvSpPr>
            <p:cNvPr id="12698" name="AutoShape 611"/>
            <p:cNvSpPr>
              <a:spLocks noChangeAspect="1" noChangeArrowheads="1" noTextEdit="1"/>
            </p:cNvSpPr>
            <p:nvPr/>
          </p:nvSpPr>
          <p:spPr bwMode="auto">
            <a:xfrm>
              <a:off x="4500" y="3398"/>
              <a:ext cx="147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99" name="Freeform 612"/>
            <p:cNvSpPr>
              <a:spLocks/>
            </p:cNvSpPr>
            <p:nvPr/>
          </p:nvSpPr>
          <p:spPr bwMode="auto">
            <a:xfrm>
              <a:off x="4501" y="3398"/>
              <a:ext cx="146" cy="159"/>
            </a:xfrm>
            <a:custGeom>
              <a:avLst/>
              <a:gdLst>
                <a:gd name="T0" fmla="*/ 50 w 1894"/>
                <a:gd name="T1" fmla="*/ 0 h 1904"/>
                <a:gd name="T2" fmla="*/ 51 w 1894"/>
                <a:gd name="T3" fmla="*/ 0 h 1904"/>
                <a:gd name="T4" fmla="*/ 54 w 1894"/>
                <a:gd name="T5" fmla="*/ 0 h 1904"/>
                <a:gd name="T6" fmla="*/ 57 w 1894"/>
                <a:gd name="T7" fmla="*/ 0 h 1904"/>
                <a:gd name="T8" fmla="*/ 62 w 1894"/>
                <a:gd name="T9" fmla="*/ 1 h 1904"/>
                <a:gd name="T10" fmla="*/ 67 w 1894"/>
                <a:gd name="T11" fmla="*/ 1 h 1904"/>
                <a:gd name="T12" fmla="*/ 73 w 1894"/>
                <a:gd name="T13" fmla="*/ 1 h 1904"/>
                <a:gd name="T14" fmla="*/ 79 w 1894"/>
                <a:gd name="T15" fmla="*/ 2 h 1904"/>
                <a:gd name="T16" fmla="*/ 86 w 1894"/>
                <a:gd name="T17" fmla="*/ 3 h 1904"/>
                <a:gd name="T18" fmla="*/ 94 w 1894"/>
                <a:gd name="T19" fmla="*/ 5 h 1904"/>
                <a:gd name="T20" fmla="*/ 101 w 1894"/>
                <a:gd name="T21" fmla="*/ 6 h 1904"/>
                <a:gd name="T22" fmla="*/ 109 w 1894"/>
                <a:gd name="T23" fmla="*/ 8 h 1904"/>
                <a:gd name="T24" fmla="*/ 118 w 1894"/>
                <a:gd name="T25" fmla="*/ 10 h 1904"/>
                <a:gd name="T26" fmla="*/ 126 w 1894"/>
                <a:gd name="T27" fmla="*/ 13 h 1904"/>
                <a:gd name="T28" fmla="*/ 134 w 1894"/>
                <a:gd name="T29" fmla="*/ 16 h 1904"/>
                <a:gd name="T30" fmla="*/ 142 w 1894"/>
                <a:gd name="T31" fmla="*/ 20 h 1904"/>
                <a:gd name="T32" fmla="*/ 133 w 1894"/>
                <a:gd name="T33" fmla="*/ 95 h 1904"/>
                <a:gd name="T34" fmla="*/ 134 w 1894"/>
                <a:gd name="T35" fmla="*/ 96 h 1904"/>
                <a:gd name="T36" fmla="*/ 136 w 1894"/>
                <a:gd name="T37" fmla="*/ 98 h 1904"/>
                <a:gd name="T38" fmla="*/ 137 w 1894"/>
                <a:gd name="T39" fmla="*/ 103 h 1904"/>
                <a:gd name="T40" fmla="*/ 136 w 1894"/>
                <a:gd name="T41" fmla="*/ 112 h 1904"/>
                <a:gd name="T42" fmla="*/ 110 w 1894"/>
                <a:gd name="T43" fmla="*/ 147 h 1904"/>
                <a:gd name="T44" fmla="*/ 102 w 1894"/>
                <a:gd name="T45" fmla="*/ 159 h 1904"/>
                <a:gd name="T46" fmla="*/ 101 w 1894"/>
                <a:gd name="T47" fmla="*/ 159 h 1904"/>
                <a:gd name="T48" fmla="*/ 98 w 1894"/>
                <a:gd name="T49" fmla="*/ 158 h 1904"/>
                <a:gd name="T50" fmla="*/ 94 w 1894"/>
                <a:gd name="T51" fmla="*/ 158 h 1904"/>
                <a:gd name="T52" fmla="*/ 90 w 1894"/>
                <a:gd name="T53" fmla="*/ 157 h 1904"/>
                <a:gd name="T54" fmla="*/ 84 w 1894"/>
                <a:gd name="T55" fmla="*/ 156 h 1904"/>
                <a:gd name="T56" fmla="*/ 78 w 1894"/>
                <a:gd name="T57" fmla="*/ 155 h 1904"/>
                <a:gd name="T58" fmla="*/ 71 w 1894"/>
                <a:gd name="T59" fmla="*/ 153 h 1904"/>
                <a:gd name="T60" fmla="*/ 63 w 1894"/>
                <a:gd name="T61" fmla="*/ 151 h 1904"/>
                <a:gd name="T62" fmla="*/ 55 w 1894"/>
                <a:gd name="T63" fmla="*/ 149 h 1904"/>
                <a:gd name="T64" fmla="*/ 47 w 1894"/>
                <a:gd name="T65" fmla="*/ 147 h 1904"/>
                <a:gd name="T66" fmla="*/ 39 w 1894"/>
                <a:gd name="T67" fmla="*/ 144 h 1904"/>
                <a:gd name="T68" fmla="*/ 30 w 1894"/>
                <a:gd name="T69" fmla="*/ 140 h 1904"/>
                <a:gd name="T70" fmla="*/ 22 w 1894"/>
                <a:gd name="T71" fmla="*/ 137 h 1904"/>
                <a:gd name="T72" fmla="*/ 13 w 1894"/>
                <a:gd name="T73" fmla="*/ 132 h 1904"/>
                <a:gd name="T74" fmla="*/ 5 w 1894"/>
                <a:gd name="T75" fmla="*/ 128 h 1904"/>
                <a:gd name="T76" fmla="*/ 1 w 1894"/>
                <a:gd name="T77" fmla="*/ 125 h 1904"/>
                <a:gd name="T78" fmla="*/ 1 w 1894"/>
                <a:gd name="T79" fmla="*/ 122 h 1904"/>
                <a:gd name="T80" fmla="*/ 0 w 1894"/>
                <a:gd name="T81" fmla="*/ 117 h 1904"/>
                <a:gd name="T82" fmla="*/ 0 w 1894"/>
                <a:gd name="T83" fmla="*/ 112 h 1904"/>
                <a:gd name="T84" fmla="*/ 30 w 1894"/>
                <a:gd name="T85" fmla="*/ 81 h 1904"/>
                <a:gd name="T86" fmla="*/ 30 w 1894"/>
                <a:gd name="T87" fmla="*/ 80 h 1904"/>
                <a:gd name="T88" fmla="*/ 30 w 1894"/>
                <a:gd name="T89" fmla="*/ 77 h 1904"/>
                <a:gd name="T90" fmla="*/ 32 w 1894"/>
                <a:gd name="T91" fmla="*/ 72 h 1904"/>
                <a:gd name="T92" fmla="*/ 36 w 1894"/>
                <a:gd name="T93" fmla="*/ 68 h 190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94"/>
                <a:gd name="T142" fmla="*/ 0 h 1904"/>
                <a:gd name="T143" fmla="*/ 1894 w 1894"/>
                <a:gd name="T144" fmla="*/ 1904 h 190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94" h="1904">
                  <a:moveTo>
                    <a:pt x="651" y="0"/>
                  </a:moveTo>
                  <a:lnTo>
                    <a:pt x="653" y="0"/>
                  </a:lnTo>
                  <a:lnTo>
                    <a:pt x="659" y="0"/>
                  </a:lnTo>
                  <a:lnTo>
                    <a:pt x="668" y="0"/>
                  </a:lnTo>
                  <a:lnTo>
                    <a:pt x="682" y="0"/>
                  </a:lnTo>
                  <a:lnTo>
                    <a:pt x="699" y="1"/>
                  </a:lnTo>
                  <a:lnTo>
                    <a:pt x="720" y="1"/>
                  </a:lnTo>
                  <a:lnTo>
                    <a:pt x="742" y="3"/>
                  </a:lnTo>
                  <a:lnTo>
                    <a:pt x="769" y="4"/>
                  </a:lnTo>
                  <a:lnTo>
                    <a:pt x="799" y="6"/>
                  </a:lnTo>
                  <a:lnTo>
                    <a:pt x="831" y="8"/>
                  </a:lnTo>
                  <a:lnTo>
                    <a:pt x="865" y="10"/>
                  </a:lnTo>
                  <a:lnTo>
                    <a:pt x="902" y="13"/>
                  </a:lnTo>
                  <a:lnTo>
                    <a:pt x="941" y="17"/>
                  </a:lnTo>
                  <a:lnTo>
                    <a:pt x="982" y="21"/>
                  </a:lnTo>
                  <a:lnTo>
                    <a:pt x="1025" y="26"/>
                  </a:lnTo>
                  <a:lnTo>
                    <a:pt x="1070" y="32"/>
                  </a:lnTo>
                  <a:lnTo>
                    <a:pt x="1116" y="38"/>
                  </a:lnTo>
                  <a:lnTo>
                    <a:pt x="1164" y="46"/>
                  </a:lnTo>
                  <a:lnTo>
                    <a:pt x="1213" y="55"/>
                  </a:lnTo>
                  <a:lnTo>
                    <a:pt x="1263" y="63"/>
                  </a:lnTo>
                  <a:lnTo>
                    <a:pt x="1315" y="73"/>
                  </a:lnTo>
                  <a:lnTo>
                    <a:pt x="1366" y="85"/>
                  </a:lnTo>
                  <a:lnTo>
                    <a:pt x="1418" y="97"/>
                  </a:lnTo>
                  <a:lnTo>
                    <a:pt x="1472" y="111"/>
                  </a:lnTo>
                  <a:lnTo>
                    <a:pt x="1525" y="125"/>
                  </a:lnTo>
                  <a:lnTo>
                    <a:pt x="1579" y="141"/>
                  </a:lnTo>
                  <a:lnTo>
                    <a:pt x="1632" y="159"/>
                  </a:lnTo>
                  <a:lnTo>
                    <a:pt x="1685" y="177"/>
                  </a:lnTo>
                  <a:lnTo>
                    <a:pt x="1739" y="197"/>
                  </a:lnTo>
                  <a:lnTo>
                    <a:pt x="1791" y="218"/>
                  </a:lnTo>
                  <a:lnTo>
                    <a:pt x="1843" y="241"/>
                  </a:lnTo>
                  <a:lnTo>
                    <a:pt x="1894" y="266"/>
                  </a:lnTo>
                  <a:lnTo>
                    <a:pt x="1729" y="1139"/>
                  </a:lnTo>
                  <a:lnTo>
                    <a:pt x="1733" y="1140"/>
                  </a:lnTo>
                  <a:lnTo>
                    <a:pt x="1742" y="1146"/>
                  </a:lnTo>
                  <a:lnTo>
                    <a:pt x="1755" y="1156"/>
                  </a:lnTo>
                  <a:lnTo>
                    <a:pt x="1768" y="1173"/>
                  </a:lnTo>
                  <a:lnTo>
                    <a:pt x="1778" y="1199"/>
                  </a:lnTo>
                  <a:lnTo>
                    <a:pt x="1781" y="1234"/>
                  </a:lnTo>
                  <a:lnTo>
                    <a:pt x="1777" y="1281"/>
                  </a:lnTo>
                  <a:lnTo>
                    <a:pt x="1760" y="1341"/>
                  </a:lnTo>
                  <a:lnTo>
                    <a:pt x="1472" y="1765"/>
                  </a:lnTo>
                  <a:lnTo>
                    <a:pt x="1432" y="1765"/>
                  </a:lnTo>
                  <a:lnTo>
                    <a:pt x="1324" y="1904"/>
                  </a:lnTo>
                  <a:lnTo>
                    <a:pt x="1322" y="1904"/>
                  </a:lnTo>
                  <a:lnTo>
                    <a:pt x="1315" y="1903"/>
                  </a:lnTo>
                  <a:lnTo>
                    <a:pt x="1304" y="1902"/>
                  </a:lnTo>
                  <a:lnTo>
                    <a:pt x="1290" y="1900"/>
                  </a:lnTo>
                  <a:lnTo>
                    <a:pt x="1270" y="1897"/>
                  </a:lnTo>
                  <a:lnTo>
                    <a:pt x="1249" y="1894"/>
                  </a:lnTo>
                  <a:lnTo>
                    <a:pt x="1223" y="1891"/>
                  </a:lnTo>
                  <a:lnTo>
                    <a:pt x="1194" y="1887"/>
                  </a:lnTo>
                  <a:lnTo>
                    <a:pt x="1162" y="1881"/>
                  </a:lnTo>
                  <a:lnTo>
                    <a:pt x="1128" y="1876"/>
                  </a:lnTo>
                  <a:lnTo>
                    <a:pt x="1091" y="1869"/>
                  </a:lnTo>
                  <a:lnTo>
                    <a:pt x="1050" y="1862"/>
                  </a:lnTo>
                  <a:lnTo>
                    <a:pt x="1008" y="1854"/>
                  </a:lnTo>
                  <a:lnTo>
                    <a:pt x="964" y="1845"/>
                  </a:lnTo>
                  <a:lnTo>
                    <a:pt x="918" y="1835"/>
                  </a:lnTo>
                  <a:lnTo>
                    <a:pt x="870" y="1824"/>
                  </a:lnTo>
                  <a:lnTo>
                    <a:pt x="820" y="1813"/>
                  </a:lnTo>
                  <a:lnTo>
                    <a:pt x="769" y="1800"/>
                  </a:lnTo>
                  <a:lnTo>
                    <a:pt x="717" y="1786"/>
                  </a:lnTo>
                  <a:lnTo>
                    <a:pt x="664" y="1772"/>
                  </a:lnTo>
                  <a:lnTo>
                    <a:pt x="610" y="1755"/>
                  </a:lnTo>
                  <a:lnTo>
                    <a:pt x="555" y="1738"/>
                  </a:lnTo>
                  <a:lnTo>
                    <a:pt x="501" y="1720"/>
                  </a:lnTo>
                  <a:lnTo>
                    <a:pt x="445" y="1701"/>
                  </a:lnTo>
                  <a:lnTo>
                    <a:pt x="390" y="1681"/>
                  </a:lnTo>
                  <a:lnTo>
                    <a:pt x="334" y="1659"/>
                  </a:lnTo>
                  <a:lnTo>
                    <a:pt x="280" y="1636"/>
                  </a:lnTo>
                  <a:lnTo>
                    <a:pt x="225" y="1611"/>
                  </a:lnTo>
                  <a:lnTo>
                    <a:pt x="172" y="1585"/>
                  </a:lnTo>
                  <a:lnTo>
                    <a:pt x="119" y="1559"/>
                  </a:lnTo>
                  <a:lnTo>
                    <a:pt x="67" y="1530"/>
                  </a:lnTo>
                  <a:lnTo>
                    <a:pt x="17" y="1500"/>
                  </a:lnTo>
                  <a:lnTo>
                    <a:pt x="16" y="1495"/>
                  </a:lnTo>
                  <a:lnTo>
                    <a:pt x="12" y="1480"/>
                  </a:lnTo>
                  <a:lnTo>
                    <a:pt x="8" y="1457"/>
                  </a:lnTo>
                  <a:lnTo>
                    <a:pt x="4" y="1430"/>
                  </a:lnTo>
                  <a:lnTo>
                    <a:pt x="0" y="1401"/>
                  </a:lnTo>
                  <a:lnTo>
                    <a:pt x="0" y="1370"/>
                  </a:lnTo>
                  <a:lnTo>
                    <a:pt x="4" y="1343"/>
                  </a:lnTo>
                  <a:lnTo>
                    <a:pt x="12" y="1319"/>
                  </a:lnTo>
                  <a:lnTo>
                    <a:pt x="388" y="965"/>
                  </a:lnTo>
                  <a:lnTo>
                    <a:pt x="387" y="961"/>
                  </a:lnTo>
                  <a:lnTo>
                    <a:pt x="386" y="952"/>
                  </a:lnTo>
                  <a:lnTo>
                    <a:pt x="386" y="936"/>
                  </a:lnTo>
                  <a:lnTo>
                    <a:pt x="390" y="917"/>
                  </a:lnTo>
                  <a:lnTo>
                    <a:pt x="397" y="893"/>
                  </a:lnTo>
                  <a:lnTo>
                    <a:pt x="412" y="868"/>
                  </a:lnTo>
                  <a:lnTo>
                    <a:pt x="435" y="841"/>
                  </a:lnTo>
                  <a:lnTo>
                    <a:pt x="468" y="814"/>
                  </a:lnTo>
                  <a:lnTo>
                    <a:pt x="65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0" name="Freeform 613"/>
            <p:cNvSpPr>
              <a:spLocks/>
            </p:cNvSpPr>
            <p:nvPr/>
          </p:nvSpPr>
          <p:spPr bwMode="auto">
            <a:xfrm>
              <a:off x="4519" y="3499"/>
              <a:ext cx="85" cy="27"/>
            </a:xfrm>
            <a:custGeom>
              <a:avLst/>
              <a:gdLst>
                <a:gd name="T0" fmla="*/ 3 w 1106"/>
                <a:gd name="T1" fmla="*/ 0 h 331"/>
                <a:gd name="T2" fmla="*/ 85 w 1106"/>
                <a:gd name="T3" fmla="*/ 23 h 331"/>
                <a:gd name="T4" fmla="*/ 82 w 1106"/>
                <a:gd name="T5" fmla="*/ 27 h 331"/>
                <a:gd name="T6" fmla="*/ 0 w 1106"/>
                <a:gd name="T7" fmla="*/ 3 h 331"/>
                <a:gd name="T8" fmla="*/ 3 w 1106"/>
                <a:gd name="T9" fmla="*/ 0 h 3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6"/>
                <a:gd name="T16" fmla="*/ 0 h 331"/>
                <a:gd name="T17" fmla="*/ 1106 w 1106"/>
                <a:gd name="T18" fmla="*/ 331 h 3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6" h="331">
                  <a:moveTo>
                    <a:pt x="40" y="0"/>
                  </a:moveTo>
                  <a:lnTo>
                    <a:pt x="1106" y="277"/>
                  </a:lnTo>
                  <a:lnTo>
                    <a:pt x="1071" y="331"/>
                  </a:lnTo>
                  <a:lnTo>
                    <a:pt x="0" y="36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1" name="Freeform 614"/>
            <p:cNvSpPr>
              <a:spLocks/>
            </p:cNvSpPr>
            <p:nvPr/>
          </p:nvSpPr>
          <p:spPr bwMode="auto">
            <a:xfrm>
              <a:off x="4505" y="3511"/>
              <a:ext cx="99" cy="42"/>
            </a:xfrm>
            <a:custGeom>
              <a:avLst/>
              <a:gdLst>
                <a:gd name="T0" fmla="*/ 99 w 1285"/>
                <a:gd name="T1" fmla="*/ 33 h 505"/>
                <a:gd name="T2" fmla="*/ 97 w 1285"/>
                <a:gd name="T3" fmla="*/ 32 h 505"/>
                <a:gd name="T4" fmla="*/ 95 w 1285"/>
                <a:gd name="T5" fmla="*/ 32 h 505"/>
                <a:gd name="T6" fmla="*/ 91 w 1285"/>
                <a:gd name="T7" fmla="*/ 31 h 505"/>
                <a:gd name="T8" fmla="*/ 87 w 1285"/>
                <a:gd name="T9" fmla="*/ 31 h 505"/>
                <a:gd name="T10" fmla="*/ 81 w 1285"/>
                <a:gd name="T11" fmla="*/ 30 h 505"/>
                <a:gd name="T12" fmla="*/ 75 w 1285"/>
                <a:gd name="T13" fmla="*/ 28 h 505"/>
                <a:gd name="T14" fmla="*/ 68 w 1285"/>
                <a:gd name="T15" fmla="*/ 27 h 505"/>
                <a:gd name="T16" fmla="*/ 60 w 1285"/>
                <a:gd name="T17" fmla="*/ 25 h 505"/>
                <a:gd name="T18" fmla="*/ 53 w 1285"/>
                <a:gd name="T19" fmla="*/ 23 h 505"/>
                <a:gd name="T20" fmla="*/ 45 w 1285"/>
                <a:gd name="T21" fmla="*/ 20 h 505"/>
                <a:gd name="T22" fmla="*/ 36 w 1285"/>
                <a:gd name="T23" fmla="*/ 17 h 505"/>
                <a:gd name="T24" fmla="*/ 28 w 1285"/>
                <a:gd name="T25" fmla="*/ 14 h 505"/>
                <a:gd name="T26" fmla="*/ 20 w 1285"/>
                <a:gd name="T27" fmla="*/ 11 h 505"/>
                <a:gd name="T28" fmla="*/ 12 w 1285"/>
                <a:gd name="T29" fmla="*/ 7 h 505"/>
                <a:gd name="T30" fmla="*/ 4 w 1285"/>
                <a:gd name="T31" fmla="*/ 2 h 505"/>
                <a:gd name="T32" fmla="*/ 0 w 1285"/>
                <a:gd name="T33" fmla="*/ 0 h 505"/>
                <a:gd name="T34" fmla="*/ 0 w 1285"/>
                <a:gd name="T35" fmla="*/ 3 h 505"/>
                <a:gd name="T36" fmla="*/ 0 w 1285"/>
                <a:gd name="T37" fmla="*/ 6 h 505"/>
                <a:gd name="T38" fmla="*/ 1 w 1285"/>
                <a:gd name="T39" fmla="*/ 10 h 505"/>
                <a:gd name="T40" fmla="*/ 1 w 1285"/>
                <a:gd name="T41" fmla="*/ 12 h 505"/>
                <a:gd name="T42" fmla="*/ 2 w 1285"/>
                <a:gd name="T43" fmla="*/ 12 h 505"/>
                <a:gd name="T44" fmla="*/ 4 w 1285"/>
                <a:gd name="T45" fmla="*/ 13 h 505"/>
                <a:gd name="T46" fmla="*/ 6 w 1285"/>
                <a:gd name="T47" fmla="*/ 14 h 505"/>
                <a:gd name="T48" fmla="*/ 9 w 1285"/>
                <a:gd name="T49" fmla="*/ 16 h 505"/>
                <a:gd name="T50" fmla="*/ 12 w 1285"/>
                <a:gd name="T51" fmla="*/ 18 h 505"/>
                <a:gd name="T52" fmla="*/ 17 w 1285"/>
                <a:gd name="T53" fmla="*/ 20 h 505"/>
                <a:gd name="T54" fmla="*/ 22 w 1285"/>
                <a:gd name="T55" fmla="*/ 22 h 505"/>
                <a:gd name="T56" fmla="*/ 28 w 1285"/>
                <a:gd name="T57" fmla="*/ 25 h 505"/>
                <a:gd name="T58" fmla="*/ 34 w 1285"/>
                <a:gd name="T59" fmla="*/ 27 h 505"/>
                <a:gd name="T60" fmla="*/ 42 w 1285"/>
                <a:gd name="T61" fmla="*/ 30 h 505"/>
                <a:gd name="T62" fmla="*/ 50 w 1285"/>
                <a:gd name="T63" fmla="*/ 32 h 505"/>
                <a:gd name="T64" fmla="*/ 59 w 1285"/>
                <a:gd name="T65" fmla="*/ 35 h 505"/>
                <a:gd name="T66" fmla="*/ 69 w 1285"/>
                <a:gd name="T67" fmla="*/ 37 h 505"/>
                <a:gd name="T68" fmla="*/ 79 w 1285"/>
                <a:gd name="T69" fmla="*/ 39 h 505"/>
                <a:gd name="T70" fmla="*/ 91 w 1285"/>
                <a:gd name="T71" fmla="*/ 41 h 505"/>
                <a:gd name="T72" fmla="*/ 97 w 1285"/>
                <a:gd name="T73" fmla="*/ 42 h 505"/>
                <a:gd name="T74" fmla="*/ 97 w 1285"/>
                <a:gd name="T75" fmla="*/ 41 h 505"/>
                <a:gd name="T76" fmla="*/ 98 w 1285"/>
                <a:gd name="T77" fmla="*/ 38 h 505"/>
                <a:gd name="T78" fmla="*/ 99 w 1285"/>
                <a:gd name="T79" fmla="*/ 35 h 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285"/>
                <a:gd name="T121" fmla="*/ 0 h 505"/>
                <a:gd name="T122" fmla="*/ 1285 w 1285"/>
                <a:gd name="T123" fmla="*/ 505 h 50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285" h="505">
                  <a:moveTo>
                    <a:pt x="1284" y="391"/>
                  </a:moveTo>
                  <a:lnTo>
                    <a:pt x="1282" y="391"/>
                  </a:lnTo>
                  <a:lnTo>
                    <a:pt x="1275" y="390"/>
                  </a:lnTo>
                  <a:lnTo>
                    <a:pt x="1264" y="389"/>
                  </a:lnTo>
                  <a:lnTo>
                    <a:pt x="1250" y="387"/>
                  </a:lnTo>
                  <a:lnTo>
                    <a:pt x="1232" y="385"/>
                  </a:lnTo>
                  <a:lnTo>
                    <a:pt x="1209" y="382"/>
                  </a:lnTo>
                  <a:lnTo>
                    <a:pt x="1183" y="378"/>
                  </a:lnTo>
                  <a:lnTo>
                    <a:pt x="1155" y="374"/>
                  </a:lnTo>
                  <a:lnTo>
                    <a:pt x="1124" y="369"/>
                  </a:lnTo>
                  <a:lnTo>
                    <a:pt x="1089" y="362"/>
                  </a:lnTo>
                  <a:lnTo>
                    <a:pt x="1052" y="355"/>
                  </a:lnTo>
                  <a:lnTo>
                    <a:pt x="1013" y="349"/>
                  </a:lnTo>
                  <a:lnTo>
                    <a:pt x="971" y="340"/>
                  </a:lnTo>
                  <a:lnTo>
                    <a:pt x="926" y="332"/>
                  </a:lnTo>
                  <a:lnTo>
                    <a:pt x="881" y="322"/>
                  </a:lnTo>
                  <a:lnTo>
                    <a:pt x="834" y="311"/>
                  </a:lnTo>
                  <a:lnTo>
                    <a:pt x="785" y="299"/>
                  </a:lnTo>
                  <a:lnTo>
                    <a:pt x="735" y="287"/>
                  </a:lnTo>
                  <a:lnTo>
                    <a:pt x="684" y="273"/>
                  </a:lnTo>
                  <a:lnTo>
                    <a:pt x="632" y="259"/>
                  </a:lnTo>
                  <a:lnTo>
                    <a:pt x="579" y="244"/>
                  </a:lnTo>
                  <a:lnTo>
                    <a:pt x="526" y="228"/>
                  </a:lnTo>
                  <a:lnTo>
                    <a:pt x="472" y="209"/>
                  </a:lnTo>
                  <a:lnTo>
                    <a:pt x="419" y="191"/>
                  </a:lnTo>
                  <a:lnTo>
                    <a:pt x="364" y="171"/>
                  </a:lnTo>
                  <a:lnTo>
                    <a:pt x="311" y="150"/>
                  </a:lnTo>
                  <a:lnTo>
                    <a:pt x="259" y="128"/>
                  </a:lnTo>
                  <a:lnTo>
                    <a:pt x="206" y="105"/>
                  </a:lnTo>
                  <a:lnTo>
                    <a:pt x="155" y="81"/>
                  </a:lnTo>
                  <a:lnTo>
                    <a:pt x="104" y="55"/>
                  </a:lnTo>
                  <a:lnTo>
                    <a:pt x="55" y="28"/>
                  </a:lnTo>
                  <a:lnTo>
                    <a:pt x="7" y="0"/>
                  </a:lnTo>
                  <a:lnTo>
                    <a:pt x="6" y="4"/>
                  </a:lnTo>
                  <a:lnTo>
                    <a:pt x="4" y="15"/>
                  </a:lnTo>
                  <a:lnTo>
                    <a:pt x="2" y="32"/>
                  </a:lnTo>
                  <a:lnTo>
                    <a:pt x="0" y="53"/>
                  </a:lnTo>
                  <a:lnTo>
                    <a:pt x="0" y="76"/>
                  </a:lnTo>
                  <a:lnTo>
                    <a:pt x="2" y="98"/>
                  </a:lnTo>
                  <a:lnTo>
                    <a:pt x="8" y="120"/>
                  </a:lnTo>
                  <a:lnTo>
                    <a:pt x="18" y="137"/>
                  </a:lnTo>
                  <a:lnTo>
                    <a:pt x="19" y="139"/>
                  </a:lnTo>
                  <a:lnTo>
                    <a:pt x="22" y="141"/>
                  </a:lnTo>
                  <a:lnTo>
                    <a:pt x="28" y="144"/>
                  </a:lnTo>
                  <a:lnTo>
                    <a:pt x="37" y="148"/>
                  </a:lnTo>
                  <a:lnTo>
                    <a:pt x="47" y="155"/>
                  </a:lnTo>
                  <a:lnTo>
                    <a:pt x="59" y="162"/>
                  </a:lnTo>
                  <a:lnTo>
                    <a:pt x="75" y="170"/>
                  </a:lnTo>
                  <a:lnTo>
                    <a:pt x="92" y="180"/>
                  </a:lnTo>
                  <a:lnTo>
                    <a:pt x="112" y="190"/>
                  </a:lnTo>
                  <a:lnTo>
                    <a:pt x="134" y="200"/>
                  </a:lnTo>
                  <a:lnTo>
                    <a:pt x="159" y="212"/>
                  </a:lnTo>
                  <a:lnTo>
                    <a:pt x="186" y="225"/>
                  </a:lnTo>
                  <a:lnTo>
                    <a:pt x="215" y="238"/>
                  </a:lnTo>
                  <a:lnTo>
                    <a:pt x="247" y="252"/>
                  </a:lnTo>
                  <a:lnTo>
                    <a:pt x="281" y="267"/>
                  </a:lnTo>
                  <a:lnTo>
                    <a:pt x="318" y="281"/>
                  </a:lnTo>
                  <a:lnTo>
                    <a:pt x="358" y="296"/>
                  </a:lnTo>
                  <a:lnTo>
                    <a:pt x="399" y="311"/>
                  </a:lnTo>
                  <a:lnTo>
                    <a:pt x="443" y="326"/>
                  </a:lnTo>
                  <a:lnTo>
                    <a:pt x="491" y="341"/>
                  </a:lnTo>
                  <a:lnTo>
                    <a:pt x="540" y="357"/>
                  </a:lnTo>
                  <a:lnTo>
                    <a:pt x="592" y="372"/>
                  </a:lnTo>
                  <a:lnTo>
                    <a:pt x="647" y="387"/>
                  </a:lnTo>
                  <a:lnTo>
                    <a:pt x="703" y="402"/>
                  </a:lnTo>
                  <a:lnTo>
                    <a:pt x="764" y="416"/>
                  </a:lnTo>
                  <a:lnTo>
                    <a:pt x="826" y="431"/>
                  </a:lnTo>
                  <a:lnTo>
                    <a:pt x="890" y="444"/>
                  </a:lnTo>
                  <a:lnTo>
                    <a:pt x="958" y="459"/>
                  </a:lnTo>
                  <a:lnTo>
                    <a:pt x="1028" y="472"/>
                  </a:lnTo>
                  <a:lnTo>
                    <a:pt x="1101" y="483"/>
                  </a:lnTo>
                  <a:lnTo>
                    <a:pt x="1177" y="494"/>
                  </a:lnTo>
                  <a:lnTo>
                    <a:pt x="1255" y="505"/>
                  </a:lnTo>
                  <a:lnTo>
                    <a:pt x="1256" y="503"/>
                  </a:lnTo>
                  <a:lnTo>
                    <a:pt x="1260" y="497"/>
                  </a:lnTo>
                  <a:lnTo>
                    <a:pt x="1265" y="487"/>
                  </a:lnTo>
                  <a:lnTo>
                    <a:pt x="1272" y="473"/>
                  </a:lnTo>
                  <a:lnTo>
                    <a:pt x="1278" y="456"/>
                  </a:lnTo>
                  <a:lnTo>
                    <a:pt x="1282" y="437"/>
                  </a:lnTo>
                  <a:lnTo>
                    <a:pt x="1285" y="415"/>
                  </a:lnTo>
                  <a:lnTo>
                    <a:pt x="1284" y="39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2" name="AutoShape 615"/>
            <p:cNvSpPr>
              <a:spLocks noChangeAspect="1" noChangeArrowheads="1" noTextEdit="1"/>
            </p:cNvSpPr>
            <p:nvPr/>
          </p:nvSpPr>
          <p:spPr bwMode="auto">
            <a:xfrm>
              <a:off x="4475" y="3342"/>
              <a:ext cx="16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3" name="Freeform 616"/>
            <p:cNvSpPr>
              <a:spLocks/>
            </p:cNvSpPr>
            <p:nvPr/>
          </p:nvSpPr>
          <p:spPr bwMode="auto">
            <a:xfrm>
              <a:off x="4508" y="3354"/>
              <a:ext cx="23" cy="31"/>
            </a:xfrm>
            <a:custGeom>
              <a:avLst/>
              <a:gdLst>
                <a:gd name="T0" fmla="*/ 8 w 179"/>
                <a:gd name="T1" fmla="*/ 4 h 216"/>
                <a:gd name="T2" fmla="*/ 6 w 179"/>
                <a:gd name="T3" fmla="*/ 5 h 216"/>
                <a:gd name="T4" fmla="*/ 5 w 179"/>
                <a:gd name="T5" fmla="*/ 7 h 216"/>
                <a:gd name="T6" fmla="*/ 3 w 179"/>
                <a:gd name="T7" fmla="*/ 8 h 216"/>
                <a:gd name="T8" fmla="*/ 2 w 179"/>
                <a:gd name="T9" fmla="*/ 10 h 216"/>
                <a:gd name="T10" fmla="*/ 1 w 179"/>
                <a:gd name="T11" fmla="*/ 12 h 216"/>
                <a:gd name="T12" fmla="*/ 1 w 179"/>
                <a:gd name="T13" fmla="*/ 14 h 216"/>
                <a:gd name="T14" fmla="*/ 0 w 179"/>
                <a:gd name="T15" fmla="*/ 17 h 216"/>
                <a:gd name="T16" fmla="*/ 0 w 179"/>
                <a:gd name="T17" fmla="*/ 19 h 216"/>
                <a:gd name="T18" fmla="*/ 0 w 179"/>
                <a:gd name="T19" fmla="*/ 22 h 216"/>
                <a:gd name="T20" fmla="*/ 1 w 179"/>
                <a:gd name="T21" fmla="*/ 25 h 216"/>
                <a:gd name="T22" fmla="*/ 3 w 179"/>
                <a:gd name="T23" fmla="*/ 27 h 216"/>
                <a:gd name="T24" fmla="*/ 5 w 179"/>
                <a:gd name="T25" fmla="*/ 29 h 216"/>
                <a:gd name="T26" fmla="*/ 8 w 179"/>
                <a:gd name="T27" fmla="*/ 30 h 216"/>
                <a:gd name="T28" fmla="*/ 10 w 179"/>
                <a:gd name="T29" fmla="*/ 31 h 216"/>
                <a:gd name="T30" fmla="*/ 13 w 179"/>
                <a:gd name="T31" fmla="*/ 31 h 216"/>
                <a:gd name="T32" fmla="*/ 15 w 179"/>
                <a:gd name="T33" fmla="*/ 31 h 216"/>
                <a:gd name="T34" fmla="*/ 16 w 179"/>
                <a:gd name="T35" fmla="*/ 31 h 216"/>
                <a:gd name="T36" fmla="*/ 16 w 179"/>
                <a:gd name="T37" fmla="*/ 30 h 216"/>
                <a:gd name="T38" fmla="*/ 17 w 179"/>
                <a:gd name="T39" fmla="*/ 30 h 216"/>
                <a:gd name="T40" fmla="*/ 17 w 179"/>
                <a:gd name="T41" fmla="*/ 29 h 216"/>
                <a:gd name="T42" fmla="*/ 17 w 179"/>
                <a:gd name="T43" fmla="*/ 28 h 216"/>
                <a:gd name="T44" fmla="*/ 16 w 179"/>
                <a:gd name="T45" fmla="*/ 28 h 216"/>
                <a:gd name="T46" fmla="*/ 16 w 179"/>
                <a:gd name="T47" fmla="*/ 27 h 216"/>
                <a:gd name="T48" fmla="*/ 15 w 179"/>
                <a:gd name="T49" fmla="*/ 27 h 216"/>
                <a:gd name="T50" fmla="*/ 13 w 179"/>
                <a:gd name="T51" fmla="*/ 26 h 216"/>
                <a:gd name="T52" fmla="*/ 12 w 179"/>
                <a:gd name="T53" fmla="*/ 26 h 216"/>
                <a:gd name="T54" fmla="*/ 11 w 179"/>
                <a:gd name="T55" fmla="*/ 26 h 216"/>
                <a:gd name="T56" fmla="*/ 10 w 179"/>
                <a:gd name="T57" fmla="*/ 26 h 216"/>
                <a:gd name="T58" fmla="*/ 8 w 179"/>
                <a:gd name="T59" fmla="*/ 25 h 216"/>
                <a:gd name="T60" fmla="*/ 7 w 179"/>
                <a:gd name="T61" fmla="*/ 24 h 216"/>
                <a:gd name="T62" fmla="*/ 6 w 179"/>
                <a:gd name="T63" fmla="*/ 24 h 216"/>
                <a:gd name="T64" fmla="*/ 5 w 179"/>
                <a:gd name="T65" fmla="*/ 22 h 216"/>
                <a:gd name="T66" fmla="*/ 5 w 179"/>
                <a:gd name="T67" fmla="*/ 17 h 216"/>
                <a:gd name="T68" fmla="*/ 6 w 179"/>
                <a:gd name="T69" fmla="*/ 13 h 216"/>
                <a:gd name="T70" fmla="*/ 8 w 179"/>
                <a:gd name="T71" fmla="*/ 10 h 216"/>
                <a:gd name="T72" fmla="*/ 11 w 179"/>
                <a:gd name="T73" fmla="*/ 7 h 216"/>
                <a:gd name="T74" fmla="*/ 14 w 179"/>
                <a:gd name="T75" fmla="*/ 5 h 216"/>
                <a:gd name="T76" fmla="*/ 17 w 179"/>
                <a:gd name="T77" fmla="*/ 3 h 216"/>
                <a:gd name="T78" fmla="*/ 21 w 179"/>
                <a:gd name="T79" fmla="*/ 2 h 216"/>
                <a:gd name="T80" fmla="*/ 23 w 179"/>
                <a:gd name="T81" fmla="*/ 1 h 216"/>
                <a:gd name="T82" fmla="*/ 21 w 179"/>
                <a:gd name="T83" fmla="*/ 0 h 216"/>
                <a:gd name="T84" fmla="*/ 20 w 179"/>
                <a:gd name="T85" fmla="*/ 0 h 216"/>
                <a:gd name="T86" fmla="*/ 18 w 179"/>
                <a:gd name="T87" fmla="*/ 0 h 216"/>
                <a:gd name="T88" fmla="*/ 16 w 179"/>
                <a:gd name="T89" fmla="*/ 1 h 216"/>
                <a:gd name="T90" fmla="*/ 14 w 179"/>
                <a:gd name="T91" fmla="*/ 1 h 216"/>
                <a:gd name="T92" fmla="*/ 12 w 179"/>
                <a:gd name="T93" fmla="*/ 2 h 216"/>
                <a:gd name="T94" fmla="*/ 10 w 179"/>
                <a:gd name="T95" fmla="*/ 3 h 216"/>
                <a:gd name="T96" fmla="*/ 8 w 179"/>
                <a:gd name="T97" fmla="*/ 4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9"/>
                <a:gd name="T148" fmla="*/ 0 h 216"/>
                <a:gd name="T149" fmla="*/ 179 w 179"/>
                <a:gd name="T150" fmla="*/ 216 h 2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9" h="216">
                  <a:moveTo>
                    <a:pt x="63" y="28"/>
                  </a:moveTo>
                  <a:lnTo>
                    <a:pt x="49" y="37"/>
                  </a:lnTo>
                  <a:lnTo>
                    <a:pt x="38" y="47"/>
                  </a:lnTo>
                  <a:lnTo>
                    <a:pt x="27" y="59"/>
                  </a:lnTo>
                  <a:lnTo>
                    <a:pt x="18" y="72"/>
                  </a:lnTo>
                  <a:lnTo>
                    <a:pt x="10" y="86"/>
                  </a:lnTo>
                  <a:lnTo>
                    <a:pt x="5" y="101"/>
                  </a:lnTo>
                  <a:lnTo>
                    <a:pt x="2" y="117"/>
                  </a:lnTo>
                  <a:lnTo>
                    <a:pt x="0" y="133"/>
                  </a:lnTo>
                  <a:lnTo>
                    <a:pt x="2" y="155"/>
                  </a:lnTo>
                  <a:lnTo>
                    <a:pt x="10" y="173"/>
                  </a:lnTo>
                  <a:lnTo>
                    <a:pt x="23" y="190"/>
                  </a:lnTo>
                  <a:lnTo>
                    <a:pt x="40" y="201"/>
                  </a:lnTo>
                  <a:lnTo>
                    <a:pt x="59" y="211"/>
                  </a:lnTo>
                  <a:lnTo>
                    <a:pt x="79" y="215"/>
                  </a:lnTo>
                  <a:lnTo>
                    <a:pt x="100" y="216"/>
                  </a:lnTo>
                  <a:lnTo>
                    <a:pt x="120" y="213"/>
                  </a:lnTo>
                  <a:lnTo>
                    <a:pt x="124" y="213"/>
                  </a:lnTo>
                  <a:lnTo>
                    <a:pt x="128" y="211"/>
                  </a:lnTo>
                  <a:lnTo>
                    <a:pt x="131" y="208"/>
                  </a:lnTo>
                  <a:lnTo>
                    <a:pt x="132" y="203"/>
                  </a:lnTo>
                  <a:lnTo>
                    <a:pt x="130" y="198"/>
                  </a:lnTo>
                  <a:lnTo>
                    <a:pt x="126" y="194"/>
                  </a:lnTo>
                  <a:lnTo>
                    <a:pt x="121" y="190"/>
                  </a:lnTo>
                  <a:lnTo>
                    <a:pt x="116" y="187"/>
                  </a:lnTo>
                  <a:lnTo>
                    <a:pt x="105" y="184"/>
                  </a:lnTo>
                  <a:lnTo>
                    <a:pt x="95" y="182"/>
                  </a:lnTo>
                  <a:lnTo>
                    <a:pt x="84" y="180"/>
                  </a:lnTo>
                  <a:lnTo>
                    <a:pt x="75" y="178"/>
                  </a:lnTo>
                  <a:lnTo>
                    <a:pt x="65" y="175"/>
                  </a:lnTo>
                  <a:lnTo>
                    <a:pt x="56" y="170"/>
                  </a:lnTo>
                  <a:lnTo>
                    <a:pt x="47" y="165"/>
                  </a:lnTo>
                  <a:lnTo>
                    <a:pt x="39" y="156"/>
                  </a:lnTo>
                  <a:lnTo>
                    <a:pt x="36" y="120"/>
                  </a:lnTo>
                  <a:lnTo>
                    <a:pt x="44" y="90"/>
                  </a:lnTo>
                  <a:lnTo>
                    <a:pt x="61" y="67"/>
                  </a:lnTo>
                  <a:lnTo>
                    <a:pt x="84" y="47"/>
                  </a:lnTo>
                  <a:lnTo>
                    <a:pt x="109" y="32"/>
                  </a:lnTo>
                  <a:lnTo>
                    <a:pt x="136" y="21"/>
                  </a:lnTo>
                  <a:lnTo>
                    <a:pt x="160" y="12"/>
                  </a:lnTo>
                  <a:lnTo>
                    <a:pt x="179" y="5"/>
                  </a:lnTo>
                  <a:lnTo>
                    <a:pt x="167" y="1"/>
                  </a:lnTo>
                  <a:lnTo>
                    <a:pt x="154" y="0"/>
                  </a:lnTo>
                  <a:lnTo>
                    <a:pt x="140" y="2"/>
                  </a:lnTo>
                  <a:lnTo>
                    <a:pt x="124" y="5"/>
                  </a:lnTo>
                  <a:lnTo>
                    <a:pt x="108" y="10"/>
                  </a:lnTo>
                  <a:lnTo>
                    <a:pt x="92" y="15"/>
                  </a:lnTo>
                  <a:lnTo>
                    <a:pt x="77" y="22"/>
                  </a:lnTo>
                  <a:lnTo>
                    <a:pt x="63" y="28"/>
                  </a:lnTo>
                  <a:close/>
                </a:path>
              </a:pathLst>
            </a:custGeom>
            <a:solidFill>
              <a:srgbClr val="C9E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4" name="Freeform 617"/>
            <p:cNvSpPr>
              <a:spLocks/>
            </p:cNvSpPr>
            <p:nvPr/>
          </p:nvSpPr>
          <p:spPr bwMode="auto">
            <a:xfrm>
              <a:off x="4547" y="3353"/>
              <a:ext cx="14" cy="24"/>
            </a:xfrm>
            <a:custGeom>
              <a:avLst/>
              <a:gdLst>
                <a:gd name="T0" fmla="*/ 12 w 114"/>
                <a:gd name="T1" fmla="*/ 8 h 168"/>
                <a:gd name="T2" fmla="*/ 12 w 114"/>
                <a:gd name="T3" fmla="*/ 10 h 168"/>
                <a:gd name="T4" fmla="*/ 12 w 114"/>
                <a:gd name="T5" fmla="*/ 13 h 168"/>
                <a:gd name="T6" fmla="*/ 11 w 114"/>
                <a:gd name="T7" fmla="*/ 14 h 168"/>
                <a:gd name="T8" fmla="*/ 10 w 114"/>
                <a:gd name="T9" fmla="*/ 16 h 168"/>
                <a:gd name="T10" fmla="*/ 8 w 114"/>
                <a:gd name="T11" fmla="*/ 18 h 168"/>
                <a:gd name="T12" fmla="*/ 7 w 114"/>
                <a:gd name="T13" fmla="*/ 19 h 168"/>
                <a:gd name="T14" fmla="*/ 5 w 114"/>
                <a:gd name="T15" fmla="*/ 20 h 168"/>
                <a:gd name="T16" fmla="*/ 3 w 114"/>
                <a:gd name="T17" fmla="*/ 22 h 168"/>
                <a:gd name="T18" fmla="*/ 3 w 114"/>
                <a:gd name="T19" fmla="*/ 22 h 168"/>
                <a:gd name="T20" fmla="*/ 3 w 114"/>
                <a:gd name="T21" fmla="*/ 23 h 168"/>
                <a:gd name="T22" fmla="*/ 3 w 114"/>
                <a:gd name="T23" fmla="*/ 23 h 168"/>
                <a:gd name="T24" fmla="*/ 3 w 114"/>
                <a:gd name="T25" fmla="*/ 24 h 168"/>
                <a:gd name="T26" fmla="*/ 3 w 114"/>
                <a:gd name="T27" fmla="*/ 24 h 168"/>
                <a:gd name="T28" fmla="*/ 4 w 114"/>
                <a:gd name="T29" fmla="*/ 24 h 168"/>
                <a:gd name="T30" fmla="*/ 4 w 114"/>
                <a:gd name="T31" fmla="*/ 24 h 168"/>
                <a:gd name="T32" fmla="*/ 5 w 114"/>
                <a:gd name="T33" fmla="*/ 24 h 168"/>
                <a:gd name="T34" fmla="*/ 7 w 114"/>
                <a:gd name="T35" fmla="*/ 22 h 168"/>
                <a:gd name="T36" fmla="*/ 8 w 114"/>
                <a:gd name="T37" fmla="*/ 21 h 168"/>
                <a:gd name="T38" fmla="*/ 10 w 114"/>
                <a:gd name="T39" fmla="*/ 19 h 168"/>
                <a:gd name="T40" fmla="*/ 12 w 114"/>
                <a:gd name="T41" fmla="*/ 17 h 168"/>
                <a:gd name="T42" fmla="*/ 13 w 114"/>
                <a:gd name="T43" fmla="*/ 15 h 168"/>
                <a:gd name="T44" fmla="*/ 14 w 114"/>
                <a:gd name="T45" fmla="*/ 13 h 168"/>
                <a:gd name="T46" fmla="*/ 14 w 114"/>
                <a:gd name="T47" fmla="*/ 10 h 168"/>
                <a:gd name="T48" fmla="*/ 14 w 114"/>
                <a:gd name="T49" fmla="*/ 7 h 168"/>
                <a:gd name="T50" fmla="*/ 12 w 114"/>
                <a:gd name="T51" fmla="*/ 5 h 168"/>
                <a:gd name="T52" fmla="*/ 11 w 114"/>
                <a:gd name="T53" fmla="*/ 3 h 168"/>
                <a:gd name="T54" fmla="*/ 9 w 114"/>
                <a:gd name="T55" fmla="*/ 2 h 168"/>
                <a:gd name="T56" fmla="*/ 6 w 114"/>
                <a:gd name="T57" fmla="*/ 1 h 168"/>
                <a:gd name="T58" fmla="*/ 4 w 114"/>
                <a:gd name="T59" fmla="*/ 0 h 168"/>
                <a:gd name="T60" fmla="*/ 2 w 114"/>
                <a:gd name="T61" fmla="*/ 0 h 168"/>
                <a:gd name="T62" fmla="*/ 1 w 114"/>
                <a:gd name="T63" fmla="*/ 0 h 168"/>
                <a:gd name="T64" fmla="*/ 0 w 114"/>
                <a:gd name="T65" fmla="*/ 0 h 168"/>
                <a:gd name="T66" fmla="*/ 1 w 114"/>
                <a:gd name="T67" fmla="*/ 1 h 168"/>
                <a:gd name="T68" fmla="*/ 3 w 114"/>
                <a:gd name="T69" fmla="*/ 2 h 168"/>
                <a:gd name="T70" fmla="*/ 5 w 114"/>
                <a:gd name="T71" fmla="*/ 2 h 168"/>
                <a:gd name="T72" fmla="*/ 7 w 114"/>
                <a:gd name="T73" fmla="*/ 3 h 168"/>
                <a:gd name="T74" fmla="*/ 8 w 114"/>
                <a:gd name="T75" fmla="*/ 4 h 168"/>
                <a:gd name="T76" fmla="*/ 10 w 114"/>
                <a:gd name="T77" fmla="*/ 5 h 168"/>
                <a:gd name="T78" fmla="*/ 11 w 114"/>
                <a:gd name="T79" fmla="*/ 6 h 168"/>
                <a:gd name="T80" fmla="*/ 12 w 114"/>
                <a:gd name="T81" fmla="*/ 8 h 16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168"/>
                <a:gd name="T125" fmla="*/ 114 w 114"/>
                <a:gd name="T126" fmla="*/ 168 h 16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168">
                  <a:moveTo>
                    <a:pt x="96" y="55"/>
                  </a:moveTo>
                  <a:lnTo>
                    <a:pt x="101" y="72"/>
                  </a:lnTo>
                  <a:lnTo>
                    <a:pt x="100" y="88"/>
                  </a:lnTo>
                  <a:lnTo>
                    <a:pt x="92" y="101"/>
                  </a:lnTo>
                  <a:lnTo>
                    <a:pt x="82" y="112"/>
                  </a:lnTo>
                  <a:lnTo>
                    <a:pt x="69" y="123"/>
                  </a:lnTo>
                  <a:lnTo>
                    <a:pt x="54" y="134"/>
                  </a:lnTo>
                  <a:lnTo>
                    <a:pt x="40" y="143"/>
                  </a:lnTo>
                  <a:lnTo>
                    <a:pt x="27" y="153"/>
                  </a:lnTo>
                  <a:lnTo>
                    <a:pt x="25" y="156"/>
                  </a:lnTo>
                  <a:lnTo>
                    <a:pt x="24" y="158"/>
                  </a:lnTo>
                  <a:lnTo>
                    <a:pt x="24" y="162"/>
                  </a:lnTo>
                  <a:lnTo>
                    <a:pt x="25" y="165"/>
                  </a:lnTo>
                  <a:lnTo>
                    <a:pt x="28" y="167"/>
                  </a:lnTo>
                  <a:lnTo>
                    <a:pt x="31" y="168"/>
                  </a:lnTo>
                  <a:lnTo>
                    <a:pt x="33" y="168"/>
                  </a:lnTo>
                  <a:lnTo>
                    <a:pt x="37" y="167"/>
                  </a:lnTo>
                  <a:lnTo>
                    <a:pt x="53" y="157"/>
                  </a:lnTo>
                  <a:lnTo>
                    <a:pt x="69" y="147"/>
                  </a:lnTo>
                  <a:lnTo>
                    <a:pt x="84" y="135"/>
                  </a:lnTo>
                  <a:lnTo>
                    <a:pt x="97" y="121"/>
                  </a:lnTo>
                  <a:lnTo>
                    <a:pt x="107" y="106"/>
                  </a:lnTo>
                  <a:lnTo>
                    <a:pt x="113" y="89"/>
                  </a:lnTo>
                  <a:lnTo>
                    <a:pt x="114" y="71"/>
                  </a:lnTo>
                  <a:lnTo>
                    <a:pt x="110" y="51"/>
                  </a:lnTo>
                  <a:lnTo>
                    <a:pt x="101" y="36"/>
                  </a:lnTo>
                  <a:lnTo>
                    <a:pt x="87" y="24"/>
                  </a:lnTo>
                  <a:lnTo>
                    <a:pt x="70" y="14"/>
                  </a:lnTo>
                  <a:lnTo>
                    <a:pt x="51" y="7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2" y="9"/>
                  </a:lnTo>
                  <a:lnTo>
                    <a:pt x="26" y="13"/>
                  </a:lnTo>
                  <a:lnTo>
                    <a:pt x="41" y="17"/>
                  </a:lnTo>
                  <a:lnTo>
                    <a:pt x="54" y="22"/>
                  </a:lnTo>
                  <a:lnTo>
                    <a:pt x="68" y="27"/>
                  </a:lnTo>
                  <a:lnTo>
                    <a:pt x="80" y="34"/>
                  </a:lnTo>
                  <a:lnTo>
                    <a:pt x="89" y="43"/>
                  </a:lnTo>
                  <a:lnTo>
                    <a:pt x="96" y="55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5" name="Freeform 618"/>
            <p:cNvSpPr>
              <a:spLocks/>
            </p:cNvSpPr>
            <p:nvPr/>
          </p:nvSpPr>
          <p:spPr bwMode="auto">
            <a:xfrm>
              <a:off x="4494" y="3348"/>
              <a:ext cx="37" cy="50"/>
            </a:xfrm>
            <a:custGeom>
              <a:avLst/>
              <a:gdLst>
                <a:gd name="T0" fmla="*/ 12 w 289"/>
                <a:gd name="T1" fmla="*/ 9 h 351"/>
                <a:gd name="T2" fmla="*/ 6 w 289"/>
                <a:gd name="T3" fmla="*/ 15 h 351"/>
                <a:gd name="T4" fmla="*/ 2 w 289"/>
                <a:gd name="T5" fmla="*/ 22 h 351"/>
                <a:gd name="T6" fmla="*/ 0 w 289"/>
                <a:gd name="T7" fmla="*/ 30 h 351"/>
                <a:gd name="T8" fmla="*/ 0 w 289"/>
                <a:gd name="T9" fmla="*/ 35 h 351"/>
                <a:gd name="T10" fmla="*/ 1 w 289"/>
                <a:gd name="T11" fmla="*/ 37 h 351"/>
                <a:gd name="T12" fmla="*/ 2 w 289"/>
                <a:gd name="T13" fmla="*/ 39 h 351"/>
                <a:gd name="T14" fmla="*/ 4 w 289"/>
                <a:gd name="T15" fmla="*/ 41 h 351"/>
                <a:gd name="T16" fmla="*/ 6 w 289"/>
                <a:gd name="T17" fmla="*/ 43 h 351"/>
                <a:gd name="T18" fmla="*/ 10 w 289"/>
                <a:gd name="T19" fmla="*/ 45 h 351"/>
                <a:gd name="T20" fmla="*/ 14 w 289"/>
                <a:gd name="T21" fmla="*/ 46 h 351"/>
                <a:gd name="T22" fmla="*/ 17 w 289"/>
                <a:gd name="T23" fmla="*/ 48 h 351"/>
                <a:gd name="T24" fmla="*/ 21 w 289"/>
                <a:gd name="T25" fmla="*/ 49 h 351"/>
                <a:gd name="T26" fmla="*/ 25 w 289"/>
                <a:gd name="T27" fmla="*/ 49 h 351"/>
                <a:gd name="T28" fmla="*/ 29 w 289"/>
                <a:gd name="T29" fmla="*/ 50 h 351"/>
                <a:gd name="T30" fmla="*/ 33 w 289"/>
                <a:gd name="T31" fmla="*/ 50 h 351"/>
                <a:gd name="T32" fmla="*/ 36 w 289"/>
                <a:gd name="T33" fmla="*/ 50 h 351"/>
                <a:gd name="T34" fmla="*/ 37 w 289"/>
                <a:gd name="T35" fmla="*/ 49 h 351"/>
                <a:gd name="T36" fmla="*/ 37 w 289"/>
                <a:gd name="T37" fmla="*/ 48 h 351"/>
                <a:gd name="T38" fmla="*/ 36 w 289"/>
                <a:gd name="T39" fmla="*/ 47 h 351"/>
                <a:gd name="T40" fmla="*/ 34 w 289"/>
                <a:gd name="T41" fmla="*/ 46 h 351"/>
                <a:gd name="T42" fmla="*/ 30 w 289"/>
                <a:gd name="T43" fmla="*/ 45 h 351"/>
                <a:gd name="T44" fmla="*/ 27 w 289"/>
                <a:gd name="T45" fmla="*/ 45 h 351"/>
                <a:gd name="T46" fmla="*/ 23 w 289"/>
                <a:gd name="T47" fmla="*/ 44 h 351"/>
                <a:gd name="T48" fmla="*/ 19 w 289"/>
                <a:gd name="T49" fmla="*/ 43 h 351"/>
                <a:gd name="T50" fmla="*/ 16 w 289"/>
                <a:gd name="T51" fmla="*/ 42 h 351"/>
                <a:gd name="T52" fmla="*/ 13 w 289"/>
                <a:gd name="T53" fmla="*/ 41 h 351"/>
                <a:gd name="T54" fmla="*/ 9 w 289"/>
                <a:gd name="T55" fmla="*/ 39 h 351"/>
                <a:gd name="T56" fmla="*/ 6 w 289"/>
                <a:gd name="T57" fmla="*/ 37 h 351"/>
                <a:gd name="T58" fmla="*/ 4 w 289"/>
                <a:gd name="T59" fmla="*/ 34 h 351"/>
                <a:gd name="T60" fmla="*/ 4 w 289"/>
                <a:gd name="T61" fmla="*/ 31 h 351"/>
                <a:gd name="T62" fmla="*/ 4 w 289"/>
                <a:gd name="T63" fmla="*/ 26 h 351"/>
                <a:gd name="T64" fmla="*/ 6 w 289"/>
                <a:gd name="T65" fmla="*/ 23 h 351"/>
                <a:gd name="T66" fmla="*/ 8 w 289"/>
                <a:gd name="T67" fmla="*/ 18 h 351"/>
                <a:gd name="T68" fmla="*/ 11 w 289"/>
                <a:gd name="T69" fmla="*/ 15 h 351"/>
                <a:gd name="T70" fmla="*/ 14 w 289"/>
                <a:gd name="T71" fmla="*/ 11 h 351"/>
                <a:gd name="T72" fmla="*/ 18 w 289"/>
                <a:gd name="T73" fmla="*/ 8 h 351"/>
                <a:gd name="T74" fmla="*/ 22 w 289"/>
                <a:gd name="T75" fmla="*/ 5 h 351"/>
                <a:gd name="T76" fmla="*/ 27 w 289"/>
                <a:gd name="T77" fmla="*/ 3 h 351"/>
                <a:gd name="T78" fmla="*/ 30 w 289"/>
                <a:gd name="T79" fmla="*/ 1 h 351"/>
                <a:gd name="T80" fmla="*/ 29 w 289"/>
                <a:gd name="T81" fmla="*/ 0 h 351"/>
                <a:gd name="T82" fmla="*/ 25 w 289"/>
                <a:gd name="T83" fmla="*/ 1 h 351"/>
                <a:gd name="T84" fmla="*/ 21 w 289"/>
                <a:gd name="T85" fmla="*/ 2 h 351"/>
                <a:gd name="T86" fmla="*/ 16 w 289"/>
                <a:gd name="T87" fmla="*/ 5 h 35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9"/>
                <a:gd name="T133" fmla="*/ 0 h 351"/>
                <a:gd name="T134" fmla="*/ 289 w 289"/>
                <a:gd name="T135" fmla="*/ 351 h 35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9" h="351">
                  <a:moveTo>
                    <a:pt x="112" y="46"/>
                  </a:moveTo>
                  <a:lnTo>
                    <a:pt x="90" y="65"/>
                  </a:lnTo>
                  <a:lnTo>
                    <a:pt x="68" y="84"/>
                  </a:lnTo>
                  <a:lnTo>
                    <a:pt x="48" y="106"/>
                  </a:lnTo>
                  <a:lnTo>
                    <a:pt x="30" y="130"/>
                  </a:lnTo>
                  <a:lnTo>
                    <a:pt x="15" y="155"/>
                  </a:lnTo>
                  <a:lnTo>
                    <a:pt x="5" y="181"/>
                  </a:lnTo>
                  <a:lnTo>
                    <a:pt x="0" y="210"/>
                  </a:lnTo>
                  <a:lnTo>
                    <a:pt x="1" y="240"/>
                  </a:lnTo>
                  <a:lnTo>
                    <a:pt x="3" y="248"/>
                  </a:lnTo>
                  <a:lnTo>
                    <a:pt x="5" y="256"/>
                  </a:lnTo>
                  <a:lnTo>
                    <a:pt x="8" y="262"/>
                  </a:lnTo>
                  <a:lnTo>
                    <a:pt x="12" y="270"/>
                  </a:lnTo>
                  <a:lnTo>
                    <a:pt x="17" y="276"/>
                  </a:lnTo>
                  <a:lnTo>
                    <a:pt x="24" y="283"/>
                  </a:lnTo>
                  <a:lnTo>
                    <a:pt x="29" y="288"/>
                  </a:lnTo>
                  <a:lnTo>
                    <a:pt x="36" y="292"/>
                  </a:lnTo>
                  <a:lnTo>
                    <a:pt x="50" y="301"/>
                  </a:lnTo>
                  <a:lnTo>
                    <a:pt x="64" y="308"/>
                  </a:lnTo>
                  <a:lnTo>
                    <a:pt x="77" y="315"/>
                  </a:lnTo>
                  <a:lnTo>
                    <a:pt x="92" y="320"/>
                  </a:lnTo>
                  <a:lnTo>
                    <a:pt x="107" y="326"/>
                  </a:lnTo>
                  <a:lnTo>
                    <a:pt x="121" y="330"/>
                  </a:lnTo>
                  <a:lnTo>
                    <a:pt x="136" y="334"/>
                  </a:lnTo>
                  <a:lnTo>
                    <a:pt x="151" y="337"/>
                  </a:lnTo>
                  <a:lnTo>
                    <a:pt x="167" y="341"/>
                  </a:lnTo>
                  <a:lnTo>
                    <a:pt x="181" y="343"/>
                  </a:lnTo>
                  <a:lnTo>
                    <a:pt x="197" y="345"/>
                  </a:lnTo>
                  <a:lnTo>
                    <a:pt x="213" y="347"/>
                  </a:lnTo>
                  <a:lnTo>
                    <a:pt x="228" y="348"/>
                  </a:lnTo>
                  <a:lnTo>
                    <a:pt x="243" y="349"/>
                  </a:lnTo>
                  <a:lnTo>
                    <a:pt x="259" y="350"/>
                  </a:lnTo>
                  <a:lnTo>
                    <a:pt x="274" y="351"/>
                  </a:lnTo>
                  <a:lnTo>
                    <a:pt x="279" y="351"/>
                  </a:lnTo>
                  <a:lnTo>
                    <a:pt x="283" y="349"/>
                  </a:lnTo>
                  <a:lnTo>
                    <a:pt x="286" y="345"/>
                  </a:lnTo>
                  <a:lnTo>
                    <a:pt x="289" y="341"/>
                  </a:lnTo>
                  <a:lnTo>
                    <a:pt x="289" y="335"/>
                  </a:lnTo>
                  <a:lnTo>
                    <a:pt x="286" y="331"/>
                  </a:lnTo>
                  <a:lnTo>
                    <a:pt x="282" y="328"/>
                  </a:lnTo>
                  <a:lnTo>
                    <a:pt x="277" y="326"/>
                  </a:lnTo>
                  <a:lnTo>
                    <a:pt x="263" y="322"/>
                  </a:lnTo>
                  <a:lnTo>
                    <a:pt x="250" y="320"/>
                  </a:lnTo>
                  <a:lnTo>
                    <a:pt x="236" y="317"/>
                  </a:lnTo>
                  <a:lnTo>
                    <a:pt x="221" y="315"/>
                  </a:lnTo>
                  <a:lnTo>
                    <a:pt x="208" y="313"/>
                  </a:lnTo>
                  <a:lnTo>
                    <a:pt x="194" y="311"/>
                  </a:lnTo>
                  <a:lnTo>
                    <a:pt x="179" y="308"/>
                  </a:lnTo>
                  <a:lnTo>
                    <a:pt x="166" y="305"/>
                  </a:lnTo>
                  <a:lnTo>
                    <a:pt x="152" y="303"/>
                  </a:lnTo>
                  <a:lnTo>
                    <a:pt x="138" y="300"/>
                  </a:lnTo>
                  <a:lnTo>
                    <a:pt x="125" y="296"/>
                  </a:lnTo>
                  <a:lnTo>
                    <a:pt x="111" y="292"/>
                  </a:lnTo>
                  <a:lnTo>
                    <a:pt x="98" y="287"/>
                  </a:lnTo>
                  <a:lnTo>
                    <a:pt x="85" y="282"/>
                  </a:lnTo>
                  <a:lnTo>
                    <a:pt x="72" y="276"/>
                  </a:lnTo>
                  <a:lnTo>
                    <a:pt x="59" y="269"/>
                  </a:lnTo>
                  <a:lnTo>
                    <a:pt x="49" y="261"/>
                  </a:lnTo>
                  <a:lnTo>
                    <a:pt x="41" y="252"/>
                  </a:lnTo>
                  <a:lnTo>
                    <a:pt x="34" y="241"/>
                  </a:lnTo>
                  <a:lnTo>
                    <a:pt x="31" y="228"/>
                  </a:lnTo>
                  <a:lnTo>
                    <a:pt x="30" y="215"/>
                  </a:lnTo>
                  <a:lnTo>
                    <a:pt x="31" y="201"/>
                  </a:lnTo>
                  <a:lnTo>
                    <a:pt x="34" y="186"/>
                  </a:lnTo>
                  <a:lnTo>
                    <a:pt x="38" y="174"/>
                  </a:lnTo>
                  <a:lnTo>
                    <a:pt x="46" y="158"/>
                  </a:lnTo>
                  <a:lnTo>
                    <a:pt x="54" y="142"/>
                  </a:lnTo>
                  <a:lnTo>
                    <a:pt x="64" y="128"/>
                  </a:lnTo>
                  <a:lnTo>
                    <a:pt x="74" y="115"/>
                  </a:lnTo>
                  <a:lnTo>
                    <a:pt x="85" y="102"/>
                  </a:lnTo>
                  <a:lnTo>
                    <a:pt x="96" y="89"/>
                  </a:lnTo>
                  <a:lnTo>
                    <a:pt x="110" y="77"/>
                  </a:lnTo>
                  <a:lnTo>
                    <a:pt x="124" y="64"/>
                  </a:lnTo>
                  <a:lnTo>
                    <a:pt x="137" y="53"/>
                  </a:lnTo>
                  <a:lnTo>
                    <a:pt x="155" y="43"/>
                  </a:lnTo>
                  <a:lnTo>
                    <a:pt x="175" y="35"/>
                  </a:lnTo>
                  <a:lnTo>
                    <a:pt x="195" y="26"/>
                  </a:lnTo>
                  <a:lnTo>
                    <a:pt x="213" y="19"/>
                  </a:lnTo>
                  <a:lnTo>
                    <a:pt x="228" y="12"/>
                  </a:lnTo>
                  <a:lnTo>
                    <a:pt x="237" y="6"/>
                  </a:lnTo>
                  <a:lnTo>
                    <a:pt x="240" y="2"/>
                  </a:lnTo>
                  <a:lnTo>
                    <a:pt x="230" y="0"/>
                  </a:lnTo>
                  <a:lnTo>
                    <a:pt x="215" y="1"/>
                  </a:lnTo>
                  <a:lnTo>
                    <a:pt x="198" y="4"/>
                  </a:lnTo>
                  <a:lnTo>
                    <a:pt x="180" y="9"/>
                  </a:lnTo>
                  <a:lnTo>
                    <a:pt x="161" y="17"/>
                  </a:lnTo>
                  <a:lnTo>
                    <a:pt x="144" y="25"/>
                  </a:lnTo>
                  <a:lnTo>
                    <a:pt x="127" y="35"/>
                  </a:lnTo>
                  <a:lnTo>
                    <a:pt x="112" y="4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6" name="Freeform 619"/>
            <p:cNvSpPr>
              <a:spLocks/>
            </p:cNvSpPr>
            <p:nvPr/>
          </p:nvSpPr>
          <p:spPr bwMode="auto">
            <a:xfrm>
              <a:off x="4545" y="3346"/>
              <a:ext cx="32" cy="34"/>
            </a:xfrm>
            <a:custGeom>
              <a:avLst/>
              <a:gdLst>
                <a:gd name="T0" fmla="*/ 26 w 254"/>
                <a:gd name="T1" fmla="*/ 10 h 234"/>
                <a:gd name="T2" fmla="*/ 28 w 254"/>
                <a:gd name="T3" fmla="*/ 12 h 234"/>
                <a:gd name="T4" fmla="*/ 29 w 254"/>
                <a:gd name="T5" fmla="*/ 14 h 234"/>
                <a:gd name="T6" fmla="*/ 29 w 254"/>
                <a:gd name="T7" fmla="*/ 17 h 234"/>
                <a:gd name="T8" fmla="*/ 29 w 254"/>
                <a:gd name="T9" fmla="*/ 19 h 234"/>
                <a:gd name="T10" fmla="*/ 29 w 254"/>
                <a:gd name="T11" fmla="*/ 21 h 234"/>
                <a:gd name="T12" fmla="*/ 28 w 254"/>
                <a:gd name="T13" fmla="*/ 23 h 234"/>
                <a:gd name="T14" fmla="*/ 28 w 254"/>
                <a:gd name="T15" fmla="*/ 25 h 234"/>
                <a:gd name="T16" fmla="*/ 27 w 254"/>
                <a:gd name="T17" fmla="*/ 26 h 234"/>
                <a:gd name="T18" fmla="*/ 25 w 254"/>
                <a:gd name="T19" fmla="*/ 28 h 234"/>
                <a:gd name="T20" fmla="*/ 24 w 254"/>
                <a:gd name="T21" fmla="*/ 29 h 234"/>
                <a:gd name="T22" fmla="*/ 23 w 254"/>
                <a:gd name="T23" fmla="*/ 30 h 234"/>
                <a:gd name="T24" fmla="*/ 22 w 254"/>
                <a:gd name="T25" fmla="*/ 32 h 234"/>
                <a:gd name="T26" fmla="*/ 22 w 254"/>
                <a:gd name="T27" fmla="*/ 32 h 234"/>
                <a:gd name="T28" fmla="*/ 22 w 254"/>
                <a:gd name="T29" fmla="*/ 33 h 234"/>
                <a:gd name="T30" fmla="*/ 22 w 254"/>
                <a:gd name="T31" fmla="*/ 33 h 234"/>
                <a:gd name="T32" fmla="*/ 22 w 254"/>
                <a:gd name="T33" fmla="*/ 34 h 234"/>
                <a:gd name="T34" fmla="*/ 22 w 254"/>
                <a:gd name="T35" fmla="*/ 34 h 234"/>
                <a:gd name="T36" fmla="*/ 23 w 254"/>
                <a:gd name="T37" fmla="*/ 34 h 234"/>
                <a:gd name="T38" fmla="*/ 23 w 254"/>
                <a:gd name="T39" fmla="*/ 34 h 234"/>
                <a:gd name="T40" fmla="*/ 24 w 254"/>
                <a:gd name="T41" fmla="*/ 34 h 234"/>
                <a:gd name="T42" fmla="*/ 26 w 254"/>
                <a:gd name="T43" fmla="*/ 32 h 234"/>
                <a:gd name="T44" fmla="*/ 28 w 254"/>
                <a:gd name="T45" fmla="*/ 29 h 234"/>
                <a:gd name="T46" fmla="*/ 30 w 254"/>
                <a:gd name="T47" fmla="*/ 26 h 234"/>
                <a:gd name="T48" fmla="*/ 31 w 254"/>
                <a:gd name="T49" fmla="*/ 23 h 234"/>
                <a:gd name="T50" fmla="*/ 32 w 254"/>
                <a:gd name="T51" fmla="*/ 19 h 234"/>
                <a:gd name="T52" fmla="*/ 32 w 254"/>
                <a:gd name="T53" fmla="*/ 16 h 234"/>
                <a:gd name="T54" fmla="*/ 31 w 254"/>
                <a:gd name="T55" fmla="*/ 12 h 234"/>
                <a:gd name="T56" fmla="*/ 28 w 254"/>
                <a:gd name="T57" fmla="*/ 9 h 234"/>
                <a:gd name="T58" fmla="*/ 27 w 254"/>
                <a:gd name="T59" fmla="*/ 8 h 234"/>
                <a:gd name="T60" fmla="*/ 25 w 254"/>
                <a:gd name="T61" fmla="*/ 7 h 234"/>
                <a:gd name="T62" fmla="*/ 23 w 254"/>
                <a:gd name="T63" fmla="*/ 5 h 234"/>
                <a:gd name="T64" fmla="*/ 21 w 254"/>
                <a:gd name="T65" fmla="*/ 4 h 234"/>
                <a:gd name="T66" fmla="*/ 19 w 254"/>
                <a:gd name="T67" fmla="*/ 3 h 234"/>
                <a:gd name="T68" fmla="*/ 16 w 254"/>
                <a:gd name="T69" fmla="*/ 2 h 234"/>
                <a:gd name="T70" fmla="*/ 14 w 254"/>
                <a:gd name="T71" fmla="*/ 2 h 234"/>
                <a:gd name="T72" fmla="*/ 12 w 254"/>
                <a:gd name="T73" fmla="*/ 1 h 234"/>
                <a:gd name="T74" fmla="*/ 9 w 254"/>
                <a:gd name="T75" fmla="*/ 1 h 234"/>
                <a:gd name="T76" fmla="*/ 7 w 254"/>
                <a:gd name="T77" fmla="*/ 0 h 234"/>
                <a:gd name="T78" fmla="*/ 5 w 254"/>
                <a:gd name="T79" fmla="*/ 0 h 234"/>
                <a:gd name="T80" fmla="*/ 4 w 254"/>
                <a:gd name="T81" fmla="*/ 0 h 234"/>
                <a:gd name="T82" fmla="*/ 2 w 254"/>
                <a:gd name="T83" fmla="*/ 0 h 234"/>
                <a:gd name="T84" fmla="*/ 1 w 254"/>
                <a:gd name="T85" fmla="*/ 0 h 234"/>
                <a:gd name="T86" fmla="*/ 0 w 254"/>
                <a:gd name="T87" fmla="*/ 0 h 234"/>
                <a:gd name="T88" fmla="*/ 0 w 254"/>
                <a:gd name="T89" fmla="*/ 1 h 234"/>
                <a:gd name="T90" fmla="*/ 1 w 254"/>
                <a:gd name="T91" fmla="*/ 1 h 234"/>
                <a:gd name="T92" fmla="*/ 3 w 254"/>
                <a:gd name="T93" fmla="*/ 1 h 234"/>
                <a:gd name="T94" fmla="*/ 4 w 254"/>
                <a:gd name="T95" fmla="*/ 1 h 234"/>
                <a:gd name="T96" fmla="*/ 6 w 254"/>
                <a:gd name="T97" fmla="*/ 2 h 234"/>
                <a:gd name="T98" fmla="*/ 7 w 254"/>
                <a:gd name="T99" fmla="*/ 2 h 234"/>
                <a:gd name="T100" fmla="*/ 9 w 254"/>
                <a:gd name="T101" fmla="*/ 2 h 234"/>
                <a:gd name="T102" fmla="*/ 11 w 254"/>
                <a:gd name="T103" fmla="*/ 3 h 234"/>
                <a:gd name="T104" fmla="*/ 13 w 254"/>
                <a:gd name="T105" fmla="*/ 3 h 234"/>
                <a:gd name="T106" fmla="*/ 15 w 254"/>
                <a:gd name="T107" fmla="*/ 4 h 234"/>
                <a:gd name="T108" fmla="*/ 17 w 254"/>
                <a:gd name="T109" fmla="*/ 5 h 234"/>
                <a:gd name="T110" fmla="*/ 18 w 254"/>
                <a:gd name="T111" fmla="*/ 5 h 234"/>
                <a:gd name="T112" fmla="*/ 20 w 254"/>
                <a:gd name="T113" fmla="*/ 6 h 234"/>
                <a:gd name="T114" fmla="*/ 22 w 254"/>
                <a:gd name="T115" fmla="*/ 7 h 234"/>
                <a:gd name="T116" fmla="*/ 23 w 254"/>
                <a:gd name="T117" fmla="*/ 8 h 234"/>
                <a:gd name="T118" fmla="*/ 25 w 254"/>
                <a:gd name="T119" fmla="*/ 9 h 234"/>
                <a:gd name="T120" fmla="*/ 26 w 254"/>
                <a:gd name="T121" fmla="*/ 10 h 23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54"/>
                <a:gd name="T184" fmla="*/ 0 h 234"/>
                <a:gd name="T185" fmla="*/ 254 w 254"/>
                <a:gd name="T186" fmla="*/ 234 h 23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54" h="234">
                  <a:moveTo>
                    <a:pt x="210" y="71"/>
                  </a:moveTo>
                  <a:lnTo>
                    <a:pt x="222" y="84"/>
                  </a:lnTo>
                  <a:lnTo>
                    <a:pt x="229" y="99"/>
                  </a:lnTo>
                  <a:lnTo>
                    <a:pt x="232" y="115"/>
                  </a:lnTo>
                  <a:lnTo>
                    <a:pt x="232" y="132"/>
                  </a:lnTo>
                  <a:lnTo>
                    <a:pt x="230" y="146"/>
                  </a:lnTo>
                  <a:lnTo>
                    <a:pt x="226" y="158"/>
                  </a:lnTo>
                  <a:lnTo>
                    <a:pt x="219" y="170"/>
                  </a:lnTo>
                  <a:lnTo>
                    <a:pt x="211" y="179"/>
                  </a:lnTo>
                  <a:lnTo>
                    <a:pt x="202" y="190"/>
                  </a:lnTo>
                  <a:lnTo>
                    <a:pt x="193" y="199"/>
                  </a:lnTo>
                  <a:lnTo>
                    <a:pt x="183" y="208"/>
                  </a:lnTo>
                  <a:lnTo>
                    <a:pt x="174" y="218"/>
                  </a:lnTo>
                  <a:lnTo>
                    <a:pt x="172" y="221"/>
                  </a:lnTo>
                  <a:lnTo>
                    <a:pt x="172" y="224"/>
                  </a:lnTo>
                  <a:lnTo>
                    <a:pt x="172" y="227"/>
                  </a:lnTo>
                  <a:lnTo>
                    <a:pt x="174" y="231"/>
                  </a:lnTo>
                  <a:lnTo>
                    <a:pt x="177" y="233"/>
                  </a:lnTo>
                  <a:lnTo>
                    <a:pt x="181" y="234"/>
                  </a:lnTo>
                  <a:lnTo>
                    <a:pt x="184" y="233"/>
                  </a:lnTo>
                  <a:lnTo>
                    <a:pt x="187" y="231"/>
                  </a:lnTo>
                  <a:lnTo>
                    <a:pt x="208" y="217"/>
                  </a:lnTo>
                  <a:lnTo>
                    <a:pt x="226" y="199"/>
                  </a:lnTo>
                  <a:lnTo>
                    <a:pt x="240" y="178"/>
                  </a:lnTo>
                  <a:lnTo>
                    <a:pt x="249" y="155"/>
                  </a:lnTo>
                  <a:lnTo>
                    <a:pt x="254" y="131"/>
                  </a:lnTo>
                  <a:lnTo>
                    <a:pt x="251" y="107"/>
                  </a:lnTo>
                  <a:lnTo>
                    <a:pt x="243" y="84"/>
                  </a:lnTo>
                  <a:lnTo>
                    <a:pt x="226" y="64"/>
                  </a:lnTo>
                  <a:lnTo>
                    <a:pt x="214" y="53"/>
                  </a:lnTo>
                  <a:lnTo>
                    <a:pt x="199" y="45"/>
                  </a:lnTo>
                  <a:lnTo>
                    <a:pt x="183" y="36"/>
                  </a:lnTo>
                  <a:lnTo>
                    <a:pt x="165" y="29"/>
                  </a:lnTo>
                  <a:lnTo>
                    <a:pt x="147" y="21"/>
                  </a:lnTo>
                  <a:lnTo>
                    <a:pt x="129" y="16"/>
                  </a:lnTo>
                  <a:lnTo>
                    <a:pt x="111" y="12"/>
                  </a:lnTo>
                  <a:lnTo>
                    <a:pt x="93" y="7"/>
                  </a:lnTo>
                  <a:lnTo>
                    <a:pt x="75" y="4"/>
                  </a:lnTo>
                  <a:lnTo>
                    <a:pt x="59" y="2"/>
                  </a:lnTo>
                  <a:lnTo>
                    <a:pt x="43" y="0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11" y="6"/>
                  </a:lnTo>
                  <a:lnTo>
                    <a:pt x="21" y="7"/>
                  </a:lnTo>
                  <a:lnTo>
                    <a:pt x="34" y="9"/>
                  </a:lnTo>
                  <a:lnTo>
                    <a:pt x="46" y="12"/>
                  </a:lnTo>
                  <a:lnTo>
                    <a:pt x="59" y="15"/>
                  </a:lnTo>
                  <a:lnTo>
                    <a:pt x="74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6" y="28"/>
                  </a:lnTo>
                  <a:lnTo>
                    <a:pt x="131" y="32"/>
                  </a:lnTo>
                  <a:lnTo>
                    <a:pt x="145" y="36"/>
                  </a:lnTo>
                  <a:lnTo>
                    <a:pt x="159" y="42"/>
                  </a:lnTo>
                  <a:lnTo>
                    <a:pt x="173" y="48"/>
                  </a:lnTo>
                  <a:lnTo>
                    <a:pt x="186" y="55"/>
                  </a:lnTo>
                  <a:lnTo>
                    <a:pt x="199" y="63"/>
                  </a:lnTo>
                  <a:lnTo>
                    <a:pt x="210" y="7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7" name="Freeform 620"/>
            <p:cNvSpPr>
              <a:spLocks/>
            </p:cNvSpPr>
            <p:nvPr/>
          </p:nvSpPr>
          <p:spPr bwMode="auto">
            <a:xfrm>
              <a:off x="4481" y="3362"/>
              <a:ext cx="13" cy="31"/>
            </a:xfrm>
            <a:custGeom>
              <a:avLst/>
              <a:gdLst>
                <a:gd name="T0" fmla="*/ 0 w 103"/>
                <a:gd name="T1" fmla="*/ 17 h 221"/>
                <a:gd name="T2" fmla="*/ 0 w 103"/>
                <a:gd name="T3" fmla="*/ 19 h 221"/>
                <a:gd name="T4" fmla="*/ 1 w 103"/>
                <a:gd name="T5" fmla="*/ 22 h 221"/>
                <a:gd name="T6" fmla="*/ 2 w 103"/>
                <a:gd name="T7" fmla="*/ 24 h 221"/>
                <a:gd name="T8" fmla="*/ 3 w 103"/>
                <a:gd name="T9" fmla="*/ 26 h 221"/>
                <a:gd name="T10" fmla="*/ 4 w 103"/>
                <a:gd name="T11" fmla="*/ 28 h 221"/>
                <a:gd name="T12" fmla="*/ 6 w 103"/>
                <a:gd name="T13" fmla="*/ 29 h 221"/>
                <a:gd name="T14" fmla="*/ 8 w 103"/>
                <a:gd name="T15" fmla="*/ 30 h 221"/>
                <a:gd name="T16" fmla="*/ 10 w 103"/>
                <a:gd name="T17" fmla="*/ 31 h 221"/>
                <a:gd name="T18" fmla="*/ 11 w 103"/>
                <a:gd name="T19" fmla="*/ 31 h 221"/>
                <a:gd name="T20" fmla="*/ 12 w 103"/>
                <a:gd name="T21" fmla="*/ 31 h 221"/>
                <a:gd name="T22" fmla="*/ 12 w 103"/>
                <a:gd name="T23" fmla="*/ 30 h 221"/>
                <a:gd name="T24" fmla="*/ 13 w 103"/>
                <a:gd name="T25" fmla="*/ 30 h 221"/>
                <a:gd name="T26" fmla="*/ 13 w 103"/>
                <a:gd name="T27" fmla="*/ 29 h 221"/>
                <a:gd name="T28" fmla="*/ 12 w 103"/>
                <a:gd name="T29" fmla="*/ 28 h 221"/>
                <a:gd name="T30" fmla="*/ 12 w 103"/>
                <a:gd name="T31" fmla="*/ 27 h 221"/>
                <a:gd name="T32" fmla="*/ 11 w 103"/>
                <a:gd name="T33" fmla="*/ 27 h 221"/>
                <a:gd name="T34" fmla="*/ 9 w 103"/>
                <a:gd name="T35" fmla="*/ 26 h 221"/>
                <a:gd name="T36" fmla="*/ 7 w 103"/>
                <a:gd name="T37" fmla="*/ 25 h 221"/>
                <a:gd name="T38" fmla="*/ 6 w 103"/>
                <a:gd name="T39" fmla="*/ 24 h 221"/>
                <a:gd name="T40" fmla="*/ 5 w 103"/>
                <a:gd name="T41" fmla="*/ 22 h 221"/>
                <a:gd name="T42" fmla="*/ 4 w 103"/>
                <a:gd name="T43" fmla="*/ 19 h 221"/>
                <a:gd name="T44" fmla="*/ 3 w 103"/>
                <a:gd name="T45" fmla="*/ 17 h 221"/>
                <a:gd name="T46" fmla="*/ 3 w 103"/>
                <a:gd name="T47" fmla="*/ 14 h 221"/>
                <a:gd name="T48" fmla="*/ 4 w 103"/>
                <a:gd name="T49" fmla="*/ 12 h 221"/>
                <a:gd name="T50" fmla="*/ 5 w 103"/>
                <a:gd name="T51" fmla="*/ 10 h 221"/>
                <a:gd name="T52" fmla="*/ 6 w 103"/>
                <a:gd name="T53" fmla="*/ 8 h 221"/>
                <a:gd name="T54" fmla="*/ 7 w 103"/>
                <a:gd name="T55" fmla="*/ 6 h 221"/>
                <a:gd name="T56" fmla="*/ 8 w 103"/>
                <a:gd name="T57" fmla="*/ 5 h 221"/>
                <a:gd name="T58" fmla="*/ 10 w 103"/>
                <a:gd name="T59" fmla="*/ 4 h 221"/>
                <a:gd name="T60" fmla="*/ 11 w 103"/>
                <a:gd name="T61" fmla="*/ 2 h 221"/>
                <a:gd name="T62" fmla="*/ 12 w 103"/>
                <a:gd name="T63" fmla="*/ 1 h 221"/>
                <a:gd name="T64" fmla="*/ 13 w 103"/>
                <a:gd name="T65" fmla="*/ 0 h 221"/>
                <a:gd name="T66" fmla="*/ 12 w 103"/>
                <a:gd name="T67" fmla="*/ 0 h 221"/>
                <a:gd name="T68" fmla="*/ 11 w 103"/>
                <a:gd name="T69" fmla="*/ 1 h 221"/>
                <a:gd name="T70" fmla="*/ 9 w 103"/>
                <a:gd name="T71" fmla="*/ 2 h 221"/>
                <a:gd name="T72" fmla="*/ 6 w 103"/>
                <a:gd name="T73" fmla="*/ 5 h 221"/>
                <a:gd name="T74" fmla="*/ 4 w 103"/>
                <a:gd name="T75" fmla="*/ 7 h 221"/>
                <a:gd name="T76" fmla="*/ 2 w 103"/>
                <a:gd name="T77" fmla="*/ 11 h 221"/>
                <a:gd name="T78" fmla="*/ 1 w 103"/>
                <a:gd name="T79" fmla="*/ 14 h 221"/>
                <a:gd name="T80" fmla="*/ 0 w 103"/>
                <a:gd name="T81" fmla="*/ 17 h 22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3"/>
                <a:gd name="T124" fmla="*/ 0 h 221"/>
                <a:gd name="T125" fmla="*/ 103 w 103"/>
                <a:gd name="T126" fmla="*/ 221 h 22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3" h="221">
                  <a:moveTo>
                    <a:pt x="0" y="121"/>
                  </a:moveTo>
                  <a:lnTo>
                    <a:pt x="0" y="139"/>
                  </a:lnTo>
                  <a:lnTo>
                    <a:pt x="4" y="156"/>
                  </a:lnTo>
                  <a:lnTo>
                    <a:pt x="12" y="172"/>
                  </a:lnTo>
                  <a:lnTo>
                    <a:pt x="22" y="186"/>
                  </a:lnTo>
                  <a:lnTo>
                    <a:pt x="35" y="197"/>
                  </a:lnTo>
                  <a:lnTo>
                    <a:pt x="50" y="208"/>
                  </a:lnTo>
                  <a:lnTo>
                    <a:pt x="66" y="216"/>
                  </a:lnTo>
                  <a:lnTo>
                    <a:pt x="83" y="220"/>
                  </a:lnTo>
                  <a:lnTo>
                    <a:pt x="89" y="221"/>
                  </a:lnTo>
                  <a:lnTo>
                    <a:pt x="94" y="219"/>
                  </a:lnTo>
                  <a:lnTo>
                    <a:pt x="98" y="216"/>
                  </a:lnTo>
                  <a:lnTo>
                    <a:pt x="100" y="211"/>
                  </a:lnTo>
                  <a:lnTo>
                    <a:pt x="100" y="206"/>
                  </a:lnTo>
                  <a:lnTo>
                    <a:pt x="99" y="201"/>
                  </a:lnTo>
                  <a:lnTo>
                    <a:pt x="96" y="196"/>
                  </a:lnTo>
                  <a:lnTo>
                    <a:pt x="91" y="194"/>
                  </a:lnTo>
                  <a:lnTo>
                    <a:pt x="74" y="188"/>
                  </a:lnTo>
                  <a:lnTo>
                    <a:pt x="58" y="179"/>
                  </a:lnTo>
                  <a:lnTo>
                    <a:pt x="45" y="168"/>
                  </a:lnTo>
                  <a:lnTo>
                    <a:pt x="36" y="155"/>
                  </a:lnTo>
                  <a:lnTo>
                    <a:pt x="30" y="139"/>
                  </a:lnTo>
                  <a:lnTo>
                    <a:pt x="27" y="122"/>
                  </a:lnTo>
                  <a:lnTo>
                    <a:pt x="27" y="103"/>
                  </a:lnTo>
                  <a:lnTo>
                    <a:pt x="32" y="84"/>
                  </a:lnTo>
                  <a:lnTo>
                    <a:pt x="38" y="70"/>
                  </a:lnTo>
                  <a:lnTo>
                    <a:pt x="46" y="57"/>
                  </a:lnTo>
                  <a:lnTo>
                    <a:pt x="56" y="46"/>
                  </a:lnTo>
                  <a:lnTo>
                    <a:pt x="66" y="35"/>
                  </a:lnTo>
                  <a:lnTo>
                    <a:pt x="76" y="25"/>
                  </a:lnTo>
                  <a:lnTo>
                    <a:pt x="86" y="17"/>
                  </a:lnTo>
                  <a:lnTo>
                    <a:pt x="96" y="8"/>
                  </a:lnTo>
                  <a:lnTo>
                    <a:pt x="103" y="1"/>
                  </a:lnTo>
                  <a:lnTo>
                    <a:pt x="96" y="0"/>
                  </a:lnTo>
                  <a:lnTo>
                    <a:pt x="84" y="5"/>
                  </a:lnTo>
                  <a:lnTo>
                    <a:pt x="69" y="17"/>
                  </a:lnTo>
                  <a:lnTo>
                    <a:pt x="51" y="33"/>
                  </a:lnTo>
                  <a:lnTo>
                    <a:pt x="34" y="53"/>
                  </a:lnTo>
                  <a:lnTo>
                    <a:pt x="18" y="75"/>
                  </a:lnTo>
                  <a:lnTo>
                    <a:pt x="7" y="98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8" name="Freeform 621"/>
            <p:cNvSpPr>
              <a:spLocks/>
            </p:cNvSpPr>
            <p:nvPr/>
          </p:nvSpPr>
          <p:spPr bwMode="auto">
            <a:xfrm>
              <a:off x="4571" y="3344"/>
              <a:ext cx="28" cy="41"/>
            </a:xfrm>
            <a:custGeom>
              <a:avLst/>
              <a:gdLst>
                <a:gd name="T0" fmla="*/ 24 w 221"/>
                <a:gd name="T1" fmla="*/ 16 h 288"/>
                <a:gd name="T2" fmla="*/ 25 w 221"/>
                <a:gd name="T3" fmla="*/ 19 h 288"/>
                <a:gd name="T4" fmla="*/ 26 w 221"/>
                <a:gd name="T5" fmla="*/ 22 h 288"/>
                <a:gd name="T6" fmla="*/ 25 w 221"/>
                <a:gd name="T7" fmla="*/ 25 h 288"/>
                <a:gd name="T8" fmla="*/ 24 w 221"/>
                <a:gd name="T9" fmla="*/ 28 h 288"/>
                <a:gd name="T10" fmla="*/ 22 w 221"/>
                <a:gd name="T11" fmla="*/ 30 h 288"/>
                <a:gd name="T12" fmla="*/ 19 w 221"/>
                <a:gd name="T13" fmla="*/ 33 h 288"/>
                <a:gd name="T14" fmla="*/ 16 w 221"/>
                <a:gd name="T15" fmla="*/ 35 h 288"/>
                <a:gd name="T16" fmla="*/ 15 w 221"/>
                <a:gd name="T17" fmla="*/ 37 h 288"/>
                <a:gd name="T18" fmla="*/ 14 w 221"/>
                <a:gd name="T19" fmla="*/ 38 h 288"/>
                <a:gd name="T20" fmla="*/ 14 w 221"/>
                <a:gd name="T21" fmla="*/ 39 h 288"/>
                <a:gd name="T22" fmla="*/ 14 w 221"/>
                <a:gd name="T23" fmla="*/ 40 h 288"/>
                <a:gd name="T24" fmla="*/ 15 w 221"/>
                <a:gd name="T25" fmla="*/ 41 h 288"/>
                <a:gd name="T26" fmla="*/ 16 w 221"/>
                <a:gd name="T27" fmla="*/ 41 h 288"/>
                <a:gd name="T28" fmla="*/ 18 w 221"/>
                <a:gd name="T29" fmla="*/ 39 h 288"/>
                <a:gd name="T30" fmla="*/ 21 w 221"/>
                <a:gd name="T31" fmla="*/ 36 h 288"/>
                <a:gd name="T32" fmla="*/ 24 w 221"/>
                <a:gd name="T33" fmla="*/ 33 h 288"/>
                <a:gd name="T34" fmla="*/ 26 w 221"/>
                <a:gd name="T35" fmla="*/ 29 h 288"/>
                <a:gd name="T36" fmla="*/ 28 w 221"/>
                <a:gd name="T37" fmla="*/ 25 h 288"/>
                <a:gd name="T38" fmla="*/ 28 w 221"/>
                <a:gd name="T39" fmla="*/ 20 h 288"/>
                <a:gd name="T40" fmla="*/ 26 w 221"/>
                <a:gd name="T41" fmla="*/ 16 h 288"/>
                <a:gd name="T42" fmla="*/ 23 w 221"/>
                <a:gd name="T43" fmla="*/ 12 h 288"/>
                <a:gd name="T44" fmla="*/ 20 w 221"/>
                <a:gd name="T45" fmla="*/ 10 h 288"/>
                <a:gd name="T46" fmla="*/ 17 w 221"/>
                <a:gd name="T47" fmla="*/ 8 h 288"/>
                <a:gd name="T48" fmla="*/ 14 w 221"/>
                <a:gd name="T49" fmla="*/ 6 h 288"/>
                <a:gd name="T50" fmla="*/ 11 w 221"/>
                <a:gd name="T51" fmla="*/ 4 h 288"/>
                <a:gd name="T52" fmla="*/ 8 w 221"/>
                <a:gd name="T53" fmla="*/ 2 h 288"/>
                <a:gd name="T54" fmla="*/ 5 w 221"/>
                <a:gd name="T55" fmla="*/ 1 h 288"/>
                <a:gd name="T56" fmla="*/ 3 w 221"/>
                <a:gd name="T57" fmla="*/ 0 h 288"/>
                <a:gd name="T58" fmla="*/ 1 w 221"/>
                <a:gd name="T59" fmla="*/ 0 h 288"/>
                <a:gd name="T60" fmla="*/ 1 w 221"/>
                <a:gd name="T61" fmla="*/ 1 h 288"/>
                <a:gd name="T62" fmla="*/ 3 w 221"/>
                <a:gd name="T63" fmla="*/ 2 h 288"/>
                <a:gd name="T64" fmla="*/ 6 w 221"/>
                <a:gd name="T65" fmla="*/ 3 h 288"/>
                <a:gd name="T66" fmla="*/ 9 w 221"/>
                <a:gd name="T67" fmla="*/ 5 h 288"/>
                <a:gd name="T68" fmla="*/ 12 w 221"/>
                <a:gd name="T69" fmla="*/ 7 h 288"/>
                <a:gd name="T70" fmla="*/ 15 w 221"/>
                <a:gd name="T71" fmla="*/ 9 h 288"/>
                <a:gd name="T72" fmla="*/ 18 w 221"/>
                <a:gd name="T73" fmla="*/ 12 h 288"/>
                <a:gd name="T74" fmla="*/ 21 w 221"/>
                <a:gd name="T75" fmla="*/ 14 h 2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1"/>
                <a:gd name="T115" fmla="*/ 0 h 288"/>
                <a:gd name="T116" fmla="*/ 221 w 221"/>
                <a:gd name="T117" fmla="*/ 288 h 2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1" h="288">
                  <a:moveTo>
                    <a:pt x="179" y="108"/>
                  </a:moveTo>
                  <a:lnTo>
                    <a:pt x="186" y="115"/>
                  </a:lnTo>
                  <a:lnTo>
                    <a:pt x="193" y="124"/>
                  </a:lnTo>
                  <a:lnTo>
                    <a:pt x="197" y="133"/>
                  </a:lnTo>
                  <a:lnTo>
                    <a:pt x="201" y="143"/>
                  </a:lnTo>
                  <a:lnTo>
                    <a:pt x="202" y="153"/>
                  </a:lnTo>
                  <a:lnTo>
                    <a:pt x="202" y="163"/>
                  </a:lnTo>
                  <a:lnTo>
                    <a:pt x="199" y="174"/>
                  </a:lnTo>
                  <a:lnTo>
                    <a:pt x="195" y="184"/>
                  </a:lnTo>
                  <a:lnTo>
                    <a:pt x="187" y="194"/>
                  </a:lnTo>
                  <a:lnTo>
                    <a:pt x="179" y="204"/>
                  </a:lnTo>
                  <a:lnTo>
                    <a:pt x="170" y="212"/>
                  </a:lnTo>
                  <a:lnTo>
                    <a:pt x="159" y="221"/>
                  </a:lnTo>
                  <a:lnTo>
                    <a:pt x="150" y="229"/>
                  </a:lnTo>
                  <a:lnTo>
                    <a:pt x="139" y="237"/>
                  </a:lnTo>
                  <a:lnTo>
                    <a:pt x="129" y="246"/>
                  </a:lnTo>
                  <a:lnTo>
                    <a:pt x="119" y="255"/>
                  </a:lnTo>
                  <a:lnTo>
                    <a:pt x="116" y="258"/>
                  </a:lnTo>
                  <a:lnTo>
                    <a:pt x="114" y="263"/>
                  </a:lnTo>
                  <a:lnTo>
                    <a:pt x="112" y="267"/>
                  </a:lnTo>
                  <a:lnTo>
                    <a:pt x="110" y="271"/>
                  </a:lnTo>
                  <a:lnTo>
                    <a:pt x="109" y="276"/>
                  </a:lnTo>
                  <a:lnTo>
                    <a:pt x="109" y="280"/>
                  </a:lnTo>
                  <a:lnTo>
                    <a:pt x="110" y="284"/>
                  </a:lnTo>
                  <a:lnTo>
                    <a:pt x="113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5" y="287"/>
                  </a:lnTo>
                  <a:lnTo>
                    <a:pt x="129" y="284"/>
                  </a:lnTo>
                  <a:lnTo>
                    <a:pt x="139" y="272"/>
                  </a:lnTo>
                  <a:lnTo>
                    <a:pt x="151" y="261"/>
                  </a:lnTo>
                  <a:lnTo>
                    <a:pt x="162" y="250"/>
                  </a:lnTo>
                  <a:lnTo>
                    <a:pt x="175" y="239"/>
                  </a:lnTo>
                  <a:lnTo>
                    <a:pt x="186" y="229"/>
                  </a:lnTo>
                  <a:lnTo>
                    <a:pt x="197" y="217"/>
                  </a:lnTo>
                  <a:lnTo>
                    <a:pt x="207" y="204"/>
                  </a:lnTo>
                  <a:lnTo>
                    <a:pt x="215" y="190"/>
                  </a:lnTo>
                  <a:lnTo>
                    <a:pt x="220" y="174"/>
                  </a:lnTo>
                  <a:lnTo>
                    <a:pt x="221" y="158"/>
                  </a:lnTo>
                  <a:lnTo>
                    <a:pt x="218" y="142"/>
                  </a:lnTo>
                  <a:lnTo>
                    <a:pt x="213" y="127"/>
                  </a:lnTo>
                  <a:lnTo>
                    <a:pt x="204" y="112"/>
                  </a:lnTo>
                  <a:lnTo>
                    <a:pt x="194" y="99"/>
                  </a:lnTo>
                  <a:lnTo>
                    <a:pt x="181" y="87"/>
                  </a:lnTo>
                  <a:lnTo>
                    <a:pt x="169" y="77"/>
                  </a:lnTo>
                  <a:lnTo>
                    <a:pt x="159" y="69"/>
                  </a:lnTo>
                  <a:lnTo>
                    <a:pt x="149" y="63"/>
                  </a:lnTo>
                  <a:lnTo>
                    <a:pt x="137" y="55"/>
                  </a:lnTo>
                  <a:lnTo>
                    <a:pt x="125" y="48"/>
                  </a:lnTo>
                  <a:lnTo>
                    <a:pt x="114" y="40"/>
                  </a:lnTo>
                  <a:lnTo>
                    <a:pt x="101" y="33"/>
                  </a:lnTo>
                  <a:lnTo>
                    <a:pt x="89" y="27"/>
                  </a:lnTo>
                  <a:lnTo>
                    <a:pt x="77" y="20"/>
                  </a:lnTo>
                  <a:lnTo>
                    <a:pt x="66" y="15"/>
                  </a:lnTo>
                  <a:lnTo>
                    <a:pt x="54" y="9"/>
                  </a:lnTo>
                  <a:lnTo>
                    <a:pt x="42" y="6"/>
                  </a:lnTo>
                  <a:lnTo>
                    <a:pt x="32" y="3"/>
                  </a:lnTo>
                  <a:lnTo>
                    <a:pt x="22" y="1"/>
                  </a:lnTo>
                  <a:lnTo>
                    <a:pt x="14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5"/>
                  </a:lnTo>
                  <a:lnTo>
                    <a:pt x="16" y="8"/>
                  </a:lnTo>
                  <a:lnTo>
                    <a:pt x="26" y="13"/>
                  </a:lnTo>
                  <a:lnTo>
                    <a:pt x="35" y="17"/>
                  </a:lnTo>
                  <a:lnTo>
                    <a:pt x="47" y="22"/>
                  </a:lnTo>
                  <a:lnTo>
                    <a:pt x="58" y="28"/>
                  </a:lnTo>
                  <a:lnTo>
                    <a:pt x="71" y="34"/>
                  </a:lnTo>
                  <a:lnTo>
                    <a:pt x="83" y="40"/>
                  </a:lnTo>
                  <a:lnTo>
                    <a:pt x="96" y="48"/>
                  </a:lnTo>
                  <a:lnTo>
                    <a:pt x="109" y="55"/>
                  </a:lnTo>
                  <a:lnTo>
                    <a:pt x="121" y="64"/>
                  </a:lnTo>
                  <a:lnTo>
                    <a:pt x="134" y="72"/>
                  </a:lnTo>
                  <a:lnTo>
                    <a:pt x="146" y="81"/>
                  </a:lnTo>
                  <a:lnTo>
                    <a:pt x="158" y="90"/>
                  </a:lnTo>
                  <a:lnTo>
                    <a:pt x="169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09" name="Freeform 622"/>
            <p:cNvSpPr>
              <a:spLocks/>
            </p:cNvSpPr>
            <p:nvPr/>
          </p:nvSpPr>
          <p:spPr bwMode="auto">
            <a:xfrm>
              <a:off x="4541" y="3392"/>
              <a:ext cx="9" cy="25"/>
            </a:xfrm>
            <a:custGeom>
              <a:avLst/>
              <a:gdLst>
                <a:gd name="T0" fmla="*/ 3 w 74"/>
                <a:gd name="T1" fmla="*/ 2 h 174"/>
                <a:gd name="T2" fmla="*/ 3 w 74"/>
                <a:gd name="T3" fmla="*/ 1 h 174"/>
                <a:gd name="T4" fmla="*/ 3 w 74"/>
                <a:gd name="T5" fmla="*/ 0 h 174"/>
                <a:gd name="T6" fmla="*/ 2 w 74"/>
                <a:gd name="T7" fmla="*/ 0 h 174"/>
                <a:gd name="T8" fmla="*/ 1 w 74"/>
                <a:gd name="T9" fmla="*/ 0 h 174"/>
                <a:gd name="T10" fmla="*/ 1 w 74"/>
                <a:gd name="T11" fmla="*/ 0 h 174"/>
                <a:gd name="T12" fmla="*/ 0 w 74"/>
                <a:gd name="T13" fmla="*/ 1 h 174"/>
                <a:gd name="T14" fmla="*/ 0 w 74"/>
                <a:gd name="T15" fmla="*/ 1 h 174"/>
                <a:gd name="T16" fmla="*/ 0 w 74"/>
                <a:gd name="T17" fmla="*/ 2 h 174"/>
                <a:gd name="T18" fmla="*/ 1 w 74"/>
                <a:gd name="T19" fmla="*/ 6 h 174"/>
                <a:gd name="T20" fmla="*/ 2 w 74"/>
                <a:gd name="T21" fmla="*/ 9 h 174"/>
                <a:gd name="T22" fmla="*/ 3 w 74"/>
                <a:gd name="T23" fmla="*/ 13 h 174"/>
                <a:gd name="T24" fmla="*/ 4 w 74"/>
                <a:gd name="T25" fmla="*/ 17 h 174"/>
                <a:gd name="T26" fmla="*/ 6 w 74"/>
                <a:gd name="T27" fmla="*/ 20 h 174"/>
                <a:gd name="T28" fmla="*/ 7 w 74"/>
                <a:gd name="T29" fmla="*/ 23 h 174"/>
                <a:gd name="T30" fmla="*/ 8 w 74"/>
                <a:gd name="T31" fmla="*/ 25 h 174"/>
                <a:gd name="T32" fmla="*/ 9 w 74"/>
                <a:gd name="T33" fmla="*/ 25 h 174"/>
                <a:gd name="T34" fmla="*/ 9 w 74"/>
                <a:gd name="T35" fmla="*/ 23 h 174"/>
                <a:gd name="T36" fmla="*/ 8 w 74"/>
                <a:gd name="T37" fmla="*/ 21 h 174"/>
                <a:gd name="T38" fmla="*/ 7 w 74"/>
                <a:gd name="T39" fmla="*/ 18 h 174"/>
                <a:gd name="T40" fmla="*/ 6 w 74"/>
                <a:gd name="T41" fmla="*/ 15 h 174"/>
                <a:gd name="T42" fmla="*/ 6 w 74"/>
                <a:gd name="T43" fmla="*/ 12 h 174"/>
                <a:gd name="T44" fmla="*/ 5 w 74"/>
                <a:gd name="T45" fmla="*/ 8 h 174"/>
                <a:gd name="T46" fmla="*/ 4 w 74"/>
                <a:gd name="T47" fmla="*/ 5 h 174"/>
                <a:gd name="T48" fmla="*/ 3 w 74"/>
                <a:gd name="T49" fmla="*/ 2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4"/>
                <a:gd name="T76" fmla="*/ 0 h 174"/>
                <a:gd name="T77" fmla="*/ 74 w 74"/>
                <a:gd name="T78" fmla="*/ 174 h 1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4" h="174">
                  <a:moveTo>
                    <a:pt x="28" y="12"/>
                  </a:moveTo>
                  <a:lnTo>
                    <a:pt x="26" y="7"/>
                  </a:lnTo>
                  <a:lnTo>
                    <a:pt x="23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7" y="2"/>
                  </a:lnTo>
                  <a:lnTo>
                    <a:pt x="3" y="5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5" y="39"/>
                  </a:lnTo>
                  <a:lnTo>
                    <a:pt x="13" y="66"/>
                  </a:lnTo>
                  <a:lnTo>
                    <a:pt x="24" y="92"/>
                  </a:lnTo>
                  <a:lnTo>
                    <a:pt x="36" y="118"/>
                  </a:lnTo>
                  <a:lnTo>
                    <a:pt x="49" y="141"/>
                  </a:lnTo>
                  <a:lnTo>
                    <a:pt x="61" y="159"/>
                  </a:lnTo>
                  <a:lnTo>
                    <a:pt x="69" y="171"/>
                  </a:lnTo>
                  <a:lnTo>
                    <a:pt x="74" y="174"/>
                  </a:lnTo>
                  <a:lnTo>
                    <a:pt x="72" y="162"/>
                  </a:lnTo>
                  <a:lnTo>
                    <a:pt x="67" y="147"/>
                  </a:lnTo>
                  <a:lnTo>
                    <a:pt x="61" y="128"/>
                  </a:lnTo>
                  <a:lnTo>
                    <a:pt x="53" y="105"/>
                  </a:lnTo>
                  <a:lnTo>
                    <a:pt x="46" y="82"/>
                  </a:lnTo>
                  <a:lnTo>
                    <a:pt x="38" y="58"/>
                  </a:lnTo>
                  <a:lnTo>
                    <a:pt x="32" y="35"/>
                  </a:lnTo>
                  <a:lnTo>
                    <a:pt x="2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10" name="Freeform 623"/>
            <p:cNvSpPr>
              <a:spLocks/>
            </p:cNvSpPr>
            <p:nvPr/>
          </p:nvSpPr>
          <p:spPr bwMode="auto">
            <a:xfrm>
              <a:off x="4537" y="3379"/>
              <a:ext cx="5" cy="12"/>
            </a:xfrm>
            <a:custGeom>
              <a:avLst/>
              <a:gdLst>
                <a:gd name="T0" fmla="*/ 3 w 39"/>
                <a:gd name="T1" fmla="*/ 1 h 87"/>
                <a:gd name="T2" fmla="*/ 2 w 39"/>
                <a:gd name="T3" fmla="*/ 1 h 87"/>
                <a:gd name="T4" fmla="*/ 2 w 39"/>
                <a:gd name="T5" fmla="*/ 0 h 87"/>
                <a:gd name="T6" fmla="*/ 2 w 39"/>
                <a:gd name="T7" fmla="*/ 0 h 87"/>
                <a:gd name="T8" fmla="*/ 1 w 39"/>
                <a:gd name="T9" fmla="*/ 0 h 87"/>
                <a:gd name="T10" fmla="*/ 1 w 39"/>
                <a:gd name="T11" fmla="*/ 0 h 87"/>
                <a:gd name="T12" fmla="*/ 0 w 39"/>
                <a:gd name="T13" fmla="*/ 0 h 87"/>
                <a:gd name="T14" fmla="*/ 0 w 39"/>
                <a:gd name="T15" fmla="*/ 1 h 87"/>
                <a:gd name="T16" fmla="*/ 0 w 39"/>
                <a:gd name="T17" fmla="*/ 1 h 87"/>
                <a:gd name="T18" fmla="*/ 0 w 39"/>
                <a:gd name="T19" fmla="*/ 3 h 87"/>
                <a:gd name="T20" fmla="*/ 0 w 39"/>
                <a:gd name="T21" fmla="*/ 5 h 87"/>
                <a:gd name="T22" fmla="*/ 1 w 39"/>
                <a:gd name="T23" fmla="*/ 7 h 87"/>
                <a:gd name="T24" fmla="*/ 2 w 39"/>
                <a:gd name="T25" fmla="*/ 8 h 87"/>
                <a:gd name="T26" fmla="*/ 2 w 39"/>
                <a:gd name="T27" fmla="*/ 10 h 87"/>
                <a:gd name="T28" fmla="*/ 3 w 39"/>
                <a:gd name="T29" fmla="*/ 11 h 87"/>
                <a:gd name="T30" fmla="*/ 4 w 39"/>
                <a:gd name="T31" fmla="*/ 12 h 87"/>
                <a:gd name="T32" fmla="*/ 5 w 39"/>
                <a:gd name="T33" fmla="*/ 12 h 87"/>
                <a:gd name="T34" fmla="*/ 5 w 39"/>
                <a:gd name="T35" fmla="*/ 10 h 87"/>
                <a:gd name="T36" fmla="*/ 4 w 39"/>
                <a:gd name="T37" fmla="*/ 7 h 87"/>
                <a:gd name="T38" fmla="*/ 3 w 39"/>
                <a:gd name="T39" fmla="*/ 4 h 87"/>
                <a:gd name="T40" fmla="*/ 3 w 39"/>
                <a:gd name="T41" fmla="*/ 1 h 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9"/>
                <a:gd name="T64" fmla="*/ 0 h 87"/>
                <a:gd name="T65" fmla="*/ 39 w 39"/>
                <a:gd name="T66" fmla="*/ 87 h 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9" h="87">
                  <a:moveTo>
                    <a:pt x="20" y="9"/>
                  </a:moveTo>
                  <a:lnTo>
                    <a:pt x="19" y="5"/>
                  </a:lnTo>
                  <a:lnTo>
                    <a:pt x="16" y="2"/>
                  </a:lnTo>
                  <a:lnTo>
                    <a:pt x="13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3" y="35"/>
                  </a:lnTo>
                  <a:lnTo>
                    <a:pt x="7" y="48"/>
                  </a:lnTo>
                  <a:lnTo>
                    <a:pt x="13" y="60"/>
                  </a:lnTo>
                  <a:lnTo>
                    <a:pt x="19" y="72"/>
                  </a:lnTo>
                  <a:lnTo>
                    <a:pt x="25" y="81"/>
                  </a:lnTo>
                  <a:lnTo>
                    <a:pt x="33" y="86"/>
                  </a:lnTo>
                  <a:lnTo>
                    <a:pt x="38" y="87"/>
                  </a:lnTo>
                  <a:lnTo>
                    <a:pt x="39" y="70"/>
                  </a:lnTo>
                  <a:lnTo>
                    <a:pt x="34" y="50"/>
                  </a:lnTo>
                  <a:lnTo>
                    <a:pt x="27" y="29"/>
                  </a:lnTo>
                  <a:lnTo>
                    <a:pt x="2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11" name="Freeform 624"/>
            <p:cNvSpPr>
              <a:spLocks/>
            </p:cNvSpPr>
            <p:nvPr/>
          </p:nvSpPr>
          <p:spPr bwMode="auto">
            <a:xfrm>
              <a:off x="4533" y="3370"/>
              <a:ext cx="4" cy="7"/>
            </a:xfrm>
            <a:custGeom>
              <a:avLst/>
              <a:gdLst>
                <a:gd name="T0" fmla="*/ 2 w 34"/>
                <a:gd name="T1" fmla="*/ 1 h 51"/>
                <a:gd name="T2" fmla="*/ 2 w 34"/>
                <a:gd name="T3" fmla="*/ 1 h 51"/>
                <a:gd name="T4" fmla="*/ 2 w 34"/>
                <a:gd name="T5" fmla="*/ 1 h 51"/>
                <a:gd name="T6" fmla="*/ 2 w 34"/>
                <a:gd name="T7" fmla="*/ 1 h 51"/>
                <a:gd name="T8" fmla="*/ 2 w 34"/>
                <a:gd name="T9" fmla="*/ 1 h 51"/>
                <a:gd name="T10" fmla="*/ 2 w 34"/>
                <a:gd name="T11" fmla="*/ 1 h 51"/>
                <a:gd name="T12" fmla="*/ 2 w 34"/>
                <a:gd name="T13" fmla="*/ 0 h 51"/>
                <a:gd name="T14" fmla="*/ 1 w 34"/>
                <a:gd name="T15" fmla="*/ 0 h 51"/>
                <a:gd name="T16" fmla="*/ 1 w 34"/>
                <a:gd name="T17" fmla="*/ 0 h 51"/>
                <a:gd name="T18" fmla="*/ 0 w 34"/>
                <a:gd name="T19" fmla="*/ 0 h 51"/>
                <a:gd name="T20" fmla="*/ 0 w 34"/>
                <a:gd name="T21" fmla="*/ 1 h 51"/>
                <a:gd name="T22" fmla="*/ 0 w 34"/>
                <a:gd name="T23" fmla="*/ 1 h 51"/>
                <a:gd name="T24" fmla="*/ 0 w 34"/>
                <a:gd name="T25" fmla="*/ 2 h 51"/>
                <a:gd name="T26" fmla="*/ 0 w 34"/>
                <a:gd name="T27" fmla="*/ 2 h 51"/>
                <a:gd name="T28" fmla="*/ 0 w 34"/>
                <a:gd name="T29" fmla="*/ 3 h 51"/>
                <a:gd name="T30" fmla="*/ 1 w 34"/>
                <a:gd name="T31" fmla="*/ 4 h 51"/>
                <a:gd name="T32" fmla="*/ 2 w 34"/>
                <a:gd name="T33" fmla="*/ 5 h 51"/>
                <a:gd name="T34" fmla="*/ 2 w 34"/>
                <a:gd name="T35" fmla="*/ 6 h 51"/>
                <a:gd name="T36" fmla="*/ 3 w 34"/>
                <a:gd name="T37" fmla="*/ 6 h 51"/>
                <a:gd name="T38" fmla="*/ 4 w 34"/>
                <a:gd name="T39" fmla="*/ 7 h 51"/>
                <a:gd name="T40" fmla="*/ 4 w 34"/>
                <a:gd name="T41" fmla="*/ 7 h 51"/>
                <a:gd name="T42" fmla="*/ 4 w 34"/>
                <a:gd name="T43" fmla="*/ 5 h 51"/>
                <a:gd name="T44" fmla="*/ 3 w 34"/>
                <a:gd name="T45" fmla="*/ 4 h 51"/>
                <a:gd name="T46" fmla="*/ 3 w 34"/>
                <a:gd name="T47" fmla="*/ 2 h 51"/>
                <a:gd name="T48" fmla="*/ 2 w 34"/>
                <a:gd name="T49" fmla="*/ 1 h 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4"/>
                <a:gd name="T76" fmla="*/ 0 h 51"/>
                <a:gd name="T77" fmla="*/ 34 w 34"/>
                <a:gd name="T78" fmla="*/ 51 h 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4" h="51">
                  <a:moveTo>
                    <a:pt x="18" y="7"/>
                  </a:moveTo>
                  <a:lnTo>
                    <a:pt x="18" y="8"/>
                  </a:lnTo>
                  <a:lnTo>
                    <a:pt x="17" y="5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4" y="23"/>
                  </a:lnTo>
                  <a:lnTo>
                    <a:pt x="8" y="30"/>
                  </a:lnTo>
                  <a:lnTo>
                    <a:pt x="13" y="37"/>
                  </a:lnTo>
                  <a:lnTo>
                    <a:pt x="18" y="43"/>
                  </a:lnTo>
                  <a:lnTo>
                    <a:pt x="25" y="47"/>
                  </a:lnTo>
                  <a:lnTo>
                    <a:pt x="30" y="51"/>
                  </a:lnTo>
                  <a:lnTo>
                    <a:pt x="34" y="51"/>
                  </a:lnTo>
                  <a:lnTo>
                    <a:pt x="33" y="40"/>
                  </a:lnTo>
                  <a:lnTo>
                    <a:pt x="29" y="27"/>
                  </a:lnTo>
                  <a:lnTo>
                    <a:pt x="23" y="15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12" name="Freeform 625"/>
            <p:cNvSpPr>
              <a:spLocks/>
            </p:cNvSpPr>
            <p:nvPr/>
          </p:nvSpPr>
          <p:spPr bwMode="auto">
            <a:xfrm>
              <a:off x="4529" y="3364"/>
              <a:ext cx="6" cy="4"/>
            </a:xfrm>
            <a:custGeom>
              <a:avLst/>
              <a:gdLst>
                <a:gd name="T0" fmla="*/ 5 w 46"/>
                <a:gd name="T1" fmla="*/ 3 h 33"/>
                <a:gd name="T2" fmla="*/ 5 w 46"/>
                <a:gd name="T3" fmla="*/ 3 h 33"/>
                <a:gd name="T4" fmla="*/ 6 w 46"/>
                <a:gd name="T5" fmla="*/ 2 h 33"/>
                <a:gd name="T6" fmla="*/ 6 w 46"/>
                <a:gd name="T7" fmla="*/ 2 h 33"/>
                <a:gd name="T8" fmla="*/ 6 w 46"/>
                <a:gd name="T9" fmla="*/ 1 h 33"/>
                <a:gd name="T10" fmla="*/ 6 w 46"/>
                <a:gd name="T11" fmla="*/ 1 h 33"/>
                <a:gd name="T12" fmla="*/ 5 w 46"/>
                <a:gd name="T13" fmla="*/ 0 h 33"/>
                <a:gd name="T14" fmla="*/ 5 w 46"/>
                <a:gd name="T15" fmla="*/ 0 h 33"/>
                <a:gd name="T16" fmla="*/ 4 w 46"/>
                <a:gd name="T17" fmla="*/ 0 h 33"/>
                <a:gd name="T18" fmla="*/ 4 w 46"/>
                <a:gd name="T19" fmla="*/ 0 h 33"/>
                <a:gd name="T20" fmla="*/ 3 w 46"/>
                <a:gd name="T21" fmla="*/ 0 h 33"/>
                <a:gd name="T22" fmla="*/ 2 w 46"/>
                <a:gd name="T23" fmla="*/ 0 h 33"/>
                <a:gd name="T24" fmla="*/ 2 w 46"/>
                <a:gd name="T25" fmla="*/ 1 h 33"/>
                <a:gd name="T26" fmla="*/ 1 w 46"/>
                <a:gd name="T27" fmla="*/ 2 h 33"/>
                <a:gd name="T28" fmla="*/ 0 w 46"/>
                <a:gd name="T29" fmla="*/ 2 h 33"/>
                <a:gd name="T30" fmla="*/ 0 w 46"/>
                <a:gd name="T31" fmla="*/ 3 h 33"/>
                <a:gd name="T32" fmla="*/ 0 w 46"/>
                <a:gd name="T33" fmla="*/ 4 h 33"/>
                <a:gd name="T34" fmla="*/ 0 w 46"/>
                <a:gd name="T35" fmla="*/ 4 h 33"/>
                <a:gd name="T36" fmla="*/ 1 w 46"/>
                <a:gd name="T37" fmla="*/ 4 h 33"/>
                <a:gd name="T38" fmla="*/ 2 w 46"/>
                <a:gd name="T39" fmla="*/ 4 h 33"/>
                <a:gd name="T40" fmla="*/ 2 w 46"/>
                <a:gd name="T41" fmla="*/ 4 h 33"/>
                <a:gd name="T42" fmla="*/ 3 w 46"/>
                <a:gd name="T43" fmla="*/ 4 h 33"/>
                <a:gd name="T44" fmla="*/ 3 w 46"/>
                <a:gd name="T45" fmla="*/ 4 h 33"/>
                <a:gd name="T46" fmla="*/ 4 w 46"/>
                <a:gd name="T47" fmla="*/ 3 h 33"/>
                <a:gd name="T48" fmla="*/ 5 w 46"/>
                <a:gd name="T49" fmla="*/ 3 h 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"/>
                <a:gd name="T76" fmla="*/ 0 h 33"/>
                <a:gd name="T77" fmla="*/ 46 w 46"/>
                <a:gd name="T78" fmla="*/ 33 h 3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" h="33">
                  <a:moveTo>
                    <a:pt x="37" y="24"/>
                  </a:moveTo>
                  <a:lnTo>
                    <a:pt x="41" y="22"/>
                  </a:lnTo>
                  <a:lnTo>
                    <a:pt x="45" y="19"/>
                  </a:lnTo>
                  <a:lnTo>
                    <a:pt x="46" y="15"/>
                  </a:lnTo>
                  <a:lnTo>
                    <a:pt x="46" y="10"/>
                  </a:lnTo>
                  <a:lnTo>
                    <a:pt x="44" y="5"/>
                  </a:lnTo>
                  <a:lnTo>
                    <a:pt x="41" y="2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5" y="1"/>
                  </a:lnTo>
                  <a:lnTo>
                    <a:pt x="19" y="3"/>
                  </a:lnTo>
                  <a:lnTo>
                    <a:pt x="12" y="7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3" y="31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6" y="33"/>
                  </a:lnTo>
                  <a:lnTo>
                    <a:pt x="21" y="31"/>
                  </a:lnTo>
                  <a:lnTo>
                    <a:pt x="26" y="30"/>
                  </a:lnTo>
                  <a:lnTo>
                    <a:pt x="32" y="28"/>
                  </a:lnTo>
                  <a:lnTo>
                    <a:pt x="37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13" name="Freeform 626"/>
            <p:cNvSpPr>
              <a:spLocks/>
            </p:cNvSpPr>
            <p:nvPr/>
          </p:nvSpPr>
          <p:spPr bwMode="auto">
            <a:xfrm>
              <a:off x="4502" y="3356"/>
              <a:ext cx="23" cy="31"/>
            </a:xfrm>
            <a:custGeom>
              <a:avLst/>
              <a:gdLst>
                <a:gd name="T0" fmla="*/ 8 w 177"/>
                <a:gd name="T1" fmla="*/ 5 h 219"/>
                <a:gd name="T2" fmla="*/ 7 w 177"/>
                <a:gd name="T3" fmla="*/ 6 h 219"/>
                <a:gd name="T4" fmla="*/ 5 w 177"/>
                <a:gd name="T5" fmla="*/ 8 h 219"/>
                <a:gd name="T6" fmla="*/ 4 w 177"/>
                <a:gd name="T7" fmla="*/ 9 h 219"/>
                <a:gd name="T8" fmla="*/ 3 w 177"/>
                <a:gd name="T9" fmla="*/ 11 h 219"/>
                <a:gd name="T10" fmla="*/ 2 w 177"/>
                <a:gd name="T11" fmla="*/ 13 h 219"/>
                <a:gd name="T12" fmla="*/ 1 w 177"/>
                <a:gd name="T13" fmla="*/ 15 h 219"/>
                <a:gd name="T14" fmla="*/ 0 w 177"/>
                <a:gd name="T15" fmla="*/ 17 h 219"/>
                <a:gd name="T16" fmla="*/ 0 w 177"/>
                <a:gd name="T17" fmla="*/ 19 h 219"/>
                <a:gd name="T18" fmla="*/ 0 w 177"/>
                <a:gd name="T19" fmla="*/ 22 h 219"/>
                <a:gd name="T20" fmla="*/ 1 w 177"/>
                <a:gd name="T21" fmla="*/ 25 h 219"/>
                <a:gd name="T22" fmla="*/ 3 w 177"/>
                <a:gd name="T23" fmla="*/ 27 h 219"/>
                <a:gd name="T24" fmla="*/ 5 w 177"/>
                <a:gd name="T25" fmla="*/ 29 h 219"/>
                <a:gd name="T26" fmla="*/ 7 w 177"/>
                <a:gd name="T27" fmla="*/ 30 h 219"/>
                <a:gd name="T28" fmla="*/ 10 w 177"/>
                <a:gd name="T29" fmla="*/ 31 h 219"/>
                <a:gd name="T30" fmla="*/ 13 w 177"/>
                <a:gd name="T31" fmla="*/ 31 h 219"/>
                <a:gd name="T32" fmla="*/ 15 w 177"/>
                <a:gd name="T33" fmla="*/ 31 h 219"/>
                <a:gd name="T34" fmla="*/ 16 w 177"/>
                <a:gd name="T35" fmla="*/ 31 h 219"/>
                <a:gd name="T36" fmla="*/ 17 w 177"/>
                <a:gd name="T37" fmla="*/ 30 h 219"/>
                <a:gd name="T38" fmla="*/ 17 w 177"/>
                <a:gd name="T39" fmla="*/ 30 h 219"/>
                <a:gd name="T40" fmla="*/ 17 w 177"/>
                <a:gd name="T41" fmla="*/ 29 h 219"/>
                <a:gd name="T42" fmla="*/ 17 w 177"/>
                <a:gd name="T43" fmla="*/ 29 h 219"/>
                <a:gd name="T44" fmla="*/ 17 w 177"/>
                <a:gd name="T45" fmla="*/ 29 h 219"/>
                <a:gd name="T46" fmla="*/ 16 w 177"/>
                <a:gd name="T47" fmla="*/ 29 h 219"/>
                <a:gd name="T48" fmla="*/ 15 w 177"/>
                <a:gd name="T49" fmla="*/ 29 h 219"/>
                <a:gd name="T50" fmla="*/ 14 w 177"/>
                <a:gd name="T51" fmla="*/ 29 h 219"/>
                <a:gd name="T52" fmla="*/ 14 w 177"/>
                <a:gd name="T53" fmla="*/ 29 h 219"/>
                <a:gd name="T54" fmla="*/ 13 w 177"/>
                <a:gd name="T55" fmla="*/ 29 h 219"/>
                <a:gd name="T56" fmla="*/ 13 w 177"/>
                <a:gd name="T57" fmla="*/ 29 h 219"/>
                <a:gd name="T58" fmla="*/ 11 w 177"/>
                <a:gd name="T59" fmla="*/ 28 h 219"/>
                <a:gd name="T60" fmla="*/ 10 w 177"/>
                <a:gd name="T61" fmla="*/ 28 h 219"/>
                <a:gd name="T62" fmla="*/ 9 w 177"/>
                <a:gd name="T63" fmla="*/ 28 h 219"/>
                <a:gd name="T64" fmla="*/ 7 w 177"/>
                <a:gd name="T65" fmla="*/ 28 h 219"/>
                <a:gd name="T66" fmla="*/ 6 w 177"/>
                <a:gd name="T67" fmla="*/ 27 h 219"/>
                <a:gd name="T68" fmla="*/ 5 w 177"/>
                <a:gd name="T69" fmla="*/ 26 h 219"/>
                <a:gd name="T70" fmla="*/ 3 w 177"/>
                <a:gd name="T71" fmla="*/ 25 h 219"/>
                <a:gd name="T72" fmla="*/ 2 w 177"/>
                <a:gd name="T73" fmla="*/ 23 h 219"/>
                <a:gd name="T74" fmla="*/ 2 w 177"/>
                <a:gd name="T75" fmla="*/ 21 h 219"/>
                <a:gd name="T76" fmla="*/ 2 w 177"/>
                <a:gd name="T77" fmla="*/ 19 h 219"/>
                <a:gd name="T78" fmla="*/ 2 w 177"/>
                <a:gd name="T79" fmla="*/ 16 h 219"/>
                <a:gd name="T80" fmla="*/ 3 w 177"/>
                <a:gd name="T81" fmla="*/ 14 h 219"/>
                <a:gd name="T82" fmla="*/ 4 w 177"/>
                <a:gd name="T83" fmla="*/ 13 h 219"/>
                <a:gd name="T84" fmla="*/ 6 w 177"/>
                <a:gd name="T85" fmla="*/ 11 h 219"/>
                <a:gd name="T86" fmla="*/ 7 w 177"/>
                <a:gd name="T87" fmla="*/ 9 h 219"/>
                <a:gd name="T88" fmla="*/ 9 w 177"/>
                <a:gd name="T89" fmla="*/ 8 h 219"/>
                <a:gd name="T90" fmla="*/ 11 w 177"/>
                <a:gd name="T91" fmla="*/ 6 h 219"/>
                <a:gd name="T92" fmla="*/ 13 w 177"/>
                <a:gd name="T93" fmla="*/ 5 h 219"/>
                <a:gd name="T94" fmla="*/ 15 w 177"/>
                <a:gd name="T95" fmla="*/ 4 h 219"/>
                <a:gd name="T96" fmla="*/ 17 w 177"/>
                <a:gd name="T97" fmla="*/ 3 h 219"/>
                <a:gd name="T98" fmla="*/ 18 w 177"/>
                <a:gd name="T99" fmla="*/ 2 h 219"/>
                <a:gd name="T100" fmla="*/ 20 w 177"/>
                <a:gd name="T101" fmla="*/ 2 h 219"/>
                <a:gd name="T102" fmla="*/ 22 w 177"/>
                <a:gd name="T103" fmla="*/ 1 h 219"/>
                <a:gd name="T104" fmla="*/ 23 w 177"/>
                <a:gd name="T105" fmla="*/ 1 h 219"/>
                <a:gd name="T106" fmla="*/ 22 w 177"/>
                <a:gd name="T107" fmla="*/ 0 h 219"/>
                <a:gd name="T108" fmla="*/ 21 w 177"/>
                <a:gd name="T109" fmla="*/ 0 h 219"/>
                <a:gd name="T110" fmla="*/ 19 w 177"/>
                <a:gd name="T111" fmla="*/ 0 h 219"/>
                <a:gd name="T112" fmla="*/ 17 w 177"/>
                <a:gd name="T113" fmla="*/ 1 h 219"/>
                <a:gd name="T114" fmla="*/ 14 w 177"/>
                <a:gd name="T115" fmla="*/ 2 h 219"/>
                <a:gd name="T116" fmla="*/ 12 w 177"/>
                <a:gd name="T117" fmla="*/ 2 h 219"/>
                <a:gd name="T118" fmla="*/ 10 w 177"/>
                <a:gd name="T119" fmla="*/ 4 h 219"/>
                <a:gd name="T120" fmla="*/ 8 w 177"/>
                <a:gd name="T121" fmla="*/ 5 h 2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7"/>
                <a:gd name="T184" fmla="*/ 0 h 219"/>
                <a:gd name="T185" fmla="*/ 177 w 177"/>
                <a:gd name="T186" fmla="*/ 219 h 21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7" h="219">
                  <a:moveTo>
                    <a:pt x="65" y="33"/>
                  </a:moveTo>
                  <a:lnTo>
                    <a:pt x="52" y="43"/>
                  </a:lnTo>
                  <a:lnTo>
                    <a:pt x="41" y="54"/>
                  </a:lnTo>
                  <a:lnTo>
                    <a:pt x="29" y="66"/>
                  </a:lnTo>
                  <a:lnTo>
                    <a:pt x="20" y="79"/>
                  </a:lnTo>
                  <a:lnTo>
                    <a:pt x="12" y="93"/>
                  </a:lnTo>
                  <a:lnTo>
                    <a:pt x="6" y="107"/>
                  </a:lnTo>
                  <a:lnTo>
                    <a:pt x="2" y="121"/>
                  </a:lnTo>
                  <a:lnTo>
                    <a:pt x="0" y="136"/>
                  </a:lnTo>
                  <a:lnTo>
                    <a:pt x="2" y="158"/>
                  </a:lnTo>
                  <a:lnTo>
                    <a:pt x="10" y="177"/>
                  </a:lnTo>
                  <a:lnTo>
                    <a:pt x="23" y="193"/>
                  </a:lnTo>
                  <a:lnTo>
                    <a:pt x="38" y="204"/>
                  </a:lnTo>
                  <a:lnTo>
                    <a:pt x="57" y="213"/>
                  </a:lnTo>
                  <a:lnTo>
                    <a:pt x="78" y="218"/>
                  </a:lnTo>
                  <a:lnTo>
                    <a:pt x="98" y="219"/>
                  </a:lnTo>
                  <a:lnTo>
                    <a:pt x="118" y="216"/>
                  </a:lnTo>
                  <a:lnTo>
                    <a:pt x="123" y="216"/>
                  </a:lnTo>
                  <a:lnTo>
                    <a:pt x="127" y="214"/>
                  </a:lnTo>
                  <a:lnTo>
                    <a:pt x="130" y="210"/>
                  </a:lnTo>
                  <a:lnTo>
                    <a:pt x="131" y="205"/>
                  </a:lnTo>
                  <a:lnTo>
                    <a:pt x="130" y="203"/>
                  </a:lnTo>
                  <a:lnTo>
                    <a:pt x="127" y="203"/>
                  </a:lnTo>
                  <a:lnTo>
                    <a:pt x="123" y="202"/>
                  </a:lnTo>
                  <a:lnTo>
                    <a:pt x="117" y="202"/>
                  </a:lnTo>
                  <a:lnTo>
                    <a:pt x="111" y="202"/>
                  </a:lnTo>
                  <a:lnTo>
                    <a:pt x="106" y="202"/>
                  </a:lnTo>
                  <a:lnTo>
                    <a:pt x="100" y="202"/>
                  </a:lnTo>
                  <a:lnTo>
                    <a:pt x="97" y="202"/>
                  </a:lnTo>
                  <a:lnTo>
                    <a:pt x="87" y="201"/>
                  </a:lnTo>
                  <a:lnTo>
                    <a:pt x="77" y="200"/>
                  </a:lnTo>
                  <a:lnTo>
                    <a:pt x="67" y="199"/>
                  </a:lnTo>
                  <a:lnTo>
                    <a:pt x="56" y="196"/>
                  </a:lnTo>
                  <a:lnTo>
                    <a:pt x="46" y="193"/>
                  </a:lnTo>
                  <a:lnTo>
                    <a:pt x="35" y="185"/>
                  </a:lnTo>
                  <a:lnTo>
                    <a:pt x="26" y="175"/>
                  </a:lnTo>
                  <a:lnTo>
                    <a:pt x="15" y="162"/>
                  </a:lnTo>
                  <a:lnTo>
                    <a:pt x="13" y="146"/>
                  </a:lnTo>
                  <a:lnTo>
                    <a:pt x="14" y="131"/>
                  </a:lnTo>
                  <a:lnTo>
                    <a:pt x="19" y="116"/>
                  </a:lnTo>
                  <a:lnTo>
                    <a:pt x="25" y="102"/>
                  </a:lnTo>
                  <a:lnTo>
                    <a:pt x="34" y="89"/>
                  </a:lnTo>
                  <a:lnTo>
                    <a:pt x="45" y="76"/>
                  </a:lnTo>
                  <a:lnTo>
                    <a:pt x="56" y="65"/>
                  </a:lnTo>
                  <a:lnTo>
                    <a:pt x="70" y="55"/>
                  </a:lnTo>
                  <a:lnTo>
                    <a:pt x="84" y="45"/>
                  </a:lnTo>
                  <a:lnTo>
                    <a:pt x="98" y="37"/>
                  </a:lnTo>
                  <a:lnTo>
                    <a:pt x="113" y="29"/>
                  </a:lnTo>
                  <a:lnTo>
                    <a:pt x="127" y="23"/>
                  </a:lnTo>
                  <a:lnTo>
                    <a:pt x="141" y="17"/>
                  </a:lnTo>
                  <a:lnTo>
                    <a:pt x="154" y="12"/>
                  </a:lnTo>
                  <a:lnTo>
                    <a:pt x="167" y="9"/>
                  </a:lnTo>
                  <a:lnTo>
                    <a:pt x="177" y="7"/>
                  </a:lnTo>
                  <a:lnTo>
                    <a:pt x="170" y="2"/>
                  </a:lnTo>
                  <a:lnTo>
                    <a:pt x="158" y="0"/>
                  </a:lnTo>
                  <a:lnTo>
                    <a:pt x="145" y="2"/>
                  </a:lnTo>
                  <a:lnTo>
                    <a:pt x="129" y="6"/>
                  </a:lnTo>
                  <a:lnTo>
                    <a:pt x="111" y="11"/>
                  </a:lnTo>
                  <a:lnTo>
                    <a:pt x="94" y="17"/>
                  </a:lnTo>
                  <a:lnTo>
                    <a:pt x="78" y="26"/>
                  </a:lnTo>
                  <a:lnTo>
                    <a:pt x="65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14" name="Freeform 627"/>
            <p:cNvSpPr>
              <a:spLocks/>
            </p:cNvSpPr>
            <p:nvPr/>
          </p:nvSpPr>
          <p:spPr bwMode="auto">
            <a:xfrm>
              <a:off x="4540" y="3355"/>
              <a:ext cx="15" cy="25"/>
            </a:xfrm>
            <a:custGeom>
              <a:avLst/>
              <a:gdLst>
                <a:gd name="T0" fmla="*/ 13 w 115"/>
                <a:gd name="T1" fmla="*/ 8 h 170"/>
                <a:gd name="T2" fmla="*/ 13 w 115"/>
                <a:gd name="T3" fmla="*/ 11 h 170"/>
                <a:gd name="T4" fmla="*/ 13 w 115"/>
                <a:gd name="T5" fmla="*/ 13 h 170"/>
                <a:gd name="T6" fmla="*/ 12 w 115"/>
                <a:gd name="T7" fmla="*/ 15 h 170"/>
                <a:gd name="T8" fmla="*/ 10 w 115"/>
                <a:gd name="T9" fmla="*/ 17 h 170"/>
                <a:gd name="T10" fmla="*/ 9 w 115"/>
                <a:gd name="T11" fmla="*/ 18 h 170"/>
                <a:gd name="T12" fmla="*/ 7 w 115"/>
                <a:gd name="T13" fmla="*/ 20 h 170"/>
                <a:gd name="T14" fmla="*/ 5 w 115"/>
                <a:gd name="T15" fmla="*/ 21 h 170"/>
                <a:gd name="T16" fmla="*/ 4 w 115"/>
                <a:gd name="T17" fmla="*/ 23 h 170"/>
                <a:gd name="T18" fmla="*/ 3 w 115"/>
                <a:gd name="T19" fmla="*/ 23 h 170"/>
                <a:gd name="T20" fmla="*/ 3 w 115"/>
                <a:gd name="T21" fmla="*/ 24 h 170"/>
                <a:gd name="T22" fmla="*/ 3 w 115"/>
                <a:gd name="T23" fmla="*/ 24 h 170"/>
                <a:gd name="T24" fmla="*/ 3 w 115"/>
                <a:gd name="T25" fmla="*/ 25 h 170"/>
                <a:gd name="T26" fmla="*/ 4 w 115"/>
                <a:gd name="T27" fmla="*/ 25 h 170"/>
                <a:gd name="T28" fmla="*/ 4 w 115"/>
                <a:gd name="T29" fmla="*/ 25 h 170"/>
                <a:gd name="T30" fmla="*/ 4 w 115"/>
                <a:gd name="T31" fmla="*/ 25 h 170"/>
                <a:gd name="T32" fmla="*/ 5 w 115"/>
                <a:gd name="T33" fmla="*/ 25 h 170"/>
                <a:gd name="T34" fmla="*/ 7 w 115"/>
                <a:gd name="T35" fmla="*/ 23 h 170"/>
                <a:gd name="T36" fmla="*/ 9 w 115"/>
                <a:gd name="T37" fmla="*/ 22 h 170"/>
                <a:gd name="T38" fmla="*/ 11 w 115"/>
                <a:gd name="T39" fmla="*/ 20 h 170"/>
                <a:gd name="T40" fmla="*/ 13 w 115"/>
                <a:gd name="T41" fmla="*/ 18 h 170"/>
                <a:gd name="T42" fmla="*/ 14 w 115"/>
                <a:gd name="T43" fmla="*/ 16 h 170"/>
                <a:gd name="T44" fmla="*/ 15 w 115"/>
                <a:gd name="T45" fmla="*/ 13 h 170"/>
                <a:gd name="T46" fmla="*/ 15 w 115"/>
                <a:gd name="T47" fmla="*/ 11 h 170"/>
                <a:gd name="T48" fmla="*/ 14 w 115"/>
                <a:gd name="T49" fmla="*/ 8 h 170"/>
                <a:gd name="T50" fmla="*/ 13 w 115"/>
                <a:gd name="T51" fmla="*/ 6 h 170"/>
                <a:gd name="T52" fmla="*/ 12 w 115"/>
                <a:gd name="T53" fmla="*/ 4 h 170"/>
                <a:gd name="T54" fmla="*/ 9 w 115"/>
                <a:gd name="T55" fmla="*/ 2 h 170"/>
                <a:gd name="T56" fmla="*/ 7 w 115"/>
                <a:gd name="T57" fmla="*/ 1 h 170"/>
                <a:gd name="T58" fmla="*/ 5 w 115"/>
                <a:gd name="T59" fmla="*/ 0 h 170"/>
                <a:gd name="T60" fmla="*/ 3 w 115"/>
                <a:gd name="T61" fmla="*/ 0 h 170"/>
                <a:gd name="T62" fmla="*/ 1 w 115"/>
                <a:gd name="T63" fmla="*/ 0 h 170"/>
                <a:gd name="T64" fmla="*/ 0 w 115"/>
                <a:gd name="T65" fmla="*/ 1 h 170"/>
                <a:gd name="T66" fmla="*/ 2 w 115"/>
                <a:gd name="T67" fmla="*/ 1 h 170"/>
                <a:gd name="T68" fmla="*/ 4 w 115"/>
                <a:gd name="T69" fmla="*/ 2 h 170"/>
                <a:gd name="T70" fmla="*/ 6 w 115"/>
                <a:gd name="T71" fmla="*/ 2 h 170"/>
                <a:gd name="T72" fmla="*/ 7 w 115"/>
                <a:gd name="T73" fmla="*/ 3 h 170"/>
                <a:gd name="T74" fmla="*/ 9 w 115"/>
                <a:gd name="T75" fmla="*/ 4 h 170"/>
                <a:gd name="T76" fmla="*/ 11 w 115"/>
                <a:gd name="T77" fmla="*/ 5 h 170"/>
                <a:gd name="T78" fmla="*/ 12 w 115"/>
                <a:gd name="T79" fmla="*/ 6 h 170"/>
                <a:gd name="T80" fmla="*/ 13 w 115"/>
                <a:gd name="T81" fmla="*/ 8 h 17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170"/>
                <a:gd name="T125" fmla="*/ 115 w 115"/>
                <a:gd name="T126" fmla="*/ 170 h 17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170">
                  <a:moveTo>
                    <a:pt x="97" y="57"/>
                  </a:moveTo>
                  <a:lnTo>
                    <a:pt x="100" y="75"/>
                  </a:lnTo>
                  <a:lnTo>
                    <a:pt x="98" y="90"/>
                  </a:lnTo>
                  <a:lnTo>
                    <a:pt x="91" y="103"/>
                  </a:lnTo>
                  <a:lnTo>
                    <a:pt x="80" y="114"/>
                  </a:lnTo>
                  <a:lnTo>
                    <a:pt x="68" y="125"/>
                  </a:lnTo>
                  <a:lnTo>
                    <a:pt x="54" y="135"/>
                  </a:lnTo>
                  <a:lnTo>
                    <a:pt x="39" y="145"/>
                  </a:lnTo>
                  <a:lnTo>
                    <a:pt x="27" y="155"/>
                  </a:lnTo>
                  <a:lnTo>
                    <a:pt x="25" y="158"/>
                  </a:lnTo>
                  <a:lnTo>
                    <a:pt x="23" y="160"/>
                  </a:lnTo>
                  <a:lnTo>
                    <a:pt x="23" y="164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31" y="170"/>
                  </a:lnTo>
                  <a:lnTo>
                    <a:pt x="34" y="170"/>
                  </a:lnTo>
                  <a:lnTo>
                    <a:pt x="37" y="169"/>
                  </a:lnTo>
                  <a:lnTo>
                    <a:pt x="53" y="159"/>
                  </a:lnTo>
                  <a:lnTo>
                    <a:pt x="69" y="149"/>
                  </a:lnTo>
                  <a:lnTo>
                    <a:pt x="83" y="137"/>
                  </a:lnTo>
                  <a:lnTo>
                    <a:pt x="97" y="123"/>
                  </a:lnTo>
                  <a:lnTo>
                    <a:pt x="106" y="108"/>
                  </a:lnTo>
                  <a:lnTo>
                    <a:pt x="113" y="91"/>
                  </a:lnTo>
                  <a:lnTo>
                    <a:pt x="115" y="73"/>
                  </a:lnTo>
                  <a:lnTo>
                    <a:pt x="111" y="53"/>
                  </a:lnTo>
                  <a:lnTo>
                    <a:pt x="101" y="39"/>
                  </a:lnTo>
                  <a:lnTo>
                    <a:pt x="89" y="26"/>
                  </a:lnTo>
                  <a:lnTo>
                    <a:pt x="72" y="15"/>
                  </a:lnTo>
                  <a:lnTo>
                    <a:pt x="55" y="8"/>
                  </a:lnTo>
                  <a:lnTo>
                    <a:pt x="37" y="2"/>
                  </a:lnTo>
                  <a:lnTo>
                    <a:pt x="21" y="0"/>
                  </a:lnTo>
                  <a:lnTo>
                    <a:pt x="9" y="1"/>
                  </a:lnTo>
                  <a:lnTo>
                    <a:pt x="0" y="5"/>
                  </a:lnTo>
                  <a:lnTo>
                    <a:pt x="15" y="10"/>
                  </a:lnTo>
                  <a:lnTo>
                    <a:pt x="30" y="13"/>
                  </a:lnTo>
                  <a:lnTo>
                    <a:pt x="43" y="16"/>
                  </a:lnTo>
                  <a:lnTo>
                    <a:pt x="57" y="20"/>
                  </a:lnTo>
                  <a:lnTo>
                    <a:pt x="70" y="26"/>
                  </a:lnTo>
                  <a:lnTo>
                    <a:pt x="81" y="33"/>
                  </a:lnTo>
                  <a:lnTo>
                    <a:pt x="91" y="43"/>
                  </a:lnTo>
                  <a:lnTo>
                    <a:pt x="97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15" name="Freeform 628"/>
            <p:cNvSpPr>
              <a:spLocks/>
            </p:cNvSpPr>
            <p:nvPr/>
          </p:nvSpPr>
          <p:spPr bwMode="auto">
            <a:xfrm>
              <a:off x="4488" y="3350"/>
              <a:ext cx="36" cy="50"/>
            </a:xfrm>
            <a:custGeom>
              <a:avLst/>
              <a:gdLst>
                <a:gd name="T0" fmla="*/ 11 w 289"/>
                <a:gd name="T1" fmla="*/ 9 h 352"/>
                <a:gd name="T2" fmla="*/ 6 w 289"/>
                <a:gd name="T3" fmla="*/ 15 h 352"/>
                <a:gd name="T4" fmla="*/ 2 w 289"/>
                <a:gd name="T5" fmla="*/ 22 h 352"/>
                <a:gd name="T6" fmla="*/ 0 w 289"/>
                <a:gd name="T7" fmla="*/ 30 h 352"/>
                <a:gd name="T8" fmla="*/ 0 w 289"/>
                <a:gd name="T9" fmla="*/ 35 h 352"/>
                <a:gd name="T10" fmla="*/ 1 w 289"/>
                <a:gd name="T11" fmla="*/ 38 h 352"/>
                <a:gd name="T12" fmla="*/ 2 w 289"/>
                <a:gd name="T13" fmla="*/ 39 h 352"/>
                <a:gd name="T14" fmla="*/ 4 w 289"/>
                <a:gd name="T15" fmla="*/ 41 h 352"/>
                <a:gd name="T16" fmla="*/ 6 w 289"/>
                <a:gd name="T17" fmla="*/ 43 h 352"/>
                <a:gd name="T18" fmla="*/ 10 w 289"/>
                <a:gd name="T19" fmla="*/ 45 h 352"/>
                <a:gd name="T20" fmla="*/ 13 w 289"/>
                <a:gd name="T21" fmla="*/ 46 h 352"/>
                <a:gd name="T22" fmla="*/ 17 w 289"/>
                <a:gd name="T23" fmla="*/ 48 h 352"/>
                <a:gd name="T24" fmla="*/ 21 w 289"/>
                <a:gd name="T25" fmla="*/ 49 h 352"/>
                <a:gd name="T26" fmla="*/ 25 w 289"/>
                <a:gd name="T27" fmla="*/ 49 h 352"/>
                <a:gd name="T28" fmla="*/ 29 w 289"/>
                <a:gd name="T29" fmla="*/ 50 h 352"/>
                <a:gd name="T30" fmla="*/ 32 w 289"/>
                <a:gd name="T31" fmla="*/ 50 h 352"/>
                <a:gd name="T32" fmla="*/ 35 w 289"/>
                <a:gd name="T33" fmla="*/ 50 h 352"/>
                <a:gd name="T34" fmla="*/ 36 w 289"/>
                <a:gd name="T35" fmla="*/ 49 h 352"/>
                <a:gd name="T36" fmla="*/ 36 w 289"/>
                <a:gd name="T37" fmla="*/ 48 h 352"/>
                <a:gd name="T38" fmla="*/ 35 w 289"/>
                <a:gd name="T39" fmla="*/ 47 h 352"/>
                <a:gd name="T40" fmla="*/ 33 w 289"/>
                <a:gd name="T41" fmla="*/ 46 h 352"/>
                <a:gd name="T42" fmla="*/ 29 w 289"/>
                <a:gd name="T43" fmla="*/ 46 h 352"/>
                <a:gd name="T44" fmla="*/ 26 w 289"/>
                <a:gd name="T45" fmla="*/ 46 h 352"/>
                <a:gd name="T46" fmla="*/ 22 w 289"/>
                <a:gd name="T47" fmla="*/ 45 h 352"/>
                <a:gd name="T48" fmla="*/ 19 w 289"/>
                <a:gd name="T49" fmla="*/ 45 h 352"/>
                <a:gd name="T50" fmla="*/ 15 w 289"/>
                <a:gd name="T51" fmla="*/ 43 h 352"/>
                <a:gd name="T52" fmla="*/ 12 w 289"/>
                <a:gd name="T53" fmla="*/ 42 h 352"/>
                <a:gd name="T54" fmla="*/ 8 w 289"/>
                <a:gd name="T55" fmla="*/ 40 h 352"/>
                <a:gd name="T56" fmla="*/ 6 w 289"/>
                <a:gd name="T57" fmla="*/ 38 h 352"/>
                <a:gd name="T58" fmla="*/ 4 w 289"/>
                <a:gd name="T59" fmla="*/ 36 h 352"/>
                <a:gd name="T60" fmla="*/ 3 w 289"/>
                <a:gd name="T61" fmla="*/ 32 h 352"/>
                <a:gd name="T62" fmla="*/ 4 w 289"/>
                <a:gd name="T63" fmla="*/ 26 h 352"/>
                <a:gd name="T64" fmla="*/ 6 w 289"/>
                <a:gd name="T65" fmla="*/ 22 h 352"/>
                <a:gd name="T66" fmla="*/ 8 w 289"/>
                <a:gd name="T67" fmla="*/ 18 h 352"/>
                <a:gd name="T68" fmla="*/ 10 w 289"/>
                <a:gd name="T69" fmla="*/ 15 h 352"/>
                <a:gd name="T70" fmla="*/ 13 w 289"/>
                <a:gd name="T71" fmla="*/ 12 h 352"/>
                <a:gd name="T72" fmla="*/ 16 w 289"/>
                <a:gd name="T73" fmla="*/ 8 h 352"/>
                <a:gd name="T74" fmla="*/ 20 w 289"/>
                <a:gd name="T75" fmla="*/ 5 h 352"/>
                <a:gd name="T76" fmla="*/ 25 w 289"/>
                <a:gd name="T77" fmla="*/ 3 h 352"/>
                <a:gd name="T78" fmla="*/ 28 w 289"/>
                <a:gd name="T79" fmla="*/ 1 h 352"/>
                <a:gd name="T80" fmla="*/ 28 w 289"/>
                <a:gd name="T81" fmla="*/ 0 h 352"/>
                <a:gd name="T82" fmla="*/ 25 w 289"/>
                <a:gd name="T83" fmla="*/ 1 h 352"/>
                <a:gd name="T84" fmla="*/ 20 w 289"/>
                <a:gd name="T85" fmla="*/ 3 h 352"/>
                <a:gd name="T86" fmla="*/ 16 w 289"/>
                <a:gd name="T87" fmla="*/ 5 h 3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9"/>
                <a:gd name="T133" fmla="*/ 0 h 352"/>
                <a:gd name="T134" fmla="*/ 289 w 289"/>
                <a:gd name="T135" fmla="*/ 352 h 35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9" h="352">
                  <a:moveTo>
                    <a:pt x="113" y="47"/>
                  </a:moveTo>
                  <a:lnTo>
                    <a:pt x="90" y="65"/>
                  </a:lnTo>
                  <a:lnTo>
                    <a:pt x="68" y="85"/>
                  </a:lnTo>
                  <a:lnTo>
                    <a:pt x="48" y="106"/>
                  </a:lnTo>
                  <a:lnTo>
                    <a:pt x="31" y="130"/>
                  </a:lnTo>
                  <a:lnTo>
                    <a:pt x="16" y="156"/>
                  </a:lnTo>
                  <a:lnTo>
                    <a:pt x="5" y="182"/>
                  </a:lnTo>
                  <a:lnTo>
                    <a:pt x="0" y="211"/>
                  </a:lnTo>
                  <a:lnTo>
                    <a:pt x="1" y="241"/>
                  </a:lnTo>
                  <a:lnTo>
                    <a:pt x="3" y="249"/>
                  </a:lnTo>
                  <a:lnTo>
                    <a:pt x="6" y="257"/>
                  </a:lnTo>
                  <a:lnTo>
                    <a:pt x="10" y="264"/>
                  </a:lnTo>
                  <a:lnTo>
                    <a:pt x="14" y="271"/>
                  </a:lnTo>
                  <a:lnTo>
                    <a:pt x="19" y="277"/>
                  </a:lnTo>
                  <a:lnTo>
                    <a:pt x="24" y="284"/>
                  </a:lnTo>
                  <a:lnTo>
                    <a:pt x="31" y="289"/>
                  </a:lnTo>
                  <a:lnTo>
                    <a:pt x="37" y="293"/>
                  </a:lnTo>
                  <a:lnTo>
                    <a:pt x="51" y="302"/>
                  </a:lnTo>
                  <a:lnTo>
                    <a:pt x="64" y="309"/>
                  </a:lnTo>
                  <a:lnTo>
                    <a:pt x="78" y="316"/>
                  </a:lnTo>
                  <a:lnTo>
                    <a:pt x="93" y="321"/>
                  </a:lnTo>
                  <a:lnTo>
                    <a:pt x="107" y="327"/>
                  </a:lnTo>
                  <a:lnTo>
                    <a:pt x="122" y="331"/>
                  </a:lnTo>
                  <a:lnTo>
                    <a:pt x="137" y="335"/>
                  </a:lnTo>
                  <a:lnTo>
                    <a:pt x="151" y="338"/>
                  </a:lnTo>
                  <a:lnTo>
                    <a:pt x="167" y="342"/>
                  </a:lnTo>
                  <a:lnTo>
                    <a:pt x="183" y="344"/>
                  </a:lnTo>
                  <a:lnTo>
                    <a:pt x="198" y="346"/>
                  </a:lnTo>
                  <a:lnTo>
                    <a:pt x="213" y="348"/>
                  </a:lnTo>
                  <a:lnTo>
                    <a:pt x="229" y="349"/>
                  </a:lnTo>
                  <a:lnTo>
                    <a:pt x="245" y="350"/>
                  </a:lnTo>
                  <a:lnTo>
                    <a:pt x="260" y="351"/>
                  </a:lnTo>
                  <a:lnTo>
                    <a:pt x="275" y="352"/>
                  </a:lnTo>
                  <a:lnTo>
                    <a:pt x="280" y="352"/>
                  </a:lnTo>
                  <a:lnTo>
                    <a:pt x="284" y="349"/>
                  </a:lnTo>
                  <a:lnTo>
                    <a:pt x="287" y="346"/>
                  </a:lnTo>
                  <a:lnTo>
                    <a:pt x="289" y="340"/>
                  </a:lnTo>
                  <a:lnTo>
                    <a:pt x="289" y="335"/>
                  </a:lnTo>
                  <a:lnTo>
                    <a:pt x="287" y="331"/>
                  </a:lnTo>
                  <a:lnTo>
                    <a:pt x="283" y="328"/>
                  </a:lnTo>
                  <a:lnTo>
                    <a:pt x="279" y="327"/>
                  </a:lnTo>
                  <a:lnTo>
                    <a:pt x="264" y="327"/>
                  </a:lnTo>
                  <a:lnTo>
                    <a:pt x="250" y="327"/>
                  </a:lnTo>
                  <a:lnTo>
                    <a:pt x="235" y="326"/>
                  </a:lnTo>
                  <a:lnTo>
                    <a:pt x="222" y="324"/>
                  </a:lnTo>
                  <a:lnTo>
                    <a:pt x="207" y="323"/>
                  </a:lnTo>
                  <a:lnTo>
                    <a:pt x="192" y="321"/>
                  </a:lnTo>
                  <a:lnTo>
                    <a:pt x="179" y="319"/>
                  </a:lnTo>
                  <a:lnTo>
                    <a:pt x="164" y="317"/>
                  </a:lnTo>
                  <a:lnTo>
                    <a:pt x="150" y="314"/>
                  </a:lnTo>
                  <a:lnTo>
                    <a:pt x="136" y="311"/>
                  </a:lnTo>
                  <a:lnTo>
                    <a:pt x="122" y="306"/>
                  </a:lnTo>
                  <a:lnTo>
                    <a:pt x="108" y="302"/>
                  </a:lnTo>
                  <a:lnTo>
                    <a:pt x="95" y="298"/>
                  </a:lnTo>
                  <a:lnTo>
                    <a:pt x="82" y="291"/>
                  </a:lnTo>
                  <a:lnTo>
                    <a:pt x="68" y="285"/>
                  </a:lnTo>
                  <a:lnTo>
                    <a:pt x="56" y="278"/>
                  </a:lnTo>
                  <a:lnTo>
                    <a:pt x="45" y="271"/>
                  </a:lnTo>
                  <a:lnTo>
                    <a:pt x="37" y="260"/>
                  </a:lnTo>
                  <a:lnTo>
                    <a:pt x="32" y="250"/>
                  </a:lnTo>
                  <a:lnTo>
                    <a:pt x="27" y="237"/>
                  </a:lnTo>
                  <a:lnTo>
                    <a:pt x="27" y="222"/>
                  </a:lnTo>
                  <a:lnTo>
                    <a:pt x="30" y="203"/>
                  </a:lnTo>
                  <a:lnTo>
                    <a:pt x="34" y="183"/>
                  </a:lnTo>
                  <a:lnTo>
                    <a:pt x="38" y="169"/>
                  </a:lnTo>
                  <a:lnTo>
                    <a:pt x="45" y="153"/>
                  </a:lnTo>
                  <a:lnTo>
                    <a:pt x="54" y="140"/>
                  </a:lnTo>
                  <a:lnTo>
                    <a:pt x="61" y="127"/>
                  </a:lnTo>
                  <a:lnTo>
                    <a:pt x="71" y="115"/>
                  </a:lnTo>
                  <a:lnTo>
                    <a:pt x="80" y="103"/>
                  </a:lnTo>
                  <a:lnTo>
                    <a:pt x="90" y="93"/>
                  </a:lnTo>
                  <a:lnTo>
                    <a:pt x="102" y="82"/>
                  </a:lnTo>
                  <a:lnTo>
                    <a:pt x="116" y="70"/>
                  </a:lnTo>
                  <a:lnTo>
                    <a:pt x="129" y="59"/>
                  </a:lnTo>
                  <a:lnTo>
                    <a:pt x="145" y="49"/>
                  </a:lnTo>
                  <a:lnTo>
                    <a:pt x="162" y="38"/>
                  </a:lnTo>
                  <a:lnTo>
                    <a:pt x="180" y="28"/>
                  </a:lnTo>
                  <a:lnTo>
                    <a:pt x="197" y="20"/>
                  </a:lnTo>
                  <a:lnTo>
                    <a:pt x="212" y="12"/>
                  </a:lnTo>
                  <a:lnTo>
                    <a:pt x="227" y="6"/>
                  </a:lnTo>
                  <a:lnTo>
                    <a:pt x="240" y="1"/>
                  </a:lnTo>
                  <a:lnTo>
                    <a:pt x="228" y="0"/>
                  </a:lnTo>
                  <a:lnTo>
                    <a:pt x="213" y="1"/>
                  </a:lnTo>
                  <a:lnTo>
                    <a:pt x="198" y="5"/>
                  </a:lnTo>
                  <a:lnTo>
                    <a:pt x="180" y="10"/>
                  </a:lnTo>
                  <a:lnTo>
                    <a:pt x="162" y="18"/>
                  </a:lnTo>
                  <a:lnTo>
                    <a:pt x="144" y="26"/>
                  </a:lnTo>
                  <a:lnTo>
                    <a:pt x="127" y="36"/>
                  </a:lnTo>
                  <a:lnTo>
                    <a:pt x="113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16" name="Freeform 629"/>
            <p:cNvSpPr>
              <a:spLocks/>
            </p:cNvSpPr>
            <p:nvPr/>
          </p:nvSpPr>
          <p:spPr bwMode="auto">
            <a:xfrm>
              <a:off x="4539" y="3348"/>
              <a:ext cx="32" cy="34"/>
            </a:xfrm>
            <a:custGeom>
              <a:avLst/>
              <a:gdLst>
                <a:gd name="T0" fmla="*/ 27 w 252"/>
                <a:gd name="T1" fmla="*/ 10 h 235"/>
                <a:gd name="T2" fmla="*/ 28 w 252"/>
                <a:gd name="T3" fmla="*/ 12 h 235"/>
                <a:gd name="T4" fmla="*/ 29 w 252"/>
                <a:gd name="T5" fmla="*/ 14 h 235"/>
                <a:gd name="T6" fmla="*/ 29 w 252"/>
                <a:gd name="T7" fmla="*/ 17 h 235"/>
                <a:gd name="T8" fmla="*/ 29 w 252"/>
                <a:gd name="T9" fmla="*/ 19 h 235"/>
                <a:gd name="T10" fmla="*/ 29 w 252"/>
                <a:gd name="T11" fmla="*/ 21 h 235"/>
                <a:gd name="T12" fmla="*/ 29 w 252"/>
                <a:gd name="T13" fmla="*/ 23 h 235"/>
                <a:gd name="T14" fmla="*/ 28 w 252"/>
                <a:gd name="T15" fmla="*/ 25 h 235"/>
                <a:gd name="T16" fmla="*/ 27 w 252"/>
                <a:gd name="T17" fmla="*/ 26 h 235"/>
                <a:gd name="T18" fmla="*/ 26 w 252"/>
                <a:gd name="T19" fmla="*/ 28 h 235"/>
                <a:gd name="T20" fmla="*/ 24 w 252"/>
                <a:gd name="T21" fmla="*/ 29 h 235"/>
                <a:gd name="T22" fmla="*/ 23 w 252"/>
                <a:gd name="T23" fmla="*/ 30 h 235"/>
                <a:gd name="T24" fmla="*/ 22 w 252"/>
                <a:gd name="T25" fmla="*/ 32 h 235"/>
                <a:gd name="T26" fmla="*/ 22 w 252"/>
                <a:gd name="T27" fmla="*/ 32 h 235"/>
                <a:gd name="T28" fmla="*/ 22 w 252"/>
                <a:gd name="T29" fmla="*/ 33 h 235"/>
                <a:gd name="T30" fmla="*/ 22 w 252"/>
                <a:gd name="T31" fmla="*/ 33 h 235"/>
                <a:gd name="T32" fmla="*/ 22 w 252"/>
                <a:gd name="T33" fmla="*/ 34 h 235"/>
                <a:gd name="T34" fmla="*/ 22 w 252"/>
                <a:gd name="T35" fmla="*/ 34 h 235"/>
                <a:gd name="T36" fmla="*/ 23 w 252"/>
                <a:gd name="T37" fmla="*/ 34 h 235"/>
                <a:gd name="T38" fmla="*/ 23 w 252"/>
                <a:gd name="T39" fmla="*/ 34 h 235"/>
                <a:gd name="T40" fmla="*/ 24 w 252"/>
                <a:gd name="T41" fmla="*/ 34 h 235"/>
                <a:gd name="T42" fmla="*/ 26 w 252"/>
                <a:gd name="T43" fmla="*/ 32 h 235"/>
                <a:gd name="T44" fmla="*/ 29 w 252"/>
                <a:gd name="T45" fmla="*/ 29 h 235"/>
                <a:gd name="T46" fmla="*/ 30 w 252"/>
                <a:gd name="T47" fmla="*/ 26 h 235"/>
                <a:gd name="T48" fmla="*/ 32 w 252"/>
                <a:gd name="T49" fmla="*/ 23 h 235"/>
                <a:gd name="T50" fmla="*/ 32 w 252"/>
                <a:gd name="T51" fmla="*/ 19 h 235"/>
                <a:gd name="T52" fmla="*/ 32 w 252"/>
                <a:gd name="T53" fmla="*/ 16 h 235"/>
                <a:gd name="T54" fmla="*/ 31 w 252"/>
                <a:gd name="T55" fmla="*/ 12 h 235"/>
                <a:gd name="T56" fmla="*/ 29 w 252"/>
                <a:gd name="T57" fmla="*/ 9 h 235"/>
                <a:gd name="T58" fmla="*/ 27 w 252"/>
                <a:gd name="T59" fmla="*/ 8 h 235"/>
                <a:gd name="T60" fmla="*/ 25 w 252"/>
                <a:gd name="T61" fmla="*/ 7 h 235"/>
                <a:gd name="T62" fmla="*/ 23 w 252"/>
                <a:gd name="T63" fmla="*/ 5 h 235"/>
                <a:gd name="T64" fmla="*/ 21 w 252"/>
                <a:gd name="T65" fmla="*/ 4 h 235"/>
                <a:gd name="T66" fmla="*/ 19 w 252"/>
                <a:gd name="T67" fmla="*/ 3 h 235"/>
                <a:gd name="T68" fmla="*/ 16 w 252"/>
                <a:gd name="T69" fmla="*/ 2 h 235"/>
                <a:gd name="T70" fmla="*/ 14 w 252"/>
                <a:gd name="T71" fmla="*/ 2 h 235"/>
                <a:gd name="T72" fmla="*/ 11 w 252"/>
                <a:gd name="T73" fmla="*/ 1 h 235"/>
                <a:gd name="T74" fmla="*/ 9 w 252"/>
                <a:gd name="T75" fmla="*/ 1 h 235"/>
                <a:gd name="T76" fmla="*/ 7 w 252"/>
                <a:gd name="T77" fmla="*/ 0 h 235"/>
                <a:gd name="T78" fmla="*/ 5 w 252"/>
                <a:gd name="T79" fmla="*/ 0 h 235"/>
                <a:gd name="T80" fmla="*/ 4 w 252"/>
                <a:gd name="T81" fmla="*/ 0 h 235"/>
                <a:gd name="T82" fmla="*/ 2 w 252"/>
                <a:gd name="T83" fmla="*/ 0 h 235"/>
                <a:gd name="T84" fmla="*/ 1 w 252"/>
                <a:gd name="T85" fmla="*/ 0 h 235"/>
                <a:gd name="T86" fmla="*/ 0 w 252"/>
                <a:gd name="T87" fmla="*/ 0 h 235"/>
                <a:gd name="T88" fmla="*/ 0 w 252"/>
                <a:gd name="T89" fmla="*/ 1 h 235"/>
                <a:gd name="T90" fmla="*/ 1 w 252"/>
                <a:gd name="T91" fmla="*/ 1 h 235"/>
                <a:gd name="T92" fmla="*/ 3 w 252"/>
                <a:gd name="T93" fmla="*/ 1 h 235"/>
                <a:gd name="T94" fmla="*/ 4 w 252"/>
                <a:gd name="T95" fmla="*/ 2 h 235"/>
                <a:gd name="T96" fmla="*/ 6 w 252"/>
                <a:gd name="T97" fmla="*/ 2 h 235"/>
                <a:gd name="T98" fmla="*/ 8 w 252"/>
                <a:gd name="T99" fmla="*/ 2 h 235"/>
                <a:gd name="T100" fmla="*/ 9 w 252"/>
                <a:gd name="T101" fmla="*/ 2 h 235"/>
                <a:gd name="T102" fmla="*/ 11 w 252"/>
                <a:gd name="T103" fmla="*/ 3 h 235"/>
                <a:gd name="T104" fmla="*/ 13 w 252"/>
                <a:gd name="T105" fmla="*/ 3 h 235"/>
                <a:gd name="T106" fmla="*/ 15 w 252"/>
                <a:gd name="T107" fmla="*/ 4 h 235"/>
                <a:gd name="T108" fmla="*/ 17 w 252"/>
                <a:gd name="T109" fmla="*/ 5 h 235"/>
                <a:gd name="T110" fmla="*/ 18 w 252"/>
                <a:gd name="T111" fmla="*/ 5 h 235"/>
                <a:gd name="T112" fmla="*/ 20 w 252"/>
                <a:gd name="T113" fmla="*/ 6 h 235"/>
                <a:gd name="T114" fmla="*/ 22 w 252"/>
                <a:gd name="T115" fmla="*/ 7 h 235"/>
                <a:gd name="T116" fmla="*/ 24 w 252"/>
                <a:gd name="T117" fmla="*/ 8 h 235"/>
                <a:gd name="T118" fmla="*/ 25 w 252"/>
                <a:gd name="T119" fmla="*/ 9 h 235"/>
                <a:gd name="T120" fmla="*/ 27 w 252"/>
                <a:gd name="T121" fmla="*/ 10 h 23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52"/>
                <a:gd name="T184" fmla="*/ 0 h 235"/>
                <a:gd name="T185" fmla="*/ 252 w 252"/>
                <a:gd name="T186" fmla="*/ 235 h 23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52" h="235">
                  <a:moveTo>
                    <a:pt x="210" y="72"/>
                  </a:moveTo>
                  <a:lnTo>
                    <a:pt x="222" y="85"/>
                  </a:lnTo>
                  <a:lnTo>
                    <a:pt x="228" y="100"/>
                  </a:lnTo>
                  <a:lnTo>
                    <a:pt x="232" y="116"/>
                  </a:lnTo>
                  <a:lnTo>
                    <a:pt x="232" y="133"/>
                  </a:lnTo>
                  <a:lnTo>
                    <a:pt x="230" y="147"/>
                  </a:lnTo>
                  <a:lnTo>
                    <a:pt x="226" y="159"/>
                  </a:lnTo>
                  <a:lnTo>
                    <a:pt x="218" y="171"/>
                  </a:lnTo>
                  <a:lnTo>
                    <a:pt x="211" y="180"/>
                  </a:lnTo>
                  <a:lnTo>
                    <a:pt x="202" y="191"/>
                  </a:lnTo>
                  <a:lnTo>
                    <a:pt x="192" y="200"/>
                  </a:lnTo>
                  <a:lnTo>
                    <a:pt x="183" y="209"/>
                  </a:lnTo>
                  <a:lnTo>
                    <a:pt x="173" y="219"/>
                  </a:lnTo>
                  <a:lnTo>
                    <a:pt x="171" y="222"/>
                  </a:lnTo>
                  <a:lnTo>
                    <a:pt x="170" y="225"/>
                  </a:lnTo>
                  <a:lnTo>
                    <a:pt x="171" y="229"/>
                  </a:lnTo>
                  <a:lnTo>
                    <a:pt x="173" y="232"/>
                  </a:lnTo>
                  <a:lnTo>
                    <a:pt x="176" y="234"/>
                  </a:lnTo>
                  <a:lnTo>
                    <a:pt x="180" y="235"/>
                  </a:lnTo>
                  <a:lnTo>
                    <a:pt x="184" y="234"/>
                  </a:lnTo>
                  <a:lnTo>
                    <a:pt x="187" y="232"/>
                  </a:lnTo>
                  <a:lnTo>
                    <a:pt x="208" y="218"/>
                  </a:lnTo>
                  <a:lnTo>
                    <a:pt x="225" y="200"/>
                  </a:lnTo>
                  <a:lnTo>
                    <a:pt x="239" y="178"/>
                  </a:lnTo>
                  <a:lnTo>
                    <a:pt x="249" y="156"/>
                  </a:lnTo>
                  <a:lnTo>
                    <a:pt x="252" y="131"/>
                  </a:lnTo>
                  <a:lnTo>
                    <a:pt x="250" y="108"/>
                  </a:lnTo>
                  <a:lnTo>
                    <a:pt x="242" y="85"/>
                  </a:lnTo>
                  <a:lnTo>
                    <a:pt x="225" y="65"/>
                  </a:lnTo>
                  <a:lnTo>
                    <a:pt x="212" y="54"/>
                  </a:lnTo>
                  <a:lnTo>
                    <a:pt x="197" y="45"/>
                  </a:lnTo>
                  <a:lnTo>
                    <a:pt x="181" y="36"/>
                  </a:lnTo>
                  <a:lnTo>
                    <a:pt x="164" y="29"/>
                  </a:lnTo>
                  <a:lnTo>
                    <a:pt x="146" y="22"/>
                  </a:lnTo>
                  <a:lnTo>
                    <a:pt x="127" y="17"/>
                  </a:lnTo>
                  <a:lnTo>
                    <a:pt x="109" y="12"/>
                  </a:lnTo>
                  <a:lnTo>
                    <a:pt x="90" y="7"/>
                  </a:lnTo>
                  <a:lnTo>
                    <a:pt x="73" y="4"/>
                  </a:lnTo>
                  <a:lnTo>
                    <a:pt x="57" y="2"/>
                  </a:lnTo>
                  <a:lnTo>
                    <a:pt x="42" y="0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5"/>
                  </a:lnTo>
                  <a:lnTo>
                    <a:pt x="10" y="7"/>
                  </a:lnTo>
                  <a:lnTo>
                    <a:pt x="22" y="8"/>
                  </a:lnTo>
                  <a:lnTo>
                    <a:pt x="33" y="11"/>
                  </a:lnTo>
                  <a:lnTo>
                    <a:pt x="46" y="13"/>
                  </a:lnTo>
                  <a:lnTo>
                    <a:pt x="60" y="15"/>
                  </a:lnTo>
                  <a:lnTo>
                    <a:pt x="73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5" y="28"/>
                  </a:lnTo>
                  <a:lnTo>
                    <a:pt x="130" y="32"/>
                  </a:lnTo>
                  <a:lnTo>
                    <a:pt x="145" y="37"/>
                  </a:lnTo>
                  <a:lnTo>
                    <a:pt x="159" y="43"/>
                  </a:lnTo>
                  <a:lnTo>
                    <a:pt x="172" y="49"/>
                  </a:lnTo>
                  <a:lnTo>
                    <a:pt x="186" y="55"/>
                  </a:lnTo>
                  <a:lnTo>
                    <a:pt x="198" y="64"/>
                  </a:lnTo>
                  <a:lnTo>
                    <a:pt x="21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17" name="Freeform 630"/>
            <p:cNvSpPr>
              <a:spLocks/>
            </p:cNvSpPr>
            <p:nvPr/>
          </p:nvSpPr>
          <p:spPr bwMode="auto">
            <a:xfrm>
              <a:off x="4476" y="3366"/>
              <a:ext cx="13" cy="32"/>
            </a:xfrm>
            <a:custGeom>
              <a:avLst/>
              <a:gdLst>
                <a:gd name="T0" fmla="*/ 0 w 103"/>
                <a:gd name="T1" fmla="*/ 17 h 220"/>
                <a:gd name="T2" fmla="*/ 0 w 103"/>
                <a:gd name="T3" fmla="*/ 20 h 220"/>
                <a:gd name="T4" fmla="*/ 1 w 103"/>
                <a:gd name="T5" fmla="*/ 23 h 220"/>
                <a:gd name="T6" fmla="*/ 2 w 103"/>
                <a:gd name="T7" fmla="*/ 25 h 220"/>
                <a:gd name="T8" fmla="*/ 3 w 103"/>
                <a:gd name="T9" fmla="*/ 27 h 220"/>
                <a:gd name="T10" fmla="*/ 4 w 103"/>
                <a:gd name="T11" fmla="*/ 29 h 220"/>
                <a:gd name="T12" fmla="*/ 6 w 103"/>
                <a:gd name="T13" fmla="*/ 30 h 220"/>
                <a:gd name="T14" fmla="*/ 8 w 103"/>
                <a:gd name="T15" fmla="*/ 31 h 220"/>
                <a:gd name="T16" fmla="*/ 10 w 103"/>
                <a:gd name="T17" fmla="*/ 32 h 220"/>
                <a:gd name="T18" fmla="*/ 11 w 103"/>
                <a:gd name="T19" fmla="*/ 32 h 220"/>
                <a:gd name="T20" fmla="*/ 12 w 103"/>
                <a:gd name="T21" fmla="*/ 32 h 220"/>
                <a:gd name="T22" fmla="*/ 12 w 103"/>
                <a:gd name="T23" fmla="*/ 31 h 220"/>
                <a:gd name="T24" fmla="*/ 13 w 103"/>
                <a:gd name="T25" fmla="*/ 31 h 220"/>
                <a:gd name="T26" fmla="*/ 13 w 103"/>
                <a:gd name="T27" fmla="*/ 30 h 220"/>
                <a:gd name="T28" fmla="*/ 12 w 103"/>
                <a:gd name="T29" fmla="*/ 29 h 220"/>
                <a:gd name="T30" fmla="*/ 12 w 103"/>
                <a:gd name="T31" fmla="*/ 29 h 220"/>
                <a:gd name="T32" fmla="*/ 11 w 103"/>
                <a:gd name="T33" fmla="*/ 28 h 220"/>
                <a:gd name="T34" fmla="*/ 9 w 103"/>
                <a:gd name="T35" fmla="*/ 27 h 220"/>
                <a:gd name="T36" fmla="*/ 7 w 103"/>
                <a:gd name="T37" fmla="*/ 26 h 220"/>
                <a:gd name="T38" fmla="*/ 6 w 103"/>
                <a:gd name="T39" fmla="*/ 24 h 220"/>
                <a:gd name="T40" fmla="*/ 5 w 103"/>
                <a:gd name="T41" fmla="*/ 22 h 220"/>
                <a:gd name="T42" fmla="*/ 4 w 103"/>
                <a:gd name="T43" fmla="*/ 20 h 220"/>
                <a:gd name="T44" fmla="*/ 3 w 103"/>
                <a:gd name="T45" fmla="*/ 18 h 220"/>
                <a:gd name="T46" fmla="*/ 3 w 103"/>
                <a:gd name="T47" fmla="*/ 15 h 220"/>
                <a:gd name="T48" fmla="*/ 4 w 103"/>
                <a:gd name="T49" fmla="*/ 12 h 220"/>
                <a:gd name="T50" fmla="*/ 5 w 103"/>
                <a:gd name="T51" fmla="*/ 10 h 220"/>
                <a:gd name="T52" fmla="*/ 6 w 103"/>
                <a:gd name="T53" fmla="*/ 8 h 220"/>
                <a:gd name="T54" fmla="*/ 8 w 103"/>
                <a:gd name="T55" fmla="*/ 6 h 220"/>
                <a:gd name="T56" fmla="*/ 10 w 103"/>
                <a:gd name="T57" fmla="*/ 5 h 220"/>
                <a:gd name="T58" fmla="*/ 11 w 103"/>
                <a:gd name="T59" fmla="*/ 3 h 220"/>
                <a:gd name="T60" fmla="*/ 12 w 103"/>
                <a:gd name="T61" fmla="*/ 2 h 220"/>
                <a:gd name="T62" fmla="*/ 13 w 103"/>
                <a:gd name="T63" fmla="*/ 1 h 220"/>
                <a:gd name="T64" fmla="*/ 13 w 103"/>
                <a:gd name="T65" fmla="*/ 0 h 220"/>
                <a:gd name="T66" fmla="*/ 12 w 103"/>
                <a:gd name="T67" fmla="*/ 1 h 220"/>
                <a:gd name="T68" fmla="*/ 10 w 103"/>
                <a:gd name="T69" fmla="*/ 2 h 220"/>
                <a:gd name="T70" fmla="*/ 8 w 103"/>
                <a:gd name="T71" fmla="*/ 4 h 220"/>
                <a:gd name="T72" fmla="*/ 6 w 103"/>
                <a:gd name="T73" fmla="*/ 6 h 220"/>
                <a:gd name="T74" fmla="*/ 4 w 103"/>
                <a:gd name="T75" fmla="*/ 8 h 220"/>
                <a:gd name="T76" fmla="*/ 2 w 103"/>
                <a:gd name="T77" fmla="*/ 11 h 220"/>
                <a:gd name="T78" fmla="*/ 1 w 103"/>
                <a:gd name="T79" fmla="*/ 14 h 220"/>
                <a:gd name="T80" fmla="*/ 0 w 103"/>
                <a:gd name="T81" fmla="*/ 17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3"/>
                <a:gd name="T124" fmla="*/ 0 h 220"/>
                <a:gd name="T125" fmla="*/ 103 w 103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3" h="220">
                  <a:moveTo>
                    <a:pt x="0" y="120"/>
                  </a:moveTo>
                  <a:lnTo>
                    <a:pt x="0" y="138"/>
                  </a:lnTo>
                  <a:lnTo>
                    <a:pt x="4" y="155"/>
                  </a:lnTo>
                  <a:lnTo>
                    <a:pt x="12" y="171"/>
                  </a:lnTo>
                  <a:lnTo>
                    <a:pt x="22" y="185"/>
                  </a:lnTo>
                  <a:lnTo>
                    <a:pt x="35" y="197"/>
                  </a:lnTo>
                  <a:lnTo>
                    <a:pt x="50" y="207"/>
                  </a:lnTo>
                  <a:lnTo>
                    <a:pt x="66" y="215"/>
                  </a:lnTo>
                  <a:lnTo>
                    <a:pt x="83" y="219"/>
                  </a:lnTo>
                  <a:lnTo>
                    <a:pt x="89" y="220"/>
                  </a:lnTo>
                  <a:lnTo>
                    <a:pt x="94" y="218"/>
                  </a:lnTo>
                  <a:lnTo>
                    <a:pt x="98" y="215"/>
                  </a:lnTo>
                  <a:lnTo>
                    <a:pt x="100" y="211"/>
                  </a:lnTo>
                  <a:lnTo>
                    <a:pt x="100" y="205"/>
                  </a:lnTo>
                  <a:lnTo>
                    <a:pt x="99" y="200"/>
                  </a:lnTo>
                  <a:lnTo>
                    <a:pt x="96" y="196"/>
                  </a:lnTo>
                  <a:lnTo>
                    <a:pt x="91" y="193"/>
                  </a:lnTo>
                  <a:lnTo>
                    <a:pt x="74" y="187"/>
                  </a:lnTo>
                  <a:lnTo>
                    <a:pt x="58" y="178"/>
                  </a:lnTo>
                  <a:lnTo>
                    <a:pt x="45" y="167"/>
                  </a:lnTo>
                  <a:lnTo>
                    <a:pt x="36" y="154"/>
                  </a:lnTo>
                  <a:lnTo>
                    <a:pt x="30" y="138"/>
                  </a:lnTo>
                  <a:lnTo>
                    <a:pt x="27" y="121"/>
                  </a:lnTo>
                  <a:lnTo>
                    <a:pt x="27" y="103"/>
                  </a:lnTo>
                  <a:lnTo>
                    <a:pt x="32" y="83"/>
                  </a:lnTo>
                  <a:lnTo>
                    <a:pt x="39" y="69"/>
                  </a:lnTo>
                  <a:lnTo>
                    <a:pt x="51" y="56"/>
                  </a:lnTo>
                  <a:lnTo>
                    <a:pt x="63" y="43"/>
                  </a:lnTo>
                  <a:lnTo>
                    <a:pt x="77" y="31"/>
                  </a:lnTo>
                  <a:lnTo>
                    <a:pt x="89" y="21"/>
                  </a:lnTo>
                  <a:lnTo>
                    <a:pt x="98" y="12"/>
                  </a:lnTo>
                  <a:lnTo>
                    <a:pt x="103" y="5"/>
                  </a:lnTo>
                  <a:lnTo>
                    <a:pt x="103" y="0"/>
                  </a:lnTo>
                  <a:lnTo>
                    <a:pt x="92" y="4"/>
                  </a:lnTo>
                  <a:lnTo>
                    <a:pt x="77" y="12"/>
                  </a:lnTo>
                  <a:lnTo>
                    <a:pt x="61" y="25"/>
                  </a:lnTo>
                  <a:lnTo>
                    <a:pt x="44" y="40"/>
                  </a:lnTo>
                  <a:lnTo>
                    <a:pt x="29" y="57"/>
                  </a:lnTo>
                  <a:lnTo>
                    <a:pt x="16" y="77"/>
                  </a:lnTo>
                  <a:lnTo>
                    <a:pt x="6" y="98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18" name="Freeform 631"/>
            <p:cNvSpPr>
              <a:spLocks/>
            </p:cNvSpPr>
            <p:nvPr/>
          </p:nvSpPr>
          <p:spPr bwMode="auto">
            <a:xfrm>
              <a:off x="4565" y="3346"/>
              <a:ext cx="28" cy="41"/>
            </a:xfrm>
            <a:custGeom>
              <a:avLst/>
              <a:gdLst>
                <a:gd name="T0" fmla="*/ 24 w 220"/>
                <a:gd name="T1" fmla="*/ 16 h 288"/>
                <a:gd name="T2" fmla="*/ 25 w 220"/>
                <a:gd name="T3" fmla="*/ 19 h 288"/>
                <a:gd name="T4" fmla="*/ 26 w 220"/>
                <a:gd name="T5" fmla="*/ 22 h 288"/>
                <a:gd name="T6" fmla="*/ 25 w 220"/>
                <a:gd name="T7" fmla="*/ 25 h 288"/>
                <a:gd name="T8" fmla="*/ 24 w 220"/>
                <a:gd name="T9" fmla="*/ 28 h 288"/>
                <a:gd name="T10" fmla="*/ 21 w 220"/>
                <a:gd name="T11" fmla="*/ 30 h 288"/>
                <a:gd name="T12" fmla="*/ 19 w 220"/>
                <a:gd name="T13" fmla="*/ 33 h 288"/>
                <a:gd name="T14" fmla="*/ 16 w 220"/>
                <a:gd name="T15" fmla="*/ 35 h 288"/>
                <a:gd name="T16" fmla="*/ 15 w 220"/>
                <a:gd name="T17" fmla="*/ 37 h 288"/>
                <a:gd name="T18" fmla="*/ 14 w 220"/>
                <a:gd name="T19" fmla="*/ 38 h 288"/>
                <a:gd name="T20" fmla="*/ 14 w 220"/>
                <a:gd name="T21" fmla="*/ 39 h 288"/>
                <a:gd name="T22" fmla="*/ 14 w 220"/>
                <a:gd name="T23" fmla="*/ 40 h 288"/>
                <a:gd name="T24" fmla="*/ 15 w 220"/>
                <a:gd name="T25" fmla="*/ 41 h 288"/>
                <a:gd name="T26" fmla="*/ 16 w 220"/>
                <a:gd name="T27" fmla="*/ 41 h 288"/>
                <a:gd name="T28" fmla="*/ 18 w 220"/>
                <a:gd name="T29" fmla="*/ 39 h 288"/>
                <a:gd name="T30" fmla="*/ 20 w 220"/>
                <a:gd name="T31" fmla="*/ 36 h 288"/>
                <a:gd name="T32" fmla="*/ 24 w 220"/>
                <a:gd name="T33" fmla="*/ 33 h 288"/>
                <a:gd name="T34" fmla="*/ 26 w 220"/>
                <a:gd name="T35" fmla="*/ 29 h 288"/>
                <a:gd name="T36" fmla="*/ 28 w 220"/>
                <a:gd name="T37" fmla="*/ 25 h 288"/>
                <a:gd name="T38" fmla="*/ 28 w 220"/>
                <a:gd name="T39" fmla="*/ 20 h 288"/>
                <a:gd name="T40" fmla="*/ 26 w 220"/>
                <a:gd name="T41" fmla="*/ 16 h 288"/>
                <a:gd name="T42" fmla="*/ 23 w 220"/>
                <a:gd name="T43" fmla="*/ 12 h 288"/>
                <a:gd name="T44" fmla="*/ 20 w 220"/>
                <a:gd name="T45" fmla="*/ 10 h 288"/>
                <a:gd name="T46" fmla="*/ 17 w 220"/>
                <a:gd name="T47" fmla="*/ 8 h 288"/>
                <a:gd name="T48" fmla="*/ 14 w 220"/>
                <a:gd name="T49" fmla="*/ 6 h 288"/>
                <a:gd name="T50" fmla="*/ 11 w 220"/>
                <a:gd name="T51" fmla="*/ 4 h 288"/>
                <a:gd name="T52" fmla="*/ 8 w 220"/>
                <a:gd name="T53" fmla="*/ 2 h 288"/>
                <a:gd name="T54" fmla="*/ 5 w 220"/>
                <a:gd name="T55" fmla="*/ 1 h 288"/>
                <a:gd name="T56" fmla="*/ 2 w 220"/>
                <a:gd name="T57" fmla="*/ 0 h 288"/>
                <a:gd name="T58" fmla="*/ 1 w 220"/>
                <a:gd name="T59" fmla="*/ 0 h 288"/>
                <a:gd name="T60" fmla="*/ 1 w 220"/>
                <a:gd name="T61" fmla="*/ 1 h 288"/>
                <a:gd name="T62" fmla="*/ 4 w 220"/>
                <a:gd name="T63" fmla="*/ 3 h 288"/>
                <a:gd name="T64" fmla="*/ 7 w 220"/>
                <a:gd name="T65" fmla="*/ 4 h 288"/>
                <a:gd name="T66" fmla="*/ 10 w 220"/>
                <a:gd name="T67" fmla="*/ 6 h 288"/>
                <a:gd name="T68" fmla="*/ 13 w 220"/>
                <a:gd name="T69" fmla="*/ 8 h 288"/>
                <a:gd name="T70" fmla="*/ 16 w 220"/>
                <a:gd name="T71" fmla="*/ 9 h 288"/>
                <a:gd name="T72" fmla="*/ 19 w 220"/>
                <a:gd name="T73" fmla="*/ 12 h 288"/>
                <a:gd name="T74" fmla="*/ 21 w 220"/>
                <a:gd name="T75" fmla="*/ 14 h 2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0"/>
                <a:gd name="T115" fmla="*/ 0 h 288"/>
                <a:gd name="T116" fmla="*/ 220 w 220"/>
                <a:gd name="T117" fmla="*/ 288 h 2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0" h="288">
                  <a:moveTo>
                    <a:pt x="179" y="108"/>
                  </a:moveTo>
                  <a:lnTo>
                    <a:pt x="186" y="115"/>
                  </a:lnTo>
                  <a:lnTo>
                    <a:pt x="191" y="124"/>
                  </a:lnTo>
                  <a:lnTo>
                    <a:pt x="196" y="133"/>
                  </a:lnTo>
                  <a:lnTo>
                    <a:pt x="200" y="143"/>
                  </a:lnTo>
                  <a:lnTo>
                    <a:pt x="202" y="153"/>
                  </a:lnTo>
                  <a:lnTo>
                    <a:pt x="201" y="163"/>
                  </a:lnTo>
                  <a:lnTo>
                    <a:pt x="199" y="174"/>
                  </a:lnTo>
                  <a:lnTo>
                    <a:pt x="193" y="184"/>
                  </a:lnTo>
                  <a:lnTo>
                    <a:pt x="186" y="194"/>
                  </a:lnTo>
                  <a:lnTo>
                    <a:pt x="178" y="204"/>
                  </a:lnTo>
                  <a:lnTo>
                    <a:pt x="168" y="213"/>
                  </a:lnTo>
                  <a:lnTo>
                    <a:pt x="159" y="221"/>
                  </a:lnTo>
                  <a:lnTo>
                    <a:pt x="148" y="229"/>
                  </a:lnTo>
                  <a:lnTo>
                    <a:pt x="138" y="237"/>
                  </a:lnTo>
                  <a:lnTo>
                    <a:pt x="127" y="246"/>
                  </a:lnTo>
                  <a:lnTo>
                    <a:pt x="118" y="255"/>
                  </a:lnTo>
                  <a:lnTo>
                    <a:pt x="115" y="258"/>
                  </a:lnTo>
                  <a:lnTo>
                    <a:pt x="112" y="263"/>
                  </a:lnTo>
                  <a:lnTo>
                    <a:pt x="110" y="267"/>
                  </a:lnTo>
                  <a:lnTo>
                    <a:pt x="108" y="271"/>
                  </a:lnTo>
                  <a:lnTo>
                    <a:pt x="107" y="276"/>
                  </a:lnTo>
                  <a:lnTo>
                    <a:pt x="107" y="280"/>
                  </a:lnTo>
                  <a:lnTo>
                    <a:pt x="109" y="284"/>
                  </a:lnTo>
                  <a:lnTo>
                    <a:pt x="112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4" y="287"/>
                  </a:lnTo>
                  <a:lnTo>
                    <a:pt x="127" y="284"/>
                  </a:lnTo>
                  <a:lnTo>
                    <a:pt x="138" y="271"/>
                  </a:lnTo>
                  <a:lnTo>
                    <a:pt x="149" y="261"/>
                  </a:lnTo>
                  <a:lnTo>
                    <a:pt x="161" y="250"/>
                  </a:lnTo>
                  <a:lnTo>
                    <a:pt x="173" y="239"/>
                  </a:lnTo>
                  <a:lnTo>
                    <a:pt x="185" y="229"/>
                  </a:lnTo>
                  <a:lnTo>
                    <a:pt x="196" y="217"/>
                  </a:lnTo>
                  <a:lnTo>
                    <a:pt x="206" y="204"/>
                  </a:lnTo>
                  <a:lnTo>
                    <a:pt x="213" y="190"/>
                  </a:lnTo>
                  <a:lnTo>
                    <a:pt x="219" y="173"/>
                  </a:lnTo>
                  <a:lnTo>
                    <a:pt x="220" y="157"/>
                  </a:lnTo>
                  <a:lnTo>
                    <a:pt x="218" y="141"/>
                  </a:lnTo>
                  <a:lnTo>
                    <a:pt x="212" y="125"/>
                  </a:lnTo>
                  <a:lnTo>
                    <a:pt x="204" y="111"/>
                  </a:lnTo>
                  <a:lnTo>
                    <a:pt x="194" y="97"/>
                  </a:lnTo>
                  <a:lnTo>
                    <a:pt x="182" y="86"/>
                  </a:lnTo>
                  <a:lnTo>
                    <a:pt x="168" y="77"/>
                  </a:lnTo>
                  <a:lnTo>
                    <a:pt x="158" y="70"/>
                  </a:lnTo>
                  <a:lnTo>
                    <a:pt x="146" y="64"/>
                  </a:lnTo>
                  <a:lnTo>
                    <a:pt x="134" y="56"/>
                  </a:lnTo>
                  <a:lnTo>
                    <a:pt x="122" y="50"/>
                  </a:lnTo>
                  <a:lnTo>
                    <a:pt x="109" y="43"/>
                  </a:lnTo>
                  <a:lnTo>
                    <a:pt x="96" y="36"/>
                  </a:lnTo>
                  <a:lnTo>
                    <a:pt x="83" y="29"/>
                  </a:lnTo>
                  <a:lnTo>
                    <a:pt x="70" y="22"/>
                  </a:lnTo>
                  <a:lnTo>
                    <a:pt x="59" y="17"/>
                  </a:lnTo>
                  <a:lnTo>
                    <a:pt x="47" y="12"/>
                  </a:lnTo>
                  <a:lnTo>
                    <a:pt x="36" y="7"/>
                  </a:lnTo>
                  <a:lnTo>
                    <a:pt x="26" y="4"/>
                  </a:lnTo>
                  <a:lnTo>
                    <a:pt x="18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9" y="7"/>
                  </a:lnTo>
                  <a:lnTo>
                    <a:pt x="20" y="13"/>
                  </a:lnTo>
                  <a:lnTo>
                    <a:pt x="31" y="18"/>
                  </a:lnTo>
                  <a:lnTo>
                    <a:pt x="42" y="23"/>
                  </a:lnTo>
                  <a:lnTo>
                    <a:pt x="54" y="29"/>
                  </a:lnTo>
                  <a:lnTo>
                    <a:pt x="65" y="34"/>
                  </a:lnTo>
                  <a:lnTo>
                    <a:pt x="77" y="40"/>
                  </a:lnTo>
                  <a:lnTo>
                    <a:pt x="88" y="47"/>
                  </a:lnTo>
                  <a:lnTo>
                    <a:pt x="101" y="53"/>
                  </a:lnTo>
                  <a:lnTo>
                    <a:pt x="112" y="60"/>
                  </a:lnTo>
                  <a:lnTo>
                    <a:pt x="124" y="66"/>
                  </a:lnTo>
                  <a:lnTo>
                    <a:pt x="136" y="74"/>
                  </a:lnTo>
                  <a:lnTo>
                    <a:pt x="147" y="82"/>
                  </a:lnTo>
                  <a:lnTo>
                    <a:pt x="158" y="90"/>
                  </a:lnTo>
                  <a:lnTo>
                    <a:pt x="168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19" name="Freeform 632"/>
            <p:cNvSpPr>
              <a:spLocks/>
            </p:cNvSpPr>
            <p:nvPr/>
          </p:nvSpPr>
          <p:spPr bwMode="auto">
            <a:xfrm>
              <a:off x="4538" y="3409"/>
              <a:ext cx="107" cy="71"/>
            </a:xfrm>
            <a:custGeom>
              <a:avLst/>
              <a:gdLst>
                <a:gd name="T0" fmla="*/ 14 w 1070"/>
                <a:gd name="T1" fmla="*/ 0 h 844"/>
                <a:gd name="T2" fmla="*/ 107 w 1070"/>
                <a:gd name="T3" fmla="*/ 16 h 844"/>
                <a:gd name="T4" fmla="*/ 92 w 1070"/>
                <a:gd name="T5" fmla="*/ 71 h 844"/>
                <a:gd name="T6" fmla="*/ 0 w 1070"/>
                <a:gd name="T7" fmla="*/ 52 h 844"/>
                <a:gd name="T8" fmla="*/ 14 w 1070"/>
                <a:gd name="T9" fmla="*/ 0 h 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70"/>
                <a:gd name="T16" fmla="*/ 0 h 844"/>
                <a:gd name="T17" fmla="*/ 1070 w 1070"/>
                <a:gd name="T18" fmla="*/ 844 h 8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70" h="844">
                  <a:moveTo>
                    <a:pt x="141" y="0"/>
                  </a:moveTo>
                  <a:lnTo>
                    <a:pt x="1070" y="194"/>
                  </a:lnTo>
                  <a:lnTo>
                    <a:pt x="919" y="844"/>
                  </a:lnTo>
                  <a:lnTo>
                    <a:pt x="0" y="624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20" name="Freeform 633"/>
            <p:cNvSpPr>
              <a:spLocks/>
            </p:cNvSpPr>
            <p:nvPr/>
          </p:nvSpPr>
          <p:spPr bwMode="auto">
            <a:xfrm>
              <a:off x="4547" y="3411"/>
              <a:ext cx="82" cy="28"/>
            </a:xfrm>
            <a:custGeom>
              <a:avLst/>
              <a:gdLst>
                <a:gd name="T0" fmla="*/ 10 w 819"/>
                <a:gd name="T1" fmla="*/ 0 h 333"/>
                <a:gd name="T2" fmla="*/ 82 w 819"/>
                <a:gd name="T3" fmla="*/ 12 h 333"/>
                <a:gd name="T4" fmla="*/ 17 w 819"/>
                <a:gd name="T5" fmla="*/ 8 h 333"/>
                <a:gd name="T6" fmla="*/ 0 w 819"/>
                <a:gd name="T7" fmla="*/ 28 h 333"/>
                <a:gd name="T8" fmla="*/ 10 w 819"/>
                <a:gd name="T9" fmla="*/ 0 h 3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9"/>
                <a:gd name="T16" fmla="*/ 0 h 333"/>
                <a:gd name="T17" fmla="*/ 819 w 819"/>
                <a:gd name="T18" fmla="*/ 333 h 3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9" h="333">
                  <a:moveTo>
                    <a:pt x="97" y="0"/>
                  </a:moveTo>
                  <a:lnTo>
                    <a:pt x="819" y="139"/>
                  </a:lnTo>
                  <a:lnTo>
                    <a:pt x="172" y="98"/>
                  </a:lnTo>
                  <a:lnTo>
                    <a:pt x="0" y="333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21" name="Freeform 634"/>
            <p:cNvSpPr>
              <a:spLocks/>
            </p:cNvSpPr>
            <p:nvPr/>
          </p:nvSpPr>
          <p:spPr bwMode="auto">
            <a:xfrm>
              <a:off x="4527" y="3494"/>
              <a:ext cx="108" cy="26"/>
            </a:xfrm>
            <a:custGeom>
              <a:avLst/>
              <a:gdLst>
                <a:gd name="T0" fmla="*/ 3 w 1083"/>
                <a:gd name="T1" fmla="*/ 0 h 306"/>
                <a:gd name="T2" fmla="*/ 108 w 1083"/>
                <a:gd name="T3" fmla="*/ 22 h 306"/>
                <a:gd name="T4" fmla="*/ 105 w 1083"/>
                <a:gd name="T5" fmla="*/ 26 h 306"/>
                <a:gd name="T6" fmla="*/ 0 w 1083"/>
                <a:gd name="T7" fmla="*/ 2 h 306"/>
                <a:gd name="T8" fmla="*/ 3 w 1083"/>
                <a:gd name="T9" fmla="*/ 0 h 3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3"/>
                <a:gd name="T16" fmla="*/ 0 h 306"/>
                <a:gd name="T17" fmla="*/ 1083 w 1083"/>
                <a:gd name="T18" fmla="*/ 306 h 3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3" h="306">
                  <a:moveTo>
                    <a:pt x="34" y="0"/>
                  </a:moveTo>
                  <a:lnTo>
                    <a:pt x="1083" y="261"/>
                  </a:lnTo>
                  <a:lnTo>
                    <a:pt x="1055" y="306"/>
                  </a:lnTo>
                  <a:lnTo>
                    <a:pt x="0" y="2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22" name="Freeform 635"/>
            <p:cNvSpPr>
              <a:spLocks/>
            </p:cNvSpPr>
            <p:nvPr/>
          </p:nvSpPr>
          <p:spPr bwMode="auto">
            <a:xfrm>
              <a:off x="4517" y="3502"/>
              <a:ext cx="109" cy="26"/>
            </a:xfrm>
            <a:custGeom>
              <a:avLst/>
              <a:gdLst>
                <a:gd name="T0" fmla="*/ 4 w 1088"/>
                <a:gd name="T1" fmla="*/ 0 h 311"/>
                <a:gd name="T2" fmla="*/ 109 w 1088"/>
                <a:gd name="T3" fmla="*/ 22 h 311"/>
                <a:gd name="T4" fmla="*/ 106 w 1088"/>
                <a:gd name="T5" fmla="*/ 26 h 311"/>
                <a:gd name="T6" fmla="*/ 0 w 1088"/>
                <a:gd name="T7" fmla="*/ 3 h 311"/>
                <a:gd name="T8" fmla="*/ 4 w 1088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8"/>
                <a:gd name="T16" fmla="*/ 0 h 311"/>
                <a:gd name="T17" fmla="*/ 1088 w 1088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8" h="311">
                  <a:moveTo>
                    <a:pt x="39" y="0"/>
                  </a:moveTo>
                  <a:lnTo>
                    <a:pt x="1088" y="260"/>
                  </a:lnTo>
                  <a:lnTo>
                    <a:pt x="1055" y="311"/>
                  </a:lnTo>
                  <a:lnTo>
                    <a:pt x="0" y="34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23" name="Freeform 636"/>
            <p:cNvSpPr>
              <a:spLocks/>
            </p:cNvSpPr>
            <p:nvPr/>
          </p:nvSpPr>
          <p:spPr bwMode="auto">
            <a:xfrm>
              <a:off x="4534" y="3526"/>
              <a:ext cx="16" cy="6"/>
            </a:xfrm>
            <a:custGeom>
              <a:avLst/>
              <a:gdLst>
                <a:gd name="T0" fmla="*/ 2 w 164"/>
                <a:gd name="T1" fmla="*/ 0 h 72"/>
                <a:gd name="T2" fmla="*/ 2 w 164"/>
                <a:gd name="T3" fmla="*/ 0 h 72"/>
                <a:gd name="T4" fmla="*/ 3 w 164"/>
                <a:gd name="T5" fmla="*/ 0 h 72"/>
                <a:gd name="T6" fmla="*/ 5 w 164"/>
                <a:gd name="T7" fmla="*/ 0 h 72"/>
                <a:gd name="T8" fmla="*/ 8 w 164"/>
                <a:gd name="T9" fmla="*/ 0 h 72"/>
                <a:gd name="T10" fmla="*/ 10 w 164"/>
                <a:gd name="T11" fmla="*/ 1 h 72"/>
                <a:gd name="T12" fmla="*/ 12 w 164"/>
                <a:gd name="T13" fmla="*/ 1 h 72"/>
                <a:gd name="T14" fmla="*/ 15 w 164"/>
                <a:gd name="T15" fmla="*/ 3 h 72"/>
                <a:gd name="T16" fmla="*/ 16 w 164"/>
                <a:gd name="T17" fmla="*/ 4 h 72"/>
                <a:gd name="T18" fmla="*/ 16 w 164"/>
                <a:gd name="T19" fmla="*/ 4 h 72"/>
                <a:gd name="T20" fmla="*/ 16 w 164"/>
                <a:gd name="T21" fmla="*/ 5 h 72"/>
                <a:gd name="T22" fmla="*/ 16 w 164"/>
                <a:gd name="T23" fmla="*/ 5 h 72"/>
                <a:gd name="T24" fmla="*/ 16 w 164"/>
                <a:gd name="T25" fmla="*/ 6 h 72"/>
                <a:gd name="T26" fmla="*/ 15 w 164"/>
                <a:gd name="T27" fmla="*/ 6 h 72"/>
                <a:gd name="T28" fmla="*/ 15 w 164"/>
                <a:gd name="T29" fmla="*/ 6 h 72"/>
                <a:gd name="T30" fmla="*/ 13 w 164"/>
                <a:gd name="T31" fmla="*/ 6 h 72"/>
                <a:gd name="T32" fmla="*/ 12 w 164"/>
                <a:gd name="T33" fmla="*/ 5 h 72"/>
                <a:gd name="T34" fmla="*/ 12 w 164"/>
                <a:gd name="T35" fmla="*/ 5 h 72"/>
                <a:gd name="T36" fmla="*/ 12 w 164"/>
                <a:gd name="T37" fmla="*/ 5 h 72"/>
                <a:gd name="T38" fmla="*/ 12 w 164"/>
                <a:gd name="T39" fmla="*/ 4 h 72"/>
                <a:gd name="T40" fmla="*/ 11 w 164"/>
                <a:gd name="T41" fmla="*/ 4 h 72"/>
                <a:gd name="T42" fmla="*/ 10 w 164"/>
                <a:gd name="T43" fmla="*/ 3 h 72"/>
                <a:gd name="T44" fmla="*/ 8 w 164"/>
                <a:gd name="T45" fmla="*/ 3 h 72"/>
                <a:gd name="T46" fmla="*/ 5 w 164"/>
                <a:gd name="T47" fmla="*/ 2 h 72"/>
                <a:gd name="T48" fmla="*/ 2 w 164"/>
                <a:gd name="T49" fmla="*/ 2 h 72"/>
                <a:gd name="T50" fmla="*/ 2 w 164"/>
                <a:gd name="T51" fmla="*/ 2 h 72"/>
                <a:gd name="T52" fmla="*/ 1 w 164"/>
                <a:gd name="T53" fmla="*/ 2 h 72"/>
                <a:gd name="T54" fmla="*/ 1 w 164"/>
                <a:gd name="T55" fmla="*/ 2 h 72"/>
                <a:gd name="T56" fmla="*/ 0 w 164"/>
                <a:gd name="T57" fmla="*/ 2 h 72"/>
                <a:gd name="T58" fmla="*/ 0 w 164"/>
                <a:gd name="T59" fmla="*/ 2 h 72"/>
                <a:gd name="T60" fmla="*/ 0 w 164"/>
                <a:gd name="T61" fmla="*/ 1 h 72"/>
                <a:gd name="T62" fmla="*/ 0 w 164"/>
                <a:gd name="T63" fmla="*/ 1 h 72"/>
                <a:gd name="T64" fmla="*/ 2 w 164"/>
                <a:gd name="T65" fmla="*/ 0 h 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4"/>
                <a:gd name="T100" fmla="*/ 0 h 72"/>
                <a:gd name="T101" fmla="*/ 164 w 164"/>
                <a:gd name="T102" fmla="*/ 72 h 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4" h="72">
                  <a:moveTo>
                    <a:pt x="16" y="1"/>
                  </a:moveTo>
                  <a:lnTo>
                    <a:pt x="21" y="1"/>
                  </a:lnTo>
                  <a:lnTo>
                    <a:pt x="35" y="0"/>
                  </a:lnTo>
                  <a:lnTo>
                    <a:pt x="54" y="0"/>
                  </a:lnTo>
                  <a:lnTo>
                    <a:pt x="78" y="2"/>
                  </a:lnTo>
                  <a:lnTo>
                    <a:pt x="104" y="7"/>
                  </a:lnTo>
                  <a:lnTo>
                    <a:pt x="128" y="17"/>
                  </a:lnTo>
                  <a:lnTo>
                    <a:pt x="149" y="31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4" y="57"/>
                  </a:lnTo>
                  <a:lnTo>
                    <a:pt x="163" y="62"/>
                  </a:lnTo>
                  <a:lnTo>
                    <a:pt x="161" y="67"/>
                  </a:lnTo>
                  <a:lnTo>
                    <a:pt x="156" y="71"/>
                  </a:lnTo>
                  <a:lnTo>
                    <a:pt x="149" y="72"/>
                  </a:lnTo>
                  <a:lnTo>
                    <a:pt x="138" y="71"/>
                  </a:lnTo>
                  <a:lnTo>
                    <a:pt x="124" y="65"/>
                  </a:lnTo>
                  <a:lnTo>
                    <a:pt x="124" y="63"/>
                  </a:lnTo>
                  <a:lnTo>
                    <a:pt x="123" y="59"/>
                  </a:lnTo>
                  <a:lnTo>
                    <a:pt x="120" y="52"/>
                  </a:lnTo>
                  <a:lnTo>
                    <a:pt x="113" y="45"/>
                  </a:lnTo>
                  <a:lnTo>
                    <a:pt x="100" y="38"/>
                  </a:lnTo>
                  <a:lnTo>
                    <a:pt x="81" y="32"/>
                  </a:lnTo>
                  <a:lnTo>
                    <a:pt x="55" y="29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4" y="27"/>
                  </a:lnTo>
                  <a:lnTo>
                    <a:pt x="9" y="25"/>
                  </a:lnTo>
                  <a:lnTo>
                    <a:pt x="4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5" y="7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24" name="Freeform 637"/>
            <p:cNvSpPr>
              <a:spLocks/>
            </p:cNvSpPr>
            <p:nvPr/>
          </p:nvSpPr>
          <p:spPr bwMode="auto">
            <a:xfrm>
              <a:off x="4537" y="3483"/>
              <a:ext cx="15" cy="9"/>
            </a:xfrm>
            <a:custGeom>
              <a:avLst/>
              <a:gdLst>
                <a:gd name="T0" fmla="*/ 5 w 146"/>
                <a:gd name="T1" fmla="*/ 0 h 109"/>
                <a:gd name="T2" fmla="*/ 4 w 146"/>
                <a:gd name="T3" fmla="*/ 0 h 109"/>
                <a:gd name="T4" fmla="*/ 4 w 146"/>
                <a:gd name="T5" fmla="*/ 0 h 109"/>
                <a:gd name="T6" fmla="*/ 3 w 146"/>
                <a:gd name="T7" fmla="*/ 1 h 109"/>
                <a:gd name="T8" fmla="*/ 2 w 146"/>
                <a:gd name="T9" fmla="*/ 1 h 109"/>
                <a:gd name="T10" fmla="*/ 1 w 146"/>
                <a:gd name="T11" fmla="*/ 2 h 109"/>
                <a:gd name="T12" fmla="*/ 0 w 146"/>
                <a:gd name="T13" fmla="*/ 3 h 109"/>
                <a:gd name="T14" fmla="*/ 0 w 146"/>
                <a:gd name="T15" fmla="*/ 5 h 109"/>
                <a:gd name="T16" fmla="*/ 1 w 146"/>
                <a:gd name="T17" fmla="*/ 7 h 109"/>
                <a:gd name="T18" fmla="*/ 9 w 146"/>
                <a:gd name="T19" fmla="*/ 9 h 109"/>
                <a:gd name="T20" fmla="*/ 9 w 146"/>
                <a:gd name="T21" fmla="*/ 9 h 109"/>
                <a:gd name="T22" fmla="*/ 9 w 146"/>
                <a:gd name="T23" fmla="*/ 8 h 109"/>
                <a:gd name="T24" fmla="*/ 9 w 146"/>
                <a:gd name="T25" fmla="*/ 6 h 109"/>
                <a:gd name="T26" fmla="*/ 9 w 146"/>
                <a:gd name="T27" fmla="*/ 5 h 109"/>
                <a:gd name="T28" fmla="*/ 10 w 146"/>
                <a:gd name="T29" fmla="*/ 3 h 109"/>
                <a:gd name="T30" fmla="*/ 11 w 146"/>
                <a:gd name="T31" fmla="*/ 2 h 109"/>
                <a:gd name="T32" fmla="*/ 12 w 146"/>
                <a:gd name="T33" fmla="*/ 2 h 109"/>
                <a:gd name="T34" fmla="*/ 15 w 146"/>
                <a:gd name="T35" fmla="*/ 2 h 109"/>
                <a:gd name="T36" fmla="*/ 5 w 146"/>
                <a:gd name="T37" fmla="*/ 0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109"/>
                <a:gd name="T59" fmla="*/ 146 w 146"/>
                <a:gd name="T60" fmla="*/ 109 h 10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109">
                  <a:moveTo>
                    <a:pt x="45" y="0"/>
                  </a:moveTo>
                  <a:lnTo>
                    <a:pt x="42" y="0"/>
                  </a:lnTo>
                  <a:lnTo>
                    <a:pt x="35" y="3"/>
                  </a:lnTo>
                  <a:lnTo>
                    <a:pt x="26" y="7"/>
                  </a:lnTo>
                  <a:lnTo>
                    <a:pt x="15" y="14"/>
                  </a:lnTo>
                  <a:lnTo>
                    <a:pt x="6" y="24"/>
                  </a:lnTo>
                  <a:lnTo>
                    <a:pt x="1" y="39"/>
                  </a:lnTo>
                  <a:lnTo>
                    <a:pt x="0" y="59"/>
                  </a:lnTo>
                  <a:lnTo>
                    <a:pt x="6" y="85"/>
                  </a:lnTo>
                  <a:lnTo>
                    <a:pt x="85" y="109"/>
                  </a:lnTo>
                  <a:lnTo>
                    <a:pt x="84" y="104"/>
                  </a:lnTo>
                  <a:lnTo>
                    <a:pt x="84" y="93"/>
                  </a:lnTo>
                  <a:lnTo>
                    <a:pt x="84" y="76"/>
                  </a:lnTo>
                  <a:lnTo>
                    <a:pt x="87" y="58"/>
                  </a:lnTo>
                  <a:lnTo>
                    <a:pt x="93" y="40"/>
                  </a:lnTo>
                  <a:lnTo>
                    <a:pt x="104" y="27"/>
                  </a:lnTo>
                  <a:lnTo>
                    <a:pt x="121" y="20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25" name="Freeform 638"/>
            <p:cNvSpPr>
              <a:spLocks/>
            </p:cNvSpPr>
            <p:nvPr/>
          </p:nvSpPr>
          <p:spPr bwMode="auto">
            <a:xfrm>
              <a:off x="4620" y="3499"/>
              <a:ext cx="15" cy="9"/>
            </a:xfrm>
            <a:custGeom>
              <a:avLst/>
              <a:gdLst>
                <a:gd name="T0" fmla="*/ 5 w 146"/>
                <a:gd name="T1" fmla="*/ 0 h 107"/>
                <a:gd name="T2" fmla="*/ 4 w 146"/>
                <a:gd name="T3" fmla="*/ 0 h 107"/>
                <a:gd name="T4" fmla="*/ 4 w 146"/>
                <a:gd name="T5" fmla="*/ 0 h 107"/>
                <a:gd name="T6" fmla="*/ 3 w 146"/>
                <a:gd name="T7" fmla="*/ 1 h 107"/>
                <a:gd name="T8" fmla="*/ 2 w 146"/>
                <a:gd name="T9" fmla="*/ 1 h 107"/>
                <a:gd name="T10" fmla="*/ 1 w 146"/>
                <a:gd name="T11" fmla="*/ 2 h 107"/>
                <a:gd name="T12" fmla="*/ 0 w 146"/>
                <a:gd name="T13" fmla="*/ 3 h 107"/>
                <a:gd name="T14" fmla="*/ 0 w 146"/>
                <a:gd name="T15" fmla="*/ 5 h 107"/>
                <a:gd name="T16" fmla="*/ 1 w 146"/>
                <a:gd name="T17" fmla="*/ 7 h 107"/>
                <a:gd name="T18" fmla="*/ 9 w 146"/>
                <a:gd name="T19" fmla="*/ 9 h 107"/>
                <a:gd name="T20" fmla="*/ 9 w 146"/>
                <a:gd name="T21" fmla="*/ 9 h 107"/>
                <a:gd name="T22" fmla="*/ 9 w 146"/>
                <a:gd name="T23" fmla="*/ 8 h 107"/>
                <a:gd name="T24" fmla="*/ 9 w 146"/>
                <a:gd name="T25" fmla="*/ 6 h 107"/>
                <a:gd name="T26" fmla="*/ 9 w 146"/>
                <a:gd name="T27" fmla="*/ 5 h 107"/>
                <a:gd name="T28" fmla="*/ 9 w 146"/>
                <a:gd name="T29" fmla="*/ 3 h 107"/>
                <a:gd name="T30" fmla="*/ 11 w 146"/>
                <a:gd name="T31" fmla="*/ 2 h 107"/>
                <a:gd name="T32" fmla="*/ 12 w 146"/>
                <a:gd name="T33" fmla="*/ 2 h 107"/>
                <a:gd name="T34" fmla="*/ 15 w 146"/>
                <a:gd name="T35" fmla="*/ 2 h 107"/>
                <a:gd name="T36" fmla="*/ 5 w 146"/>
                <a:gd name="T37" fmla="*/ 0 h 10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107"/>
                <a:gd name="T59" fmla="*/ 146 w 146"/>
                <a:gd name="T60" fmla="*/ 107 h 10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107">
                  <a:moveTo>
                    <a:pt x="45" y="0"/>
                  </a:moveTo>
                  <a:lnTo>
                    <a:pt x="42" y="0"/>
                  </a:lnTo>
                  <a:lnTo>
                    <a:pt x="35" y="2"/>
                  </a:lnTo>
                  <a:lnTo>
                    <a:pt x="25" y="6"/>
                  </a:lnTo>
                  <a:lnTo>
                    <a:pt x="15" y="12"/>
                  </a:lnTo>
                  <a:lnTo>
                    <a:pt x="6" y="23"/>
                  </a:lnTo>
                  <a:lnTo>
                    <a:pt x="0" y="38"/>
                  </a:lnTo>
                  <a:lnTo>
                    <a:pt x="0" y="58"/>
                  </a:lnTo>
                  <a:lnTo>
                    <a:pt x="6" y="85"/>
                  </a:lnTo>
                  <a:lnTo>
                    <a:pt x="84" y="107"/>
                  </a:lnTo>
                  <a:lnTo>
                    <a:pt x="83" y="103"/>
                  </a:lnTo>
                  <a:lnTo>
                    <a:pt x="83" y="91"/>
                  </a:lnTo>
                  <a:lnTo>
                    <a:pt x="83" y="75"/>
                  </a:lnTo>
                  <a:lnTo>
                    <a:pt x="86" y="56"/>
                  </a:lnTo>
                  <a:lnTo>
                    <a:pt x="92" y="40"/>
                  </a:lnTo>
                  <a:lnTo>
                    <a:pt x="103" y="27"/>
                  </a:lnTo>
                  <a:lnTo>
                    <a:pt x="121" y="19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26" name="Freeform 639"/>
            <p:cNvSpPr>
              <a:spLocks/>
            </p:cNvSpPr>
            <p:nvPr/>
          </p:nvSpPr>
          <p:spPr bwMode="auto">
            <a:xfrm>
              <a:off x="4553" y="3485"/>
              <a:ext cx="63" cy="16"/>
            </a:xfrm>
            <a:custGeom>
              <a:avLst/>
              <a:gdLst>
                <a:gd name="T0" fmla="*/ 0 w 629"/>
                <a:gd name="T1" fmla="*/ 4 h 182"/>
                <a:gd name="T2" fmla="*/ 60 w 629"/>
                <a:gd name="T3" fmla="*/ 16 h 182"/>
                <a:gd name="T4" fmla="*/ 63 w 629"/>
                <a:gd name="T5" fmla="*/ 12 h 182"/>
                <a:gd name="T6" fmla="*/ 3 w 629"/>
                <a:gd name="T7" fmla="*/ 0 h 182"/>
                <a:gd name="T8" fmla="*/ 0 w 629"/>
                <a:gd name="T9" fmla="*/ 4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9"/>
                <a:gd name="T16" fmla="*/ 0 h 182"/>
                <a:gd name="T17" fmla="*/ 629 w 629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9" h="182">
                  <a:moveTo>
                    <a:pt x="0" y="40"/>
                  </a:moveTo>
                  <a:lnTo>
                    <a:pt x="601" y="182"/>
                  </a:lnTo>
                  <a:lnTo>
                    <a:pt x="629" y="142"/>
                  </a:lnTo>
                  <a:lnTo>
                    <a:pt x="29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27" name="Freeform 640"/>
            <p:cNvSpPr>
              <a:spLocks/>
            </p:cNvSpPr>
            <p:nvPr/>
          </p:nvSpPr>
          <p:spPr bwMode="auto">
            <a:xfrm>
              <a:off x="4553" y="3492"/>
              <a:ext cx="60" cy="14"/>
            </a:xfrm>
            <a:custGeom>
              <a:avLst/>
              <a:gdLst>
                <a:gd name="T0" fmla="*/ 0 w 606"/>
                <a:gd name="T1" fmla="*/ 2 h 170"/>
                <a:gd name="T2" fmla="*/ 59 w 606"/>
                <a:gd name="T3" fmla="*/ 14 h 170"/>
                <a:gd name="T4" fmla="*/ 60 w 606"/>
                <a:gd name="T5" fmla="*/ 12 h 170"/>
                <a:gd name="T6" fmla="*/ 0 w 606"/>
                <a:gd name="T7" fmla="*/ 0 h 170"/>
                <a:gd name="T8" fmla="*/ 0 w 606"/>
                <a:gd name="T9" fmla="*/ 2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6"/>
                <a:gd name="T16" fmla="*/ 0 h 170"/>
                <a:gd name="T17" fmla="*/ 606 w 606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28" name="Freeform 641"/>
            <p:cNvSpPr>
              <a:spLocks/>
            </p:cNvSpPr>
            <p:nvPr/>
          </p:nvSpPr>
          <p:spPr bwMode="auto">
            <a:xfrm>
              <a:off x="4553" y="3482"/>
              <a:ext cx="60" cy="14"/>
            </a:xfrm>
            <a:custGeom>
              <a:avLst/>
              <a:gdLst>
                <a:gd name="T0" fmla="*/ 0 w 606"/>
                <a:gd name="T1" fmla="*/ 2 h 170"/>
                <a:gd name="T2" fmla="*/ 59 w 606"/>
                <a:gd name="T3" fmla="*/ 14 h 170"/>
                <a:gd name="T4" fmla="*/ 60 w 606"/>
                <a:gd name="T5" fmla="*/ 12 h 170"/>
                <a:gd name="T6" fmla="*/ 0 w 606"/>
                <a:gd name="T7" fmla="*/ 0 h 170"/>
                <a:gd name="T8" fmla="*/ 0 w 606"/>
                <a:gd name="T9" fmla="*/ 2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6"/>
                <a:gd name="T16" fmla="*/ 0 h 170"/>
                <a:gd name="T17" fmla="*/ 606 w 606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925" name="Group 683"/>
          <p:cNvGrpSpPr>
            <a:grpSpLocks/>
          </p:cNvGrpSpPr>
          <p:nvPr/>
        </p:nvGrpSpPr>
        <p:grpSpPr bwMode="auto">
          <a:xfrm>
            <a:off x="6189663" y="5181600"/>
            <a:ext cx="338137" cy="282575"/>
            <a:chOff x="3899" y="3264"/>
            <a:chExt cx="213" cy="178"/>
          </a:xfrm>
        </p:grpSpPr>
        <p:sp>
          <p:nvSpPr>
            <p:cNvPr id="12659" name="Freeform 644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60 w 1913"/>
                <a:gd name="T1" fmla="*/ 13 h 1606"/>
                <a:gd name="T2" fmla="*/ 61 w 1913"/>
                <a:gd name="T3" fmla="*/ 13 h 1606"/>
                <a:gd name="T4" fmla="*/ 62 w 1913"/>
                <a:gd name="T5" fmla="*/ 12 h 1606"/>
                <a:gd name="T6" fmla="*/ 64 w 1913"/>
                <a:gd name="T7" fmla="*/ 11 h 1606"/>
                <a:gd name="T8" fmla="*/ 67 w 1913"/>
                <a:gd name="T9" fmla="*/ 11 h 1606"/>
                <a:gd name="T10" fmla="*/ 71 w 1913"/>
                <a:gd name="T11" fmla="*/ 9 h 1606"/>
                <a:gd name="T12" fmla="*/ 76 w 1913"/>
                <a:gd name="T13" fmla="*/ 8 h 1606"/>
                <a:gd name="T14" fmla="*/ 81 w 1913"/>
                <a:gd name="T15" fmla="*/ 7 h 1606"/>
                <a:gd name="T16" fmla="*/ 88 w 1913"/>
                <a:gd name="T17" fmla="*/ 6 h 1606"/>
                <a:gd name="T18" fmla="*/ 95 w 1913"/>
                <a:gd name="T19" fmla="*/ 5 h 1606"/>
                <a:gd name="T20" fmla="*/ 103 w 1913"/>
                <a:gd name="T21" fmla="*/ 3 h 1606"/>
                <a:gd name="T22" fmla="*/ 113 w 1913"/>
                <a:gd name="T23" fmla="*/ 2 h 1606"/>
                <a:gd name="T24" fmla="*/ 123 w 1913"/>
                <a:gd name="T25" fmla="*/ 1 h 1606"/>
                <a:gd name="T26" fmla="*/ 134 w 1913"/>
                <a:gd name="T27" fmla="*/ 1 h 1606"/>
                <a:gd name="T28" fmla="*/ 146 w 1913"/>
                <a:gd name="T29" fmla="*/ 0 h 1606"/>
                <a:gd name="T30" fmla="*/ 159 w 1913"/>
                <a:gd name="T31" fmla="*/ 0 h 1606"/>
                <a:gd name="T32" fmla="*/ 172 w 1913"/>
                <a:gd name="T33" fmla="*/ 0 h 1606"/>
                <a:gd name="T34" fmla="*/ 178 w 1913"/>
                <a:gd name="T35" fmla="*/ 24 h 1606"/>
                <a:gd name="T36" fmla="*/ 180 w 1913"/>
                <a:gd name="T37" fmla="*/ 25 h 1606"/>
                <a:gd name="T38" fmla="*/ 185 w 1913"/>
                <a:gd name="T39" fmla="*/ 29 h 1606"/>
                <a:gd name="T40" fmla="*/ 190 w 1913"/>
                <a:gd name="T41" fmla="*/ 35 h 1606"/>
                <a:gd name="T42" fmla="*/ 193 w 1913"/>
                <a:gd name="T43" fmla="*/ 43 h 1606"/>
                <a:gd name="T44" fmla="*/ 206 w 1913"/>
                <a:gd name="T45" fmla="*/ 100 h 1606"/>
                <a:gd name="T46" fmla="*/ 211 w 1913"/>
                <a:gd name="T47" fmla="*/ 123 h 1606"/>
                <a:gd name="T48" fmla="*/ 212 w 1913"/>
                <a:gd name="T49" fmla="*/ 125 h 1606"/>
                <a:gd name="T50" fmla="*/ 213 w 1913"/>
                <a:gd name="T51" fmla="*/ 129 h 1606"/>
                <a:gd name="T52" fmla="*/ 213 w 1913"/>
                <a:gd name="T53" fmla="*/ 136 h 1606"/>
                <a:gd name="T54" fmla="*/ 210 w 1913"/>
                <a:gd name="T55" fmla="*/ 145 h 1606"/>
                <a:gd name="T56" fmla="*/ 0 w 1913"/>
                <a:gd name="T57" fmla="*/ 139 h 1606"/>
                <a:gd name="T58" fmla="*/ 21 w 1913"/>
                <a:gd name="T59" fmla="*/ 128 h 1606"/>
                <a:gd name="T60" fmla="*/ 21 w 1913"/>
                <a:gd name="T61" fmla="*/ 24 h 1606"/>
                <a:gd name="T62" fmla="*/ 22 w 1913"/>
                <a:gd name="T63" fmla="*/ 24 h 1606"/>
                <a:gd name="T64" fmla="*/ 24 w 1913"/>
                <a:gd name="T65" fmla="*/ 22 h 1606"/>
                <a:gd name="T66" fmla="*/ 27 w 1913"/>
                <a:gd name="T67" fmla="*/ 21 h 1606"/>
                <a:gd name="T68" fmla="*/ 31 w 1913"/>
                <a:gd name="T69" fmla="*/ 20 h 1606"/>
                <a:gd name="T70" fmla="*/ 36 w 1913"/>
                <a:gd name="T71" fmla="*/ 19 h 1606"/>
                <a:gd name="T72" fmla="*/ 42 w 1913"/>
                <a:gd name="T73" fmla="*/ 19 h 1606"/>
                <a:gd name="T74" fmla="*/ 49 w 1913"/>
                <a:gd name="T75" fmla="*/ 20 h 1606"/>
                <a:gd name="T76" fmla="*/ 58 w 1913"/>
                <a:gd name="T77" fmla="*/ 24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60" name="Freeform 645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67 w 614"/>
                <a:gd name="T1" fmla="*/ 3 h 697"/>
                <a:gd name="T2" fmla="*/ 67 w 614"/>
                <a:gd name="T3" fmla="*/ 3 h 697"/>
                <a:gd name="T4" fmla="*/ 66 w 614"/>
                <a:gd name="T5" fmla="*/ 3 h 697"/>
                <a:gd name="T6" fmla="*/ 64 w 614"/>
                <a:gd name="T7" fmla="*/ 2 h 697"/>
                <a:gd name="T8" fmla="*/ 62 w 614"/>
                <a:gd name="T9" fmla="*/ 2 h 697"/>
                <a:gd name="T10" fmla="*/ 59 w 614"/>
                <a:gd name="T11" fmla="*/ 1 h 697"/>
                <a:gd name="T12" fmla="*/ 56 w 614"/>
                <a:gd name="T13" fmla="*/ 1 h 697"/>
                <a:gd name="T14" fmla="*/ 52 w 614"/>
                <a:gd name="T15" fmla="*/ 0 h 697"/>
                <a:gd name="T16" fmla="*/ 48 w 614"/>
                <a:gd name="T17" fmla="*/ 0 h 697"/>
                <a:gd name="T18" fmla="*/ 43 w 614"/>
                <a:gd name="T19" fmla="*/ 0 h 697"/>
                <a:gd name="T20" fmla="*/ 38 w 614"/>
                <a:gd name="T21" fmla="*/ 0 h 697"/>
                <a:gd name="T22" fmla="*/ 33 w 614"/>
                <a:gd name="T23" fmla="*/ 1 h 697"/>
                <a:gd name="T24" fmla="*/ 27 w 614"/>
                <a:gd name="T25" fmla="*/ 2 h 697"/>
                <a:gd name="T26" fmla="*/ 22 w 614"/>
                <a:gd name="T27" fmla="*/ 3 h 697"/>
                <a:gd name="T28" fmla="*/ 16 w 614"/>
                <a:gd name="T29" fmla="*/ 4 h 697"/>
                <a:gd name="T30" fmla="*/ 10 w 614"/>
                <a:gd name="T31" fmla="*/ 6 h 697"/>
                <a:gd name="T32" fmla="*/ 4 w 614"/>
                <a:gd name="T33" fmla="*/ 9 h 697"/>
                <a:gd name="T34" fmla="*/ 4 w 614"/>
                <a:gd name="T35" fmla="*/ 11 h 697"/>
                <a:gd name="T36" fmla="*/ 3 w 614"/>
                <a:gd name="T37" fmla="*/ 15 h 697"/>
                <a:gd name="T38" fmla="*/ 2 w 614"/>
                <a:gd name="T39" fmla="*/ 21 h 697"/>
                <a:gd name="T40" fmla="*/ 1 w 614"/>
                <a:gd name="T41" fmla="*/ 30 h 697"/>
                <a:gd name="T42" fmla="*/ 0 w 614"/>
                <a:gd name="T43" fmla="*/ 40 h 697"/>
                <a:gd name="T44" fmla="*/ 0 w 614"/>
                <a:gd name="T45" fmla="*/ 51 h 697"/>
                <a:gd name="T46" fmla="*/ 2 w 614"/>
                <a:gd name="T47" fmla="*/ 64 h 697"/>
                <a:gd name="T48" fmla="*/ 6 w 614"/>
                <a:gd name="T49" fmla="*/ 76 h 697"/>
                <a:gd name="T50" fmla="*/ 6 w 614"/>
                <a:gd name="T51" fmla="*/ 76 h 697"/>
                <a:gd name="T52" fmla="*/ 7 w 614"/>
                <a:gd name="T53" fmla="*/ 76 h 697"/>
                <a:gd name="T54" fmla="*/ 8 w 614"/>
                <a:gd name="T55" fmla="*/ 76 h 697"/>
                <a:gd name="T56" fmla="*/ 10 w 614"/>
                <a:gd name="T57" fmla="*/ 76 h 697"/>
                <a:gd name="T58" fmla="*/ 13 w 614"/>
                <a:gd name="T59" fmla="*/ 75 h 697"/>
                <a:gd name="T60" fmla="*/ 16 w 614"/>
                <a:gd name="T61" fmla="*/ 75 h 697"/>
                <a:gd name="T62" fmla="*/ 20 w 614"/>
                <a:gd name="T63" fmla="*/ 75 h 697"/>
                <a:gd name="T64" fmla="*/ 23 w 614"/>
                <a:gd name="T65" fmla="*/ 75 h 697"/>
                <a:gd name="T66" fmla="*/ 28 w 614"/>
                <a:gd name="T67" fmla="*/ 75 h 697"/>
                <a:gd name="T68" fmla="*/ 33 w 614"/>
                <a:gd name="T69" fmla="*/ 75 h 697"/>
                <a:gd name="T70" fmla="*/ 38 w 614"/>
                <a:gd name="T71" fmla="*/ 75 h 697"/>
                <a:gd name="T72" fmla="*/ 43 w 614"/>
                <a:gd name="T73" fmla="*/ 75 h 697"/>
                <a:gd name="T74" fmla="*/ 49 w 614"/>
                <a:gd name="T75" fmla="*/ 76 h 697"/>
                <a:gd name="T76" fmla="*/ 55 w 614"/>
                <a:gd name="T77" fmla="*/ 76 h 697"/>
                <a:gd name="T78" fmla="*/ 61 w 614"/>
                <a:gd name="T79" fmla="*/ 77 h 697"/>
                <a:gd name="T80" fmla="*/ 68 w 614"/>
                <a:gd name="T81" fmla="*/ 78 h 697"/>
                <a:gd name="T82" fmla="*/ 68 w 614"/>
                <a:gd name="T83" fmla="*/ 76 h 697"/>
                <a:gd name="T84" fmla="*/ 67 w 614"/>
                <a:gd name="T85" fmla="*/ 69 h 697"/>
                <a:gd name="T86" fmla="*/ 66 w 614"/>
                <a:gd name="T87" fmla="*/ 60 h 697"/>
                <a:gd name="T88" fmla="*/ 65 w 614"/>
                <a:gd name="T89" fmla="*/ 49 h 697"/>
                <a:gd name="T90" fmla="*/ 65 w 614"/>
                <a:gd name="T91" fmla="*/ 37 h 697"/>
                <a:gd name="T92" fmla="*/ 65 w 614"/>
                <a:gd name="T93" fmla="*/ 24 h 697"/>
                <a:gd name="T94" fmla="*/ 66 w 614"/>
                <a:gd name="T95" fmla="*/ 13 h 697"/>
                <a:gd name="T96" fmla="*/ 67 w 614"/>
                <a:gd name="T97" fmla="*/ 3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61" name="Freeform 646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1 w 1014"/>
                <a:gd name="T1" fmla="*/ 58 h 693"/>
                <a:gd name="T2" fmla="*/ 0 w 1014"/>
                <a:gd name="T3" fmla="*/ 68 h 693"/>
                <a:gd name="T4" fmla="*/ 74 w 1014"/>
                <a:gd name="T5" fmla="*/ 77 h 693"/>
                <a:gd name="T6" fmla="*/ 74 w 1014"/>
                <a:gd name="T7" fmla="*/ 77 h 693"/>
                <a:gd name="T8" fmla="*/ 76 w 1014"/>
                <a:gd name="T9" fmla="*/ 76 h 693"/>
                <a:gd name="T10" fmla="*/ 78 w 1014"/>
                <a:gd name="T11" fmla="*/ 75 h 693"/>
                <a:gd name="T12" fmla="*/ 81 w 1014"/>
                <a:gd name="T13" fmla="*/ 73 h 693"/>
                <a:gd name="T14" fmla="*/ 84 w 1014"/>
                <a:gd name="T15" fmla="*/ 71 h 693"/>
                <a:gd name="T16" fmla="*/ 88 w 1014"/>
                <a:gd name="T17" fmla="*/ 68 h 693"/>
                <a:gd name="T18" fmla="*/ 92 w 1014"/>
                <a:gd name="T19" fmla="*/ 65 h 693"/>
                <a:gd name="T20" fmla="*/ 97 w 1014"/>
                <a:gd name="T21" fmla="*/ 61 h 693"/>
                <a:gd name="T22" fmla="*/ 101 w 1014"/>
                <a:gd name="T23" fmla="*/ 56 h 693"/>
                <a:gd name="T24" fmla="*/ 104 w 1014"/>
                <a:gd name="T25" fmla="*/ 52 h 693"/>
                <a:gd name="T26" fmla="*/ 107 w 1014"/>
                <a:gd name="T27" fmla="*/ 46 h 693"/>
                <a:gd name="T28" fmla="*/ 110 w 1014"/>
                <a:gd name="T29" fmla="*/ 40 h 693"/>
                <a:gd name="T30" fmla="*/ 112 w 1014"/>
                <a:gd name="T31" fmla="*/ 34 h 693"/>
                <a:gd name="T32" fmla="*/ 113 w 1014"/>
                <a:gd name="T33" fmla="*/ 27 h 693"/>
                <a:gd name="T34" fmla="*/ 113 w 1014"/>
                <a:gd name="T35" fmla="*/ 19 h 693"/>
                <a:gd name="T36" fmla="*/ 111 w 1014"/>
                <a:gd name="T37" fmla="*/ 11 h 693"/>
                <a:gd name="T38" fmla="*/ 111 w 1014"/>
                <a:gd name="T39" fmla="*/ 11 h 693"/>
                <a:gd name="T40" fmla="*/ 111 w 1014"/>
                <a:gd name="T41" fmla="*/ 10 h 693"/>
                <a:gd name="T42" fmla="*/ 109 w 1014"/>
                <a:gd name="T43" fmla="*/ 8 h 693"/>
                <a:gd name="T44" fmla="*/ 108 w 1014"/>
                <a:gd name="T45" fmla="*/ 6 h 693"/>
                <a:gd name="T46" fmla="*/ 106 w 1014"/>
                <a:gd name="T47" fmla="*/ 4 h 693"/>
                <a:gd name="T48" fmla="*/ 103 w 1014"/>
                <a:gd name="T49" fmla="*/ 2 h 693"/>
                <a:gd name="T50" fmla="*/ 100 w 1014"/>
                <a:gd name="T51" fmla="*/ 1 h 693"/>
                <a:gd name="T52" fmla="*/ 97 w 1014"/>
                <a:gd name="T53" fmla="*/ 0 h 693"/>
                <a:gd name="T54" fmla="*/ 97 w 1014"/>
                <a:gd name="T55" fmla="*/ 1 h 693"/>
                <a:gd name="T56" fmla="*/ 99 w 1014"/>
                <a:gd name="T57" fmla="*/ 5 h 693"/>
                <a:gd name="T58" fmla="*/ 100 w 1014"/>
                <a:gd name="T59" fmla="*/ 10 h 693"/>
                <a:gd name="T60" fmla="*/ 101 w 1014"/>
                <a:gd name="T61" fmla="*/ 17 h 693"/>
                <a:gd name="T62" fmla="*/ 101 w 1014"/>
                <a:gd name="T63" fmla="*/ 25 h 693"/>
                <a:gd name="T64" fmla="*/ 101 w 1014"/>
                <a:gd name="T65" fmla="*/ 34 h 693"/>
                <a:gd name="T66" fmla="*/ 98 w 1014"/>
                <a:gd name="T67" fmla="*/ 44 h 693"/>
                <a:gd name="T68" fmla="*/ 93 w 1014"/>
                <a:gd name="T69" fmla="*/ 54 h 693"/>
                <a:gd name="T70" fmla="*/ 93 w 1014"/>
                <a:gd name="T71" fmla="*/ 54 h 693"/>
                <a:gd name="T72" fmla="*/ 93 w 1014"/>
                <a:gd name="T73" fmla="*/ 55 h 693"/>
                <a:gd name="T74" fmla="*/ 92 w 1014"/>
                <a:gd name="T75" fmla="*/ 55 h 693"/>
                <a:gd name="T76" fmla="*/ 91 w 1014"/>
                <a:gd name="T77" fmla="*/ 56 h 693"/>
                <a:gd name="T78" fmla="*/ 90 w 1014"/>
                <a:gd name="T79" fmla="*/ 57 h 693"/>
                <a:gd name="T80" fmla="*/ 88 w 1014"/>
                <a:gd name="T81" fmla="*/ 58 h 693"/>
                <a:gd name="T82" fmla="*/ 86 w 1014"/>
                <a:gd name="T83" fmla="*/ 59 h 693"/>
                <a:gd name="T84" fmla="*/ 84 w 1014"/>
                <a:gd name="T85" fmla="*/ 60 h 693"/>
                <a:gd name="T86" fmla="*/ 82 w 1014"/>
                <a:gd name="T87" fmla="*/ 60 h 693"/>
                <a:gd name="T88" fmla="*/ 79 w 1014"/>
                <a:gd name="T89" fmla="*/ 61 h 693"/>
                <a:gd name="T90" fmla="*/ 77 w 1014"/>
                <a:gd name="T91" fmla="*/ 62 h 693"/>
                <a:gd name="T92" fmla="*/ 73 w 1014"/>
                <a:gd name="T93" fmla="*/ 62 h 693"/>
                <a:gd name="T94" fmla="*/ 70 w 1014"/>
                <a:gd name="T95" fmla="*/ 62 h 693"/>
                <a:gd name="T96" fmla="*/ 67 w 1014"/>
                <a:gd name="T97" fmla="*/ 62 h 693"/>
                <a:gd name="T98" fmla="*/ 63 w 1014"/>
                <a:gd name="T99" fmla="*/ 62 h 693"/>
                <a:gd name="T100" fmla="*/ 59 w 1014"/>
                <a:gd name="T101" fmla="*/ 61 h 693"/>
                <a:gd name="T102" fmla="*/ 59 w 1014"/>
                <a:gd name="T103" fmla="*/ 71 h 693"/>
                <a:gd name="T104" fmla="*/ 3 w 1014"/>
                <a:gd name="T105" fmla="*/ 66 h 693"/>
                <a:gd name="T106" fmla="*/ 1 w 1014"/>
                <a:gd name="T107" fmla="*/ 58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62" name="Freeform 647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83 w 745"/>
                <a:gd name="T1" fmla="*/ 10 h 240"/>
                <a:gd name="T2" fmla="*/ 1 w 745"/>
                <a:gd name="T3" fmla="*/ 0 h 240"/>
                <a:gd name="T4" fmla="*/ 0 w 745"/>
                <a:gd name="T5" fmla="*/ 10 h 240"/>
                <a:gd name="T6" fmla="*/ 80 w 745"/>
                <a:gd name="T7" fmla="*/ 27 h 240"/>
                <a:gd name="T8" fmla="*/ 83 w 745"/>
                <a:gd name="T9" fmla="*/ 1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63" name="Freeform 648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36 w 319"/>
                <a:gd name="T1" fmla="*/ 5 h 109"/>
                <a:gd name="T2" fmla="*/ 0 w 319"/>
                <a:gd name="T3" fmla="*/ 0 h 109"/>
                <a:gd name="T4" fmla="*/ 0 w 319"/>
                <a:gd name="T5" fmla="*/ 5 h 109"/>
                <a:gd name="T6" fmla="*/ 35 w 319"/>
                <a:gd name="T7" fmla="*/ 12 h 109"/>
                <a:gd name="T8" fmla="*/ 36 w 319"/>
                <a:gd name="T9" fmla="*/ 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64" name="Freeform 649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24 w 213"/>
                <a:gd name="T1" fmla="*/ 4 h 81"/>
                <a:gd name="T2" fmla="*/ 0 w 213"/>
                <a:gd name="T3" fmla="*/ 0 h 81"/>
                <a:gd name="T4" fmla="*/ 0 w 213"/>
                <a:gd name="T5" fmla="*/ 4 h 81"/>
                <a:gd name="T6" fmla="*/ 23 w 213"/>
                <a:gd name="T7" fmla="*/ 9 h 81"/>
                <a:gd name="T8" fmla="*/ 24 w 213"/>
                <a:gd name="T9" fmla="*/ 4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65" name="Freeform 650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14 h 415"/>
                <a:gd name="T2" fmla="*/ 0 w 1254"/>
                <a:gd name="T3" fmla="*/ 14 h 415"/>
                <a:gd name="T4" fmla="*/ 1 w 1254"/>
                <a:gd name="T5" fmla="*/ 14 h 415"/>
                <a:gd name="T6" fmla="*/ 3 w 1254"/>
                <a:gd name="T7" fmla="*/ 14 h 415"/>
                <a:gd name="T8" fmla="*/ 4 w 1254"/>
                <a:gd name="T9" fmla="*/ 13 h 415"/>
                <a:gd name="T10" fmla="*/ 7 w 1254"/>
                <a:gd name="T11" fmla="*/ 13 h 415"/>
                <a:gd name="T12" fmla="*/ 9 w 1254"/>
                <a:gd name="T13" fmla="*/ 12 h 415"/>
                <a:gd name="T14" fmla="*/ 12 w 1254"/>
                <a:gd name="T15" fmla="*/ 12 h 415"/>
                <a:gd name="T16" fmla="*/ 15 w 1254"/>
                <a:gd name="T17" fmla="*/ 11 h 415"/>
                <a:gd name="T18" fmla="*/ 18 w 1254"/>
                <a:gd name="T19" fmla="*/ 10 h 415"/>
                <a:gd name="T20" fmla="*/ 21 w 1254"/>
                <a:gd name="T21" fmla="*/ 9 h 415"/>
                <a:gd name="T22" fmla="*/ 24 w 1254"/>
                <a:gd name="T23" fmla="*/ 8 h 415"/>
                <a:gd name="T24" fmla="*/ 27 w 1254"/>
                <a:gd name="T25" fmla="*/ 7 h 415"/>
                <a:gd name="T26" fmla="*/ 30 w 1254"/>
                <a:gd name="T27" fmla="*/ 5 h 415"/>
                <a:gd name="T28" fmla="*/ 32 w 1254"/>
                <a:gd name="T29" fmla="*/ 4 h 415"/>
                <a:gd name="T30" fmla="*/ 35 w 1254"/>
                <a:gd name="T31" fmla="*/ 2 h 415"/>
                <a:gd name="T32" fmla="*/ 37 w 1254"/>
                <a:gd name="T33" fmla="*/ 0 h 415"/>
                <a:gd name="T34" fmla="*/ 139 w 1254"/>
                <a:gd name="T35" fmla="*/ 24 h 415"/>
                <a:gd name="T36" fmla="*/ 139 w 1254"/>
                <a:gd name="T37" fmla="*/ 24 h 415"/>
                <a:gd name="T38" fmla="*/ 138 w 1254"/>
                <a:gd name="T39" fmla="*/ 25 h 415"/>
                <a:gd name="T40" fmla="*/ 137 w 1254"/>
                <a:gd name="T41" fmla="*/ 26 h 415"/>
                <a:gd name="T42" fmla="*/ 136 w 1254"/>
                <a:gd name="T43" fmla="*/ 27 h 415"/>
                <a:gd name="T44" fmla="*/ 134 w 1254"/>
                <a:gd name="T45" fmla="*/ 28 h 415"/>
                <a:gd name="T46" fmla="*/ 133 w 1254"/>
                <a:gd name="T47" fmla="*/ 30 h 415"/>
                <a:gd name="T48" fmla="*/ 131 w 1254"/>
                <a:gd name="T49" fmla="*/ 32 h 415"/>
                <a:gd name="T50" fmla="*/ 128 w 1254"/>
                <a:gd name="T51" fmla="*/ 33 h 415"/>
                <a:gd name="T52" fmla="*/ 126 w 1254"/>
                <a:gd name="T53" fmla="*/ 35 h 415"/>
                <a:gd name="T54" fmla="*/ 124 w 1254"/>
                <a:gd name="T55" fmla="*/ 37 h 415"/>
                <a:gd name="T56" fmla="*/ 121 w 1254"/>
                <a:gd name="T57" fmla="*/ 39 h 415"/>
                <a:gd name="T58" fmla="*/ 118 w 1254"/>
                <a:gd name="T59" fmla="*/ 41 h 415"/>
                <a:gd name="T60" fmla="*/ 116 w 1254"/>
                <a:gd name="T61" fmla="*/ 43 h 415"/>
                <a:gd name="T62" fmla="*/ 113 w 1254"/>
                <a:gd name="T63" fmla="*/ 44 h 415"/>
                <a:gd name="T64" fmla="*/ 110 w 1254"/>
                <a:gd name="T65" fmla="*/ 46 h 415"/>
                <a:gd name="T66" fmla="*/ 108 w 1254"/>
                <a:gd name="T67" fmla="*/ 47 h 415"/>
                <a:gd name="T68" fmla="*/ 0 w 1254"/>
                <a:gd name="T69" fmla="*/ 14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66" name="Freeform 651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5 w 447"/>
                <a:gd name="T1" fmla="*/ 22 h 198"/>
                <a:gd name="T2" fmla="*/ 49 w 447"/>
                <a:gd name="T3" fmla="*/ 9 h 198"/>
                <a:gd name="T4" fmla="*/ 22 w 447"/>
                <a:gd name="T5" fmla="*/ 0 h 198"/>
                <a:gd name="T6" fmla="*/ 1 w 447"/>
                <a:gd name="T7" fmla="*/ 2 h 198"/>
                <a:gd name="T8" fmla="*/ 0 w 447"/>
                <a:gd name="T9" fmla="*/ 21 h 198"/>
                <a:gd name="T10" fmla="*/ 5 w 447"/>
                <a:gd name="T11" fmla="*/ 22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67" name="Freeform 652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27 w 238"/>
                <a:gd name="T1" fmla="*/ 2 h 947"/>
                <a:gd name="T2" fmla="*/ 27 w 238"/>
                <a:gd name="T3" fmla="*/ 2 h 947"/>
                <a:gd name="T4" fmla="*/ 26 w 238"/>
                <a:gd name="T5" fmla="*/ 2 h 947"/>
                <a:gd name="T6" fmla="*/ 26 w 238"/>
                <a:gd name="T7" fmla="*/ 2 h 947"/>
                <a:gd name="T8" fmla="*/ 25 w 238"/>
                <a:gd name="T9" fmla="*/ 2 h 947"/>
                <a:gd name="T10" fmla="*/ 23 w 238"/>
                <a:gd name="T11" fmla="*/ 1 h 947"/>
                <a:gd name="T12" fmla="*/ 22 w 238"/>
                <a:gd name="T13" fmla="*/ 1 h 947"/>
                <a:gd name="T14" fmla="*/ 20 w 238"/>
                <a:gd name="T15" fmla="*/ 0 h 947"/>
                <a:gd name="T16" fmla="*/ 19 w 238"/>
                <a:gd name="T17" fmla="*/ 0 h 947"/>
                <a:gd name="T18" fmla="*/ 17 w 238"/>
                <a:gd name="T19" fmla="*/ 0 h 947"/>
                <a:gd name="T20" fmla="*/ 14 w 238"/>
                <a:gd name="T21" fmla="*/ 0 h 947"/>
                <a:gd name="T22" fmla="*/ 12 w 238"/>
                <a:gd name="T23" fmla="*/ 0 h 947"/>
                <a:gd name="T24" fmla="*/ 10 w 238"/>
                <a:gd name="T25" fmla="*/ 1 h 947"/>
                <a:gd name="T26" fmla="*/ 7 w 238"/>
                <a:gd name="T27" fmla="*/ 1 h 947"/>
                <a:gd name="T28" fmla="*/ 5 w 238"/>
                <a:gd name="T29" fmla="*/ 2 h 947"/>
                <a:gd name="T30" fmla="*/ 2 w 238"/>
                <a:gd name="T31" fmla="*/ 3 h 947"/>
                <a:gd name="T32" fmla="*/ 0 w 238"/>
                <a:gd name="T33" fmla="*/ 5 h 947"/>
                <a:gd name="T34" fmla="*/ 0 w 238"/>
                <a:gd name="T35" fmla="*/ 105 h 947"/>
                <a:gd name="T36" fmla="*/ 0 w 238"/>
                <a:gd name="T37" fmla="*/ 105 h 947"/>
                <a:gd name="T38" fmla="*/ 1 w 238"/>
                <a:gd name="T39" fmla="*/ 105 h 947"/>
                <a:gd name="T40" fmla="*/ 1 w 238"/>
                <a:gd name="T41" fmla="*/ 105 h 947"/>
                <a:gd name="T42" fmla="*/ 2 w 238"/>
                <a:gd name="T43" fmla="*/ 105 h 947"/>
                <a:gd name="T44" fmla="*/ 4 w 238"/>
                <a:gd name="T45" fmla="*/ 105 h 947"/>
                <a:gd name="T46" fmla="*/ 5 w 238"/>
                <a:gd name="T47" fmla="*/ 104 h 947"/>
                <a:gd name="T48" fmla="*/ 7 w 238"/>
                <a:gd name="T49" fmla="*/ 104 h 947"/>
                <a:gd name="T50" fmla="*/ 9 w 238"/>
                <a:gd name="T51" fmla="*/ 104 h 947"/>
                <a:gd name="T52" fmla="*/ 11 w 238"/>
                <a:gd name="T53" fmla="*/ 103 h 947"/>
                <a:gd name="T54" fmla="*/ 13 w 238"/>
                <a:gd name="T55" fmla="*/ 102 h 947"/>
                <a:gd name="T56" fmla="*/ 15 w 238"/>
                <a:gd name="T57" fmla="*/ 101 h 947"/>
                <a:gd name="T58" fmla="*/ 18 w 238"/>
                <a:gd name="T59" fmla="*/ 100 h 947"/>
                <a:gd name="T60" fmla="*/ 20 w 238"/>
                <a:gd name="T61" fmla="*/ 99 h 947"/>
                <a:gd name="T62" fmla="*/ 22 w 238"/>
                <a:gd name="T63" fmla="*/ 98 h 947"/>
                <a:gd name="T64" fmla="*/ 25 w 238"/>
                <a:gd name="T65" fmla="*/ 97 h 947"/>
                <a:gd name="T66" fmla="*/ 27 w 238"/>
                <a:gd name="T67" fmla="*/ 95 h 947"/>
                <a:gd name="T68" fmla="*/ 27 w 238"/>
                <a:gd name="T69" fmla="*/ 2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68" name="Freeform 653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23 w 203"/>
                <a:gd name="T1" fmla="*/ 2 h 799"/>
                <a:gd name="T2" fmla="*/ 23 w 203"/>
                <a:gd name="T3" fmla="*/ 2 h 799"/>
                <a:gd name="T4" fmla="*/ 23 w 203"/>
                <a:gd name="T5" fmla="*/ 2 h 799"/>
                <a:gd name="T6" fmla="*/ 22 w 203"/>
                <a:gd name="T7" fmla="*/ 2 h 799"/>
                <a:gd name="T8" fmla="*/ 21 w 203"/>
                <a:gd name="T9" fmla="*/ 1 h 799"/>
                <a:gd name="T10" fmla="*/ 20 w 203"/>
                <a:gd name="T11" fmla="*/ 1 h 799"/>
                <a:gd name="T12" fmla="*/ 19 w 203"/>
                <a:gd name="T13" fmla="*/ 1 h 799"/>
                <a:gd name="T14" fmla="*/ 17 w 203"/>
                <a:gd name="T15" fmla="*/ 0 h 799"/>
                <a:gd name="T16" fmla="*/ 16 w 203"/>
                <a:gd name="T17" fmla="*/ 0 h 799"/>
                <a:gd name="T18" fmla="*/ 14 w 203"/>
                <a:gd name="T19" fmla="*/ 0 h 799"/>
                <a:gd name="T20" fmla="*/ 12 w 203"/>
                <a:gd name="T21" fmla="*/ 0 h 799"/>
                <a:gd name="T22" fmla="*/ 10 w 203"/>
                <a:gd name="T23" fmla="*/ 0 h 799"/>
                <a:gd name="T24" fmla="*/ 8 w 203"/>
                <a:gd name="T25" fmla="*/ 0 h 799"/>
                <a:gd name="T26" fmla="*/ 6 w 203"/>
                <a:gd name="T27" fmla="*/ 1 h 799"/>
                <a:gd name="T28" fmla="*/ 4 w 203"/>
                <a:gd name="T29" fmla="*/ 2 h 799"/>
                <a:gd name="T30" fmla="*/ 2 w 203"/>
                <a:gd name="T31" fmla="*/ 3 h 799"/>
                <a:gd name="T32" fmla="*/ 0 w 203"/>
                <a:gd name="T33" fmla="*/ 4 h 799"/>
                <a:gd name="T34" fmla="*/ 0 w 203"/>
                <a:gd name="T35" fmla="*/ 89 h 799"/>
                <a:gd name="T36" fmla="*/ 0 w 203"/>
                <a:gd name="T37" fmla="*/ 89 h 799"/>
                <a:gd name="T38" fmla="*/ 1 w 203"/>
                <a:gd name="T39" fmla="*/ 89 h 799"/>
                <a:gd name="T40" fmla="*/ 1 w 203"/>
                <a:gd name="T41" fmla="*/ 89 h 799"/>
                <a:gd name="T42" fmla="*/ 2 w 203"/>
                <a:gd name="T43" fmla="*/ 89 h 799"/>
                <a:gd name="T44" fmla="*/ 3 w 203"/>
                <a:gd name="T45" fmla="*/ 89 h 799"/>
                <a:gd name="T46" fmla="*/ 5 w 203"/>
                <a:gd name="T47" fmla="*/ 88 h 799"/>
                <a:gd name="T48" fmla="*/ 6 w 203"/>
                <a:gd name="T49" fmla="*/ 88 h 799"/>
                <a:gd name="T50" fmla="*/ 8 w 203"/>
                <a:gd name="T51" fmla="*/ 88 h 799"/>
                <a:gd name="T52" fmla="*/ 9 w 203"/>
                <a:gd name="T53" fmla="*/ 87 h 799"/>
                <a:gd name="T54" fmla="*/ 11 w 203"/>
                <a:gd name="T55" fmla="*/ 87 h 799"/>
                <a:gd name="T56" fmla="*/ 13 w 203"/>
                <a:gd name="T57" fmla="*/ 86 h 799"/>
                <a:gd name="T58" fmla="*/ 15 w 203"/>
                <a:gd name="T59" fmla="*/ 85 h 799"/>
                <a:gd name="T60" fmla="*/ 17 w 203"/>
                <a:gd name="T61" fmla="*/ 84 h 799"/>
                <a:gd name="T62" fmla="*/ 19 w 203"/>
                <a:gd name="T63" fmla="*/ 83 h 799"/>
                <a:gd name="T64" fmla="*/ 21 w 203"/>
                <a:gd name="T65" fmla="*/ 82 h 799"/>
                <a:gd name="T66" fmla="*/ 23 w 203"/>
                <a:gd name="T67" fmla="*/ 80 h 799"/>
                <a:gd name="T68" fmla="*/ 23 w 203"/>
                <a:gd name="T69" fmla="*/ 2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69" name="Freeform 654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19 w 171"/>
                <a:gd name="T1" fmla="*/ 2 h 650"/>
                <a:gd name="T2" fmla="*/ 19 w 171"/>
                <a:gd name="T3" fmla="*/ 2 h 650"/>
                <a:gd name="T4" fmla="*/ 19 w 171"/>
                <a:gd name="T5" fmla="*/ 1 h 650"/>
                <a:gd name="T6" fmla="*/ 18 w 171"/>
                <a:gd name="T7" fmla="*/ 1 h 650"/>
                <a:gd name="T8" fmla="*/ 17 w 171"/>
                <a:gd name="T9" fmla="*/ 1 h 650"/>
                <a:gd name="T10" fmla="*/ 17 w 171"/>
                <a:gd name="T11" fmla="*/ 1 h 650"/>
                <a:gd name="T12" fmla="*/ 15 w 171"/>
                <a:gd name="T13" fmla="*/ 0 h 650"/>
                <a:gd name="T14" fmla="*/ 14 w 171"/>
                <a:gd name="T15" fmla="*/ 0 h 650"/>
                <a:gd name="T16" fmla="*/ 13 w 171"/>
                <a:gd name="T17" fmla="*/ 0 h 650"/>
                <a:gd name="T18" fmla="*/ 12 w 171"/>
                <a:gd name="T19" fmla="*/ 0 h 650"/>
                <a:gd name="T20" fmla="*/ 10 w 171"/>
                <a:gd name="T21" fmla="*/ 0 h 650"/>
                <a:gd name="T22" fmla="*/ 9 w 171"/>
                <a:gd name="T23" fmla="*/ 0 h 650"/>
                <a:gd name="T24" fmla="*/ 7 w 171"/>
                <a:gd name="T25" fmla="*/ 0 h 650"/>
                <a:gd name="T26" fmla="*/ 5 w 171"/>
                <a:gd name="T27" fmla="*/ 1 h 650"/>
                <a:gd name="T28" fmla="*/ 3 w 171"/>
                <a:gd name="T29" fmla="*/ 1 h 650"/>
                <a:gd name="T30" fmla="*/ 2 w 171"/>
                <a:gd name="T31" fmla="*/ 2 h 650"/>
                <a:gd name="T32" fmla="*/ 0 w 171"/>
                <a:gd name="T33" fmla="*/ 4 h 650"/>
                <a:gd name="T34" fmla="*/ 0 w 171"/>
                <a:gd name="T35" fmla="*/ 72 h 650"/>
                <a:gd name="T36" fmla="*/ 0 w 171"/>
                <a:gd name="T37" fmla="*/ 72 h 650"/>
                <a:gd name="T38" fmla="*/ 0 w 171"/>
                <a:gd name="T39" fmla="*/ 72 h 650"/>
                <a:gd name="T40" fmla="*/ 1 w 171"/>
                <a:gd name="T41" fmla="*/ 72 h 650"/>
                <a:gd name="T42" fmla="*/ 2 w 171"/>
                <a:gd name="T43" fmla="*/ 72 h 650"/>
                <a:gd name="T44" fmla="*/ 3 w 171"/>
                <a:gd name="T45" fmla="*/ 72 h 650"/>
                <a:gd name="T46" fmla="*/ 4 w 171"/>
                <a:gd name="T47" fmla="*/ 71 h 650"/>
                <a:gd name="T48" fmla="*/ 5 w 171"/>
                <a:gd name="T49" fmla="*/ 71 h 650"/>
                <a:gd name="T50" fmla="*/ 6 w 171"/>
                <a:gd name="T51" fmla="*/ 71 h 650"/>
                <a:gd name="T52" fmla="*/ 8 w 171"/>
                <a:gd name="T53" fmla="*/ 70 h 650"/>
                <a:gd name="T54" fmla="*/ 9 w 171"/>
                <a:gd name="T55" fmla="*/ 70 h 650"/>
                <a:gd name="T56" fmla="*/ 11 w 171"/>
                <a:gd name="T57" fmla="*/ 69 h 650"/>
                <a:gd name="T58" fmla="*/ 12 w 171"/>
                <a:gd name="T59" fmla="*/ 69 h 650"/>
                <a:gd name="T60" fmla="*/ 14 w 171"/>
                <a:gd name="T61" fmla="*/ 68 h 650"/>
                <a:gd name="T62" fmla="*/ 16 w 171"/>
                <a:gd name="T63" fmla="*/ 67 h 650"/>
                <a:gd name="T64" fmla="*/ 17 w 171"/>
                <a:gd name="T65" fmla="*/ 66 h 650"/>
                <a:gd name="T66" fmla="*/ 19 w 171"/>
                <a:gd name="T67" fmla="*/ 65 h 650"/>
                <a:gd name="T68" fmla="*/ 19 w 171"/>
                <a:gd name="T69" fmla="*/ 2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70" name="Freeform 655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15 w 138"/>
                <a:gd name="T1" fmla="*/ 2 h 502"/>
                <a:gd name="T2" fmla="*/ 15 w 138"/>
                <a:gd name="T3" fmla="*/ 1 h 502"/>
                <a:gd name="T4" fmla="*/ 14 w 138"/>
                <a:gd name="T5" fmla="*/ 1 h 502"/>
                <a:gd name="T6" fmla="*/ 12 w 138"/>
                <a:gd name="T7" fmla="*/ 0 h 502"/>
                <a:gd name="T8" fmla="*/ 10 w 138"/>
                <a:gd name="T9" fmla="*/ 0 h 502"/>
                <a:gd name="T10" fmla="*/ 8 w 138"/>
                <a:gd name="T11" fmla="*/ 0 h 502"/>
                <a:gd name="T12" fmla="*/ 6 w 138"/>
                <a:gd name="T13" fmla="*/ 0 h 502"/>
                <a:gd name="T14" fmla="*/ 3 w 138"/>
                <a:gd name="T15" fmla="*/ 1 h 502"/>
                <a:gd name="T16" fmla="*/ 0 w 138"/>
                <a:gd name="T17" fmla="*/ 3 h 502"/>
                <a:gd name="T18" fmla="*/ 0 w 138"/>
                <a:gd name="T19" fmla="*/ 56 h 502"/>
                <a:gd name="T20" fmla="*/ 0 w 138"/>
                <a:gd name="T21" fmla="*/ 56 h 502"/>
                <a:gd name="T22" fmla="*/ 1 w 138"/>
                <a:gd name="T23" fmla="*/ 56 h 502"/>
                <a:gd name="T24" fmla="*/ 3 w 138"/>
                <a:gd name="T25" fmla="*/ 56 h 502"/>
                <a:gd name="T26" fmla="*/ 5 w 138"/>
                <a:gd name="T27" fmla="*/ 55 h 502"/>
                <a:gd name="T28" fmla="*/ 7 w 138"/>
                <a:gd name="T29" fmla="*/ 54 h 502"/>
                <a:gd name="T30" fmla="*/ 10 w 138"/>
                <a:gd name="T31" fmla="*/ 53 h 502"/>
                <a:gd name="T32" fmla="*/ 12 w 138"/>
                <a:gd name="T33" fmla="*/ 52 h 502"/>
                <a:gd name="T34" fmla="*/ 15 w 138"/>
                <a:gd name="T35" fmla="*/ 50 h 502"/>
                <a:gd name="T36" fmla="*/ 15 w 138"/>
                <a:gd name="T37" fmla="*/ 2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71" name="Freeform 656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12 w 104"/>
                <a:gd name="T1" fmla="*/ 1 h 353"/>
                <a:gd name="T2" fmla="*/ 12 w 104"/>
                <a:gd name="T3" fmla="*/ 1 h 353"/>
                <a:gd name="T4" fmla="*/ 11 w 104"/>
                <a:gd name="T5" fmla="*/ 1 h 353"/>
                <a:gd name="T6" fmla="*/ 10 w 104"/>
                <a:gd name="T7" fmla="*/ 0 h 353"/>
                <a:gd name="T8" fmla="*/ 8 w 104"/>
                <a:gd name="T9" fmla="*/ 0 h 353"/>
                <a:gd name="T10" fmla="*/ 6 w 104"/>
                <a:gd name="T11" fmla="*/ 0 h 353"/>
                <a:gd name="T12" fmla="*/ 4 w 104"/>
                <a:gd name="T13" fmla="*/ 0 h 353"/>
                <a:gd name="T14" fmla="*/ 2 w 104"/>
                <a:gd name="T15" fmla="*/ 1 h 353"/>
                <a:gd name="T16" fmla="*/ 0 w 104"/>
                <a:gd name="T17" fmla="*/ 2 h 353"/>
                <a:gd name="T18" fmla="*/ 0 w 104"/>
                <a:gd name="T19" fmla="*/ 40 h 353"/>
                <a:gd name="T20" fmla="*/ 0 w 104"/>
                <a:gd name="T21" fmla="*/ 40 h 353"/>
                <a:gd name="T22" fmla="*/ 1 w 104"/>
                <a:gd name="T23" fmla="*/ 40 h 353"/>
                <a:gd name="T24" fmla="*/ 2 w 104"/>
                <a:gd name="T25" fmla="*/ 40 h 353"/>
                <a:gd name="T26" fmla="*/ 4 w 104"/>
                <a:gd name="T27" fmla="*/ 39 h 353"/>
                <a:gd name="T28" fmla="*/ 6 w 104"/>
                <a:gd name="T29" fmla="*/ 39 h 353"/>
                <a:gd name="T30" fmla="*/ 8 w 104"/>
                <a:gd name="T31" fmla="*/ 38 h 353"/>
                <a:gd name="T32" fmla="*/ 10 w 104"/>
                <a:gd name="T33" fmla="*/ 37 h 353"/>
                <a:gd name="T34" fmla="*/ 12 w 104"/>
                <a:gd name="T35" fmla="*/ 35 h 353"/>
                <a:gd name="T36" fmla="*/ 12 w 104"/>
                <a:gd name="T37" fmla="*/ 1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72" name="Freeform 657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8 w 72"/>
                <a:gd name="T1" fmla="*/ 1 h 204"/>
                <a:gd name="T2" fmla="*/ 8 w 72"/>
                <a:gd name="T3" fmla="*/ 1 h 204"/>
                <a:gd name="T4" fmla="*/ 7 w 72"/>
                <a:gd name="T5" fmla="*/ 0 h 204"/>
                <a:gd name="T6" fmla="*/ 6 w 72"/>
                <a:gd name="T7" fmla="*/ 0 h 204"/>
                <a:gd name="T8" fmla="*/ 5 w 72"/>
                <a:gd name="T9" fmla="*/ 0 h 204"/>
                <a:gd name="T10" fmla="*/ 4 w 72"/>
                <a:gd name="T11" fmla="*/ 0 h 204"/>
                <a:gd name="T12" fmla="*/ 3 w 72"/>
                <a:gd name="T13" fmla="*/ 0 h 204"/>
                <a:gd name="T14" fmla="*/ 1 w 72"/>
                <a:gd name="T15" fmla="*/ 1 h 204"/>
                <a:gd name="T16" fmla="*/ 0 w 72"/>
                <a:gd name="T17" fmla="*/ 1 h 204"/>
                <a:gd name="T18" fmla="*/ 0 w 72"/>
                <a:gd name="T19" fmla="*/ 23 h 204"/>
                <a:gd name="T20" fmla="*/ 0 w 72"/>
                <a:gd name="T21" fmla="*/ 23 h 204"/>
                <a:gd name="T22" fmla="*/ 1 w 72"/>
                <a:gd name="T23" fmla="*/ 23 h 204"/>
                <a:gd name="T24" fmla="*/ 2 w 72"/>
                <a:gd name="T25" fmla="*/ 23 h 204"/>
                <a:gd name="T26" fmla="*/ 3 w 72"/>
                <a:gd name="T27" fmla="*/ 23 h 204"/>
                <a:gd name="T28" fmla="*/ 4 w 72"/>
                <a:gd name="T29" fmla="*/ 22 h 204"/>
                <a:gd name="T30" fmla="*/ 5 w 72"/>
                <a:gd name="T31" fmla="*/ 22 h 204"/>
                <a:gd name="T32" fmla="*/ 7 w 72"/>
                <a:gd name="T33" fmla="*/ 21 h 204"/>
                <a:gd name="T34" fmla="*/ 8 w 72"/>
                <a:gd name="T35" fmla="*/ 20 h 204"/>
                <a:gd name="T36" fmla="*/ 8 w 72"/>
                <a:gd name="T37" fmla="*/ 1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73" name="Freeform 658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6 w 104"/>
                <a:gd name="T1" fmla="*/ 11 h 104"/>
                <a:gd name="T2" fmla="*/ 7 w 104"/>
                <a:gd name="T3" fmla="*/ 11 h 104"/>
                <a:gd name="T4" fmla="*/ 8 w 104"/>
                <a:gd name="T5" fmla="*/ 11 h 104"/>
                <a:gd name="T6" fmla="*/ 9 w 104"/>
                <a:gd name="T7" fmla="*/ 10 h 104"/>
                <a:gd name="T8" fmla="*/ 10 w 104"/>
                <a:gd name="T9" fmla="*/ 9 h 104"/>
                <a:gd name="T10" fmla="*/ 11 w 104"/>
                <a:gd name="T11" fmla="*/ 9 h 104"/>
                <a:gd name="T12" fmla="*/ 12 w 104"/>
                <a:gd name="T13" fmla="*/ 8 h 104"/>
                <a:gd name="T14" fmla="*/ 12 w 104"/>
                <a:gd name="T15" fmla="*/ 7 h 104"/>
                <a:gd name="T16" fmla="*/ 12 w 104"/>
                <a:gd name="T17" fmla="*/ 6 h 104"/>
                <a:gd name="T18" fmla="*/ 12 w 104"/>
                <a:gd name="T19" fmla="*/ 4 h 104"/>
                <a:gd name="T20" fmla="*/ 12 w 104"/>
                <a:gd name="T21" fmla="*/ 3 h 104"/>
                <a:gd name="T22" fmla="*/ 11 w 104"/>
                <a:gd name="T23" fmla="*/ 2 h 104"/>
                <a:gd name="T24" fmla="*/ 10 w 104"/>
                <a:gd name="T25" fmla="*/ 2 h 104"/>
                <a:gd name="T26" fmla="*/ 9 w 104"/>
                <a:gd name="T27" fmla="*/ 1 h 104"/>
                <a:gd name="T28" fmla="*/ 8 w 104"/>
                <a:gd name="T29" fmla="*/ 0 h 104"/>
                <a:gd name="T30" fmla="*/ 7 w 104"/>
                <a:gd name="T31" fmla="*/ 0 h 104"/>
                <a:gd name="T32" fmla="*/ 6 w 104"/>
                <a:gd name="T33" fmla="*/ 0 h 104"/>
                <a:gd name="T34" fmla="*/ 5 w 104"/>
                <a:gd name="T35" fmla="*/ 0 h 104"/>
                <a:gd name="T36" fmla="*/ 4 w 104"/>
                <a:gd name="T37" fmla="*/ 0 h 104"/>
                <a:gd name="T38" fmla="*/ 3 w 104"/>
                <a:gd name="T39" fmla="*/ 1 h 104"/>
                <a:gd name="T40" fmla="*/ 2 w 104"/>
                <a:gd name="T41" fmla="*/ 2 h 104"/>
                <a:gd name="T42" fmla="*/ 1 w 104"/>
                <a:gd name="T43" fmla="*/ 2 h 104"/>
                <a:gd name="T44" fmla="*/ 0 w 104"/>
                <a:gd name="T45" fmla="*/ 3 h 104"/>
                <a:gd name="T46" fmla="*/ 0 w 104"/>
                <a:gd name="T47" fmla="*/ 4 h 104"/>
                <a:gd name="T48" fmla="*/ 0 w 104"/>
                <a:gd name="T49" fmla="*/ 6 h 104"/>
                <a:gd name="T50" fmla="*/ 0 w 104"/>
                <a:gd name="T51" fmla="*/ 7 h 104"/>
                <a:gd name="T52" fmla="*/ 0 w 104"/>
                <a:gd name="T53" fmla="*/ 8 h 104"/>
                <a:gd name="T54" fmla="*/ 1 w 104"/>
                <a:gd name="T55" fmla="*/ 9 h 104"/>
                <a:gd name="T56" fmla="*/ 2 w 104"/>
                <a:gd name="T57" fmla="*/ 9 h 104"/>
                <a:gd name="T58" fmla="*/ 3 w 104"/>
                <a:gd name="T59" fmla="*/ 10 h 104"/>
                <a:gd name="T60" fmla="*/ 4 w 104"/>
                <a:gd name="T61" fmla="*/ 11 h 104"/>
                <a:gd name="T62" fmla="*/ 5 w 104"/>
                <a:gd name="T63" fmla="*/ 11 h 104"/>
                <a:gd name="T64" fmla="*/ 6 w 104"/>
                <a:gd name="T65" fmla="*/ 11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74" name="Freeform 659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3 w 52"/>
                <a:gd name="T1" fmla="*/ 6 h 52"/>
                <a:gd name="T2" fmla="*/ 4 w 52"/>
                <a:gd name="T3" fmla="*/ 6 h 52"/>
                <a:gd name="T4" fmla="*/ 5 w 52"/>
                <a:gd name="T5" fmla="*/ 5 h 52"/>
                <a:gd name="T6" fmla="*/ 6 w 52"/>
                <a:gd name="T7" fmla="*/ 4 h 52"/>
                <a:gd name="T8" fmla="*/ 6 w 52"/>
                <a:gd name="T9" fmla="*/ 3 h 52"/>
                <a:gd name="T10" fmla="*/ 6 w 52"/>
                <a:gd name="T11" fmla="*/ 2 h 52"/>
                <a:gd name="T12" fmla="*/ 5 w 52"/>
                <a:gd name="T13" fmla="*/ 1 h 52"/>
                <a:gd name="T14" fmla="*/ 4 w 52"/>
                <a:gd name="T15" fmla="*/ 0 h 52"/>
                <a:gd name="T16" fmla="*/ 3 w 52"/>
                <a:gd name="T17" fmla="*/ 0 h 52"/>
                <a:gd name="T18" fmla="*/ 2 w 52"/>
                <a:gd name="T19" fmla="*/ 0 h 52"/>
                <a:gd name="T20" fmla="*/ 1 w 52"/>
                <a:gd name="T21" fmla="*/ 1 h 52"/>
                <a:gd name="T22" fmla="*/ 0 w 52"/>
                <a:gd name="T23" fmla="*/ 2 h 52"/>
                <a:gd name="T24" fmla="*/ 0 w 52"/>
                <a:gd name="T25" fmla="*/ 3 h 52"/>
                <a:gd name="T26" fmla="*/ 0 w 52"/>
                <a:gd name="T27" fmla="*/ 4 h 52"/>
                <a:gd name="T28" fmla="*/ 1 w 52"/>
                <a:gd name="T29" fmla="*/ 5 h 52"/>
                <a:gd name="T30" fmla="*/ 2 w 52"/>
                <a:gd name="T31" fmla="*/ 6 h 52"/>
                <a:gd name="T32" fmla="*/ 3 w 52"/>
                <a:gd name="T33" fmla="*/ 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75" name="Freeform 660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3 w 52"/>
                <a:gd name="T1" fmla="*/ 6 h 52"/>
                <a:gd name="T2" fmla="*/ 4 w 52"/>
                <a:gd name="T3" fmla="*/ 6 h 52"/>
                <a:gd name="T4" fmla="*/ 4 w 52"/>
                <a:gd name="T5" fmla="*/ 5 h 52"/>
                <a:gd name="T6" fmla="*/ 5 w 52"/>
                <a:gd name="T7" fmla="*/ 4 h 52"/>
                <a:gd name="T8" fmla="*/ 5 w 52"/>
                <a:gd name="T9" fmla="*/ 3 h 52"/>
                <a:gd name="T10" fmla="*/ 5 w 52"/>
                <a:gd name="T11" fmla="*/ 2 h 52"/>
                <a:gd name="T12" fmla="*/ 4 w 52"/>
                <a:gd name="T13" fmla="*/ 1 h 52"/>
                <a:gd name="T14" fmla="*/ 4 w 52"/>
                <a:gd name="T15" fmla="*/ 0 h 52"/>
                <a:gd name="T16" fmla="*/ 3 w 52"/>
                <a:gd name="T17" fmla="*/ 0 h 52"/>
                <a:gd name="T18" fmla="*/ 2 w 52"/>
                <a:gd name="T19" fmla="*/ 0 h 52"/>
                <a:gd name="T20" fmla="*/ 1 w 52"/>
                <a:gd name="T21" fmla="*/ 1 h 52"/>
                <a:gd name="T22" fmla="*/ 0 w 52"/>
                <a:gd name="T23" fmla="*/ 2 h 52"/>
                <a:gd name="T24" fmla="*/ 0 w 52"/>
                <a:gd name="T25" fmla="*/ 3 h 52"/>
                <a:gd name="T26" fmla="*/ 0 w 52"/>
                <a:gd name="T27" fmla="*/ 4 h 52"/>
                <a:gd name="T28" fmla="*/ 1 w 52"/>
                <a:gd name="T29" fmla="*/ 5 h 52"/>
                <a:gd name="T30" fmla="*/ 2 w 52"/>
                <a:gd name="T31" fmla="*/ 6 h 52"/>
                <a:gd name="T32" fmla="*/ 3 w 52"/>
                <a:gd name="T33" fmla="*/ 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76" name="Freeform 661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5 w 148"/>
                <a:gd name="T1" fmla="*/ 2 h 712"/>
                <a:gd name="T2" fmla="*/ 5 w 148"/>
                <a:gd name="T3" fmla="*/ 3 h 712"/>
                <a:gd name="T4" fmla="*/ 3 w 148"/>
                <a:gd name="T5" fmla="*/ 8 h 712"/>
                <a:gd name="T6" fmla="*/ 2 w 148"/>
                <a:gd name="T7" fmla="*/ 15 h 712"/>
                <a:gd name="T8" fmla="*/ 1 w 148"/>
                <a:gd name="T9" fmla="*/ 24 h 712"/>
                <a:gd name="T10" fmla="*/ 0 w 148"/>
                <a:gd name="T11" fmla="*/ 35 h 712"/>
                <a:gd name="T12" fmla="*/ 0 w 148"/>
                <a:gd name="T13" fmla="*/ 49 h 712"/>
                <a:gd name="T14" fmla="*/ 1 w 148"/>
                <a:gd name="T15" fmla="*/ 63 h 712"/>
                <a:gd name="T16" fmla="*/ 4 w 148"/>
                <a:gd name="T17" fmla="*/ 79 h 712"/>
                <a:gd name="T18" fmla="*/ 15 w 148"/>
                <a:gd name="T19" fmla="*/ 78 h 712"/>
                <a:gd name="T20" fmla="*/ 15 w 148"/>
                <a:gd name="T21" fmla="*/ 76 h 712"/>
                <a:gd name="T22" fmla="*/ 14 w 148"/>
                <a:gd name="T23" fmla="*/ 70 h 712"/>
                <a:gd name="T24" fmla="*/ 13 w 148"/>
                <a:gd name="T25" fmla="*/ 60 h 712"/>
                <a:gd name="T26" fmla="*/ 11 w 148"/>
                <a:gd name="T27" fmla="*/ 49 h 712"/>
                <a:gd name="T28" fmla="*/ 11 w 148"/>
                <a:gd name="T29" fmla="*/ 36 h 712"/>
                <a:gd name="T30" fmla="*/ 11 w 148"/>
                <a:gd name="T31" fmla="*/ 23 h 712"/>
                <a:gd name="T32" fmla="*/ 13 w 148"/>
                <a:gd name="T33" fmla="*/ 11 h 712"/>
                <a:gd name="T34" fmla="*/ 16 w 148"/>
                <a:gd name="T35" fmla="*/ 1 h 712"/>
                <a:gd name="T36" fmla="*/ 16 w 148"/>
                <a:gd name="T37" fmla="*/ 1 h 712"/>
                <a:gd name="T38" fmla="*/ 16 w 148"/>
                <a:gd name="T39" fmla="*/ 1 h 712"/>
                <a:gd name="T40" fmla="*/ 16 w 148"/>
                <a:gd name="T41" fmla="*/ 0 h 712"/>
                <a:gd name="T42" fmla="*/ 15 w 148"/>
                <a:gd name="T43" fmla="*/ 0 h 712"/>
                <a:gd name="T44" fmla="*/ 14 w 148"/>
                <a:gd name="T45" fmla="*/ 0 h 712"/>
                <a:gd name="T46" fmla="*/ 12 w 148"/>
                <a:gd name="T47" fmla="*/ 0 h 712"/>
                <a:gd name="T48" fmla="*/ 9 w 148"/>
                <a:gd name="T49" fmla="*/ 1 h 712"/>
                <a:gd name="T50" fmla="*/ 5 w 148"/>
                <a:gd name="T51" fmla="*/ 2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77" name="Freeform 662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23 w 201"/>
                <a:gd name="T1" fmla="*/ 1 h 795"/>
                <a:gd name="T2" fmla="*/ 22 w 201"/>
                <a:gd name="T3" fmla="*/ 1 h 795"/>
                <a:gd name="T4" fmla="*/ 21 w 201"/>
                <a:gd name="T5" fmla="*/ 3 h 795"/>
                <a:gd name="T6" fmla="*/ 19 w 201"/>
                <a:gd name="T7" fmla="*/ 8 h 795"/>
                <a:gd name="T8" fmla="*/ 17 w 201"/>
                <a:gd name="T9" fmla="*/ 15 h 795"/>
                <a:gd name="T10" fmla="*/ 15 w 201"/>
                <a:gd name="T11" fmla="*/ 27 h 795"/>
                <a:gd name="T12" fmla="*/ 15 w 201"/>
                <a:gd name="T13" fmla="*/ 42 h 795"/>
                <a:gd name="T14" fmla="*/ 15 w 201"/>
                <a:gd name="T15" fmla="*/ 62 h 795"/>
                <a:gd name="T16" fmla="*/ 17 w 201"/>
                <a:gd name="T17" fmla="*/ 88 h 795"/>
                <a:gd name="T18" fmla="*/ 4 w 201"/>
                <a:gd name="T19" fmla="*/ 88 h 795"/>
                <a:gd name="T20" fmla="*/ 4 w 201"/>
                <a:gd name="T21" fmla="*/ 85 h 795"/>
                <a:gd name="T22" fmla="*/ 3 w 201"/>
                <a:gd name="T23" fmla="*/ 78 h 795"/>
                <a:gd name="T24" fmla="*/ 1 w 201"/>
                <a:gd name="T25" fmla="*/ 68 h 795"/>
                <a:gd name="T26" fmla="*/ 0 w 201"/>
                <a:gd name="T27" fmla="*/ 55 h 795"/>
                <a:gd name="T28" fmla="*/ 0 w 201"/>
                <a:gd name="T29" fmla="*/ 40 h 795"/>
                <a:gd name="T30" fmla="*/ 1 w 201"/>
                <a:gd name="T31" fmla="*/ 26 h 795"/>
                <a:gd name="T32" fmla="*/ 3 w 201"/>
                <a:gd name="T33" fmla="*/ 12 h 795"/>
                <a:gd name="T34" fmla="*/ 8 w 201"/>
                <a:gd name="T35" fmla="*/ 0 h 795"/>
                <a:gd name="T36" fmla="*/ 23 w 201"/>
                <a:gd name="T37" fmla="*/ 1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78" name="Freeform 663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5 w 129"/>
                <a:gd name="T1" fmla="*/ 1 h 622"/>
                <a:gd name="T2" fmla="*/ 4 w 129"/>
                <a:gd name="T3" fmla="*/ 3 h 622"/>
                <a:gd name="T4" fmla="*/ 3 w 129"/>
                <a:gd name="T5" fmla="*/ 7 h 622"/>
                <a:gd name="T6" fmla="*/ 2 w 129"/>
                <a:gd name="T7" fmla="*/ 13 h 622"/>
                <a:gd name="T8" fmla="*/ 1 w 129"/>
                <a:gd name="T9" fmla="*/ 21 h 622"/>
                <a:gd name="T10" fmla="*/ 0 w 129"/>
                <a:gd name="T11" fmla="*/ 31 h 622"/>
                <a:gd name="T12" fmla="*/ 0 w 129"/>
                <a:gd name="T13" fmla="*/ 42 h 622"/>
                <a:gd name="T14" fmla="*/ 1 w 129"/>
                <a:gd name="T15" fmla="*/ 55 h 622"/>
                <a:gd name="T16" fmla="*/ 4 w 129"/>
                <a:gd name="T17" fmla="*/ 69 h 622"/>
                <a:gd name="T18" fmla="*/ 14 w 129"/>
                <a:gd name="T19" fmla="*/ 68 h 622"/>
                <a:gd name="T20" fmla="*/ 14 w 129"/>
                <a:gd name="T21" fmla="*/ 66 h 622"/>
                <a:gd name="T22" fmla="*/ 13 w 129"/>
                <a:gd name="T23" fmla="*/ 61 h 622"/>
                <a:gd name="T24" fmla="*/ 12 w 129"/>
                <a:gd name="T25" fmla="*/ 52 h 622"/>
                <a:gd name="T26" fmla="*/ 11 w 129"/>
                <a:gd name="T27" fmla="*/ 42 h 622"/>
                <a:gd name="T28" fmla="*/ 10 w 129"/>
                <a:gd name="T29" fmla="*/ 31 h 622"/>
                <a:gd name="T30" fmla="*/ 10 w 129"/>
                <a:gd name="T31" fmla="*/ 20 h 622"/>
                <a:gd name="T32" fmla="*/ 12 w 129"/>
                <a:gd name="T33" fmla="*/ 10 h 622"/>
                <a:gd name="T34" fmla="*/ 15 w 129"/>
                <a:gd name="T35" fmla="*/ 1 h 622"/>
                <a:gd name="T36" fmla="*/ 15 w 129"/>
                <a:gd name="T37" fmla="*/ 1 h 622"/>
                <a:gd name="T38" fmla="*/ 15 w 129"/>
                <a:gd name="T39" fmla="*/ 0 h 622"/>
                <a:gd name="T40" fmla="*/ 15 w 129"/>
                <a:gd name="T41" fmla="*/ 0 h 622"/>
                <a:gd name="T42" fmla="*/ 14 w 129"/>
                <a:gd name="T43" fmla="*/ 0 h 622"/>
                <a:gd name="T44" fmla="*/ 13 w 129"/>
                <a:gd name="T45" fmla="*/ 0 h 622"/>
                <a:gd name="T46" fmla="*/ 11 w 129"/>
                <a:gd name="T47" fmla="*/ 0 h 622"/>
                <a:gd name="T48" fmla="*/ 8 w 129"/>
                <a:gd name="T49" fmla="*/ 1 h 622"/>
                <a:gd name="T50" fmla="*/ 5 w 129"/>
                <a:gd name="T51" fmla="*/ 1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79" name="Freeform 664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4 w 110"/>
                <a:gd name="T1" fmla="*/ 1 h 531"/>
                <a:gd name="T2" fmla="*/ 3 w 110"/>
                <a:gd name="T3" fmla="*/ 2 h 531"/>
                <a:gd name="T4" fmla="*/ 3 w 110"/>
                <a:gd name="T5" fmla="*/ 6 h 531"/>
                <a:gd name="T6" fmla="*/ 2 w 110"/>
                <a:gd name="T7" fmla="*/ 11 h 531"/>
                <a:gd name="T8" fmla="*/ 1 w 110"/>
                <a:gd name="T9" fmla="*/ 18 h 531"/>
                <a:gd name="T10" fmla="*/ 0 w 110"/>
                <a:gd name="T11" fmla="*/ 26 h 531"/>
                <a:gd name="T12" fmla="*/ 0 w 110"/>
                <a:gd name="T13" fmla="*/ 36 h 531"/>
                <a:gd name="T14" fmla="*/ 1 w 110"/>
                <a:gd name="T15" fmla="*/ 47 h 531"/>
                <a:gd name="T16" fmla="*/ 3 w 110"/>
                <a:gd name="T17" fmla="*/ 59 h 531"/>
                <a:gd name="T18" fmla="*/ 12 w 110"/>
                <a:gd name="T19" fmla="*/ 58 h 531"/>
                <a:gd name="T20" fmla="*/ 11 w 110"/>
                <a:gd name="T21" fmla="*/ 57 h 531"/>
                <a:gd name="T22" fmla="*/ 10 w 110"/>
                <a:gd name="T23" fmla="*/ 52 h 531"/>
                <a:gd name="T24" fmla="*/ 9 w 110"/>
                <a:gd name="T25" fmla="*/ 45 h 531"/>
                <a:gd name="T26" fmla="*/ 9 w 110"/>
                <a:gd name="T27" fmla="*/ 36 h 531"/>
                <a:gd name="T28" fmla="*/ 8 w 110"/>
                <a:gd name="T29" fmla="*/ 27 h 531"/>
                <a:gd name="T30" fmla="*/ 8 w 110"/>
                <a:gd name="T31" fmla="*/ 17 h 531"/>
                <a:gd name="T32" fmla="*/ 9 w 110"/>
                <a:gd name="T33" fmla="*/ 8 h 531"/>
                <a:gd name="T34" fmla="*/ 12 w 110"/>
                <a:gd name="T35" fmla="*/ 1 h 531"/>
                <a:gd name="T36" fmla="*/ 12 w 110"/>
                <a:gd name="T37" fmla="*/ 1 h 531"/>
                <a:gd name="T38" fmla="*/ 12 w 110"/>
                <a:gd name="T39" fmla="*/ 0 h 531"/>
                <a:gd name="T40" fmla="*/ 12 w 110"/>
                <a:gd name="T41" fmla="*/ 0 h 531"/>
                <a:gd name="T42" fmla="*/ 11 w 110"/>
                <a:gd name="T43" fmla="*/ 0 h 531"/>
                <a:gd name="T44" fmla="*/ 10 w 110"/>
                <a:gd name="T45" fmla="*/ 0 h 531"/>
                <a:gd name="T46" fmla="*/ 9 w 110"/>
                <a:gd name="T47" fmla="*/ 0 h 531"/>
                <a:gd name="T48" fmla="*/ 7 w 110"/>
                <a:gd name="T49" fmla="*/ 0 h 531"/>
                <a:gd name="T50" fmla="*/ 4 w 110"/>
                <a:gd name="T51" fmla="*/ 1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80" name="Freeform 665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3 w 92"/>
                <a:gd name="T1" fmla="*/ 1 h 438"/>
                <a:gd name="T2" fmla="*/ 3 w 92"/>
                <a:gd name="T3" fmla="*/ 2 h 438"/>
                <a:gd name="T4" fmla="*/ 2 w 92"/>
                <a:gd name="T5" fmla="*/ 5 h 438"/>
                <a:gd name="T6" fmla="*/ 1 w 92"/>
                <a:gd name="T7" fmla="*/ 9 h 438"/>
                <a:gd name="T8" fmla="*/ 0 w 92"/>
                <a:gd name="T9" fmla="*/ 15 h 438"/>
                <a:gd name="T10" fmla="*/ 0 w 92"/>
                <a:gd name="T11" fmla="*/ 21 h 438"/>
                <a:gd name="T12" fmla="*/ 0 w 92"/>
                <a:gd name="T13" fmla="*/ 30 h 438"/>
                <a:gd name="T14" fmla="*/ 1 w 92"/>
                <a:gd name="T15" fmla="*/ 38 h 438"/>
                <a:gd name="T16" fmla="*/ 3 w 92"/>
                <a:gd name="T17" fmla="*/ 48 h 438"/>
                <a:gd name="T18" fmla="*/ 10 w 92"/>
                <a:gd name="T19" fmla="*/ 48 h 438"/>
                <a:gd name="T20" fmla="*/ 9 w 92"/>
                <a:gd name="T21" fmla="*/ 46 h 438"/>
                <a:gd name="T22" fmla="*/ 9 w 92"/>
                <a:gd name="T23" fmla="*/ 42 h 438"/>
                <a:gd name="T24" fmla="*/ 8 w 92"/>
                <a:gd name="T25" fmla="*/ 37 h 438"/>
                <a:gd name="T26" fmla="*/ 7 w 92"/>
                <a:gd name="T27" fmla="*/ 30 h 438"/>
                <a:gd name="T28" fmla="*/ 7 w 92"/>
                <a:gd name="T29" fmla="*/ 22 h 438"/>
                <a:gd name="T30" fmla="*/ 7 w 92"/>
                <a:gd name="T31" fmla="*/ 14 h 438"/>
                <a:gd name="T32" fmla="*/ 8 w 92"/>
                <a:gd name="T33" fmla="*/ 7 h 438"/>
                <a:gd name="T34" fmla="*/ 10 w 92"/>
                <a:gd name="T35" fmla="*/ 1 h 438"/>
                <a:gd name="T36" fmla="*/ 10 w 92"/>
                <a:gd name="T37" fmla="*/ 0 h 438"/>
                <a:gd name="T38" fmla="*/ 10 w 92"/>
                <a:gd name="T39" fmla="*/ 0 h 438"/>
                <a:gd name="T40" fmla="*/ 10 w 92"/>
                <a:gd name="T41" fmla="*/ 0 h 438"/>
                <a:gd name="T42" fmla="*/ 9 w 92"/>
                <a:gd name="T43" fmla="*/ 0 h 438"/>
                <a:gd name="T44" fmla="*/ 9 w 92"/>
                <a:gd name="T45" fmla="*/ 0 h 438"/>
                <a:gd name="T46" fmla="*/ 7 w 92"/>
                <a:gd name="T47" fmla="*/ 0 h 438"/>
                <a:gd name="T48" fmla="*/ 6 w 92"/>
                <a:gd name="T49" fmla="*/ 0 h 438"/>
                <a:gd name="T50" fmla="*/ 3 w 92"/>
                <a:gd name="T51" fmla="*/ 1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81" name="Freeform 666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3 w 73"/>
                <a:gd name="T1" fmla="*/ 1 h 347"/>
                <a:gd name="T2" fmla="*/ 2 w 73"/>
                <a:gd name="T3" fmla="*/ 2 h 347"/>
                <a:gd name="T4" fmla="*/ 2 w 73"/>
                <a:gd name="T5" fmla="*/ 4 h 347"/>
                <a:gd name="T6" fmla="*/ 1 w 73"/>
                <a:gd name="T7" fmla="*/ 7 h 347"/>
                <a:gd name="T8" fmla="*/ 0 w 73"/>
                <a:gd name="T9" fmla="*/ 12 h 347"/>
                <a:gd name="T10" fmla="*/ 0 w 73"/>
                <a:gd name="T11" fmla="*/ 17 h 347"/>
                <a:gd name="T12" fmla="*/ 0 w 73"/>
                <a:gd name="T13" fmla="*/ 24 h 347"/>
                <a:gd name="T14" fmla="*/ 1 w 73"/>
                <a:gd name="T15" fmla="*/ 31 h 347"/>
                <a:gd name="T16" fmla="*/ 2 w 73"/>
                <a:gd name="T17" fmla="*/ 39 h 347"/>
                <a:gd name="T18" fmla="*/ 8 w 73"/>
                <a:gd name="T19" fmla="*/ 39 h 347"/>
                <a:gd name="T20" fmla="*/ 7 w 73"/>
                <a:gd name="T21" fmla="*/ 38 h 347"/>
                <a:gd name="T22" fmla="*/ 7 w 73"/>
                <a:gd name="T23" fmla="*/ 34 h 347"/>
                <a:gd name="T24" fmla="*/ 6 w 73"/>
                <a:gd name="T25" fmla="*/ 30 h 347"/>
                <a:gd name="T26" fmla="*/ 6 w 73"/>
                <a:gd name="T27" fmla="*/ 24 h 347"/>
                <a:gd name="T28" fmla="*/ 5 w 73"/>
                <a:gd name="T29" fmla="*/ 18 h 347"/>
                <a:gd name="T30" fmla="*/ 5 w 73"/>
                <a:gd name="T31" fmla="*/ 11 h 347"/>
                <a:gd name="T32" fmla="*/ 6 w 73"/>
                <a:gd name="T33" fmla="*/ 6 h 347"/>
                <a:gd name="T34" fmla="*/ 8 w 73"/>
                <a:gd name="T35" fmla="*/ 0 h 347"/>
                <a:gd name="T36" fmla="*/ 8 w 73"/>
                <a:gd name="T37" fmla="*/ 0 h 347"/>
                <a:gd name="T38" fmla="*/ 8 w 73"/>
                <a:gd name="T39" fmla="*/ 0 h 347"/>
                <a:gd name="T40" fmla="*/ 8 w 73"/>
                <a:gd name="T41" fmla="*/ 0 h 347"/>
                <a:gd name="T42" fmla="*/ 8 w 73"/>
                <a:gd name="T43" fmla="*/ 0 h 347"/>
                <a:gd name="T44" fmla="*/ 7 w 73"/>
                <a:gd name="T45" fmla="*/ 0 h 347"/>
                <a:gd name="T46" fmla="*/ 6 w 73"/>
                <a:gd name="T47" fmla="*/ 0 h 347"/>
                <a:gd name="T48" fmla="*/ 4 w 73"/>
                <a:gd name="T49" fmla="*/ 0 h 347"/>
                <a:gd name="T50" fmla="*/ 3 w 73"/>
                <a:gd name="T51" fmla="*/ 1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82" name="Freeform 667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2 w 52"/>
                <a:gd name="T1" fmla="*/ 1 h 256"/>
                <a:gd name="T2" fmla="*/ 2 w 52"/>
                <a:gd name="T3" fmla="*/ 1 h 256"/>
                <a:gd name="T4" fmla="*/ 1 w 52"/>
                <a:gd name="T5" fmla="*/ 3 h 256"/>
                <a:gd name="T6" fmla="*/ 1 w 52"/>
                <a:gd name="T7" fmla="*/ 5 h 256"/>
                <a:gd name="T8" fmla="*/ 0 w 52"/>
                <a:gd name="T9" fmla="*/ 8 h 256"/>
                <a:gd name="T10" fmla="*/ 0 w 52"/>
                <a:gd name="T11" fmla="*/ 13 h 256"/>
                <a:gd name="T12" fmla="*/ 0 w 52"/>
                <a:gd name="T13" fmla="*/ 17 h 256"/>
                <a:gd name="T14" fmla="*/ 0 w 52"/>
                <a:gd name="T15" fmla="*/ 22 h 256"/>
                <a:gd name="T16" fmla="*/ 2 w 52"/>
                <a:gd name="T17" fmla="*/ 28 h 256"/>
                <a:gd name="T18" fmla="*/ 6 w 52"/>
                <a:gd name="T19" fmla="*/ 28 h 256"/>
                <a:gd name="T20" fmla="*/ 6 w 52"/>
                <a:gd name="T21" fmla="*/ 27 h 256"/>
                <a:gd name="T22" fmla="*/ 5 w 52"/>
                <a:gd name="T23" fmla="*/ 25 h 256"/>
                <a:gd name="T24" fmla="*/ 5 w 52"/>
                <a:gd name="T25" fmla="*/ 21 h 256"/>
                <a:gd name="T26" fmla="*/ 4 w 52"/>
                <a:gd name="T27" fmla="*/ 17 h 256"/>
                <a:gd name="T28" fmla="*/ 4 w 52"/>
                <a:gd name="T29" fmla="*/ 13 h 256"/>
                <a:gd name="T30" fmla="*/ 4 w 52"/>
                <a:gd name="T31" fmla="*/ 8 h 256"/>
                <a:gd name="T32" fmla="*/ 5 w 52"/>
                <a:gd name="T33" fmla="*/ 4 h 256"/>
                <a:gd name="T34" fmla="*/ 6 w 52"/>
                <a:gd name="T35" fmla="*/ 0 h 256"/>
                <a:gd name="T36" fmla="*/ 6 w 52"/>
                <a:gd name="T37" fmla="*/ 0 h 256"/>
                <a:gd name="T38" fmla="*/ 6 w 52"/>
                <a:gd name="T39" fmla="*/ 0 h 256"/>
                <a:gd name="T40" fmla="*/ 6 w 52"/>
                <a:gd name="T41" fmla="*/ 0 h 256"/>
                <a:gd name="T42" fmla="*/ 6 w 52"/>
                <a:gd name="T43" fmla="*/ 0 h 256"/>
                <a:gd name="T44" fmla="*/ 5 w 52"/>
                <a:gd name="T45" fmla="*/ 0 h 256"/>
                <a:gd name="T46" fmla="*/ 5 w 52"/>
                <a:gd name="T47" fmla="*/ 0 h 256"/>
                <a:gd name="T48" fmla="*/ 3 w 52"/>
                <a:gd name="T49" fmla="*/ 0 h 256"/>
                <a:gd name="T50" fmla="*/ 2 w 52"/>
                <a:gd name="T51" fmla="*/ 1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83" name="Freeform 668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20 w 176"/>
                <a:gd name="T1" fmla="*/ 1 h 693"/>
                <a:gd name="T2" fmla="*/ 20 w 176"/>
                <a:gd name="T3" fmla="*/ 1 h 693"/>
                <a:gd name="T4" fmla="*/ 18 w 176"/>
                <a:gd name="T5" fmla="*/ 3 h 693"/>
                <a:gd name="T6" fmla="*/ 16 w 176"/>
                <a:gd name="T7" fmla="*/ 7 h 693"/>
                <a:gd name="T8" fmla="*/ 15 w 176"/>
                <a:gd name="T9" fmla="*/ 14 h 693"/>
                <a:gd name="T10" fmla="*/ 13 w 176"/>
                <a:gd name="T11" fmla="*/ 23 h 693"/>
                <a:gd name="T12" fmla="*/ 12 w 176"/>
                <a:gd name="T13" fmla="*/ 37 h 693"/>
                <a:gd name="T14" fmla="*/ 13 w 176"/>
                <a:gd name="T15" fmla="*/ 54 h 693"/>
                <a:gd name="T16" fmla="*/ 15 w 176"/>
                <a:gd name="T17" fmla="*/ 77 h 693"/>
                <a:gd name="T18" fmla="*/ 4 w 176"/>
                <a:gd name="T19" fmla="*/ 77 h 693"/>
                <a:gd name="T20" fmla="*/ 3 w 176"/>
                <a:gd name="T21" fmla="*/ 75 h 693"/>
                <a:gd name="T22" fmla="*/ 2 w 176"/>
                <a:gd name="T23" fmla="*/ 69 h 693"/>
                <a:gd name="T24" fmla="*/ 1 w 176"/>
                <a:gd name="T25" fmla="*/ 59 h 693"/>
                <a:gd name="T26" fmla="*/ 0 w 176"/>
                <a:gd name="T27" fmla="*/ 48 h 693"/>
                <a:gd name="T28" fmla="*/ 0 w 176"/>
                <a:gd name="T29" fmla="*/ 35 h 693"/>
                <a:gd name="T30" fmla="*/ 1 w 176"/>
                <a:gd name="T31" fmla="*/ 22 h 693"/>
                <a:gd name="T32" fmla="*/ 3 w 176"/>
                <a:gd name="T33" fmla="*/ 10 h 693"/>
                <a:gd name="T34" fmla="*/ 6 w 176"/>
                <a:gd name="T35" fmla="*/ 0 h 693"/>
                <a:gd name="T36" fmla="*/ 20 w 176"/>
                <a:gd name="T37" fmla="*/ 1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84" name="Freeform 669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16 w 149"/>
                <a:gd name="T1" fmla="*/ 0 h 592"/>
                <a:gd name="T2" fmla="*/ 16 w 149"/>
                <a:gd name="T3" fmla="*/ 1 h 592"/>
                <a:gd name="T4" fmla="*/ 15 w 149"/>
                <a:gd name="T5" fmla="*/ 3 h 592"/>
                <a:gd name="T6" fmla="*/ 13 w 149"/>
                <a:gd name="T7" fmla="*/ 6 h 592"/>
                <a:gd name="T8" fmla="*/ 12 w 149"/>
                <a:gd name="T9" fmla="*/ 11 h 592"/>
                <a:gd name="T10" fmla="*/ 11 w 149"/>
                <a:gd name="T11" fmla="*/ 20 h 592"/>
                <a:gd name="T12" fmla="*/ 10 w 149"/>
                <a:gd name="T13" fmla="*/ 31 h 592"/>
                <a:gd name="T14" fmla="*/ 10 w 149"/>
                <a:gd name="T15" fmla="*/ 46 h 592"/>
                <a:gd name="T16" fmla="*/ 12 w 149"/>
                <a:gd name="T17" fmla="*/ 65 h 592"/>
                <a:gd name="T18" fmla="*/ 3 w 149"/>
                <a:gd name="T19" fmla="*/ 65 h 592"/>
                <a:gd name="T20" fmla="*/ 3 w 149"/>
                <a:gd name="T21" fmla="*/ 63 h 592"/>
                <a:gd name="T22" fmla="*/ 2 w 149"/>
                <a:gd name="T23" fmla="*/ 58 h 592"/>
                <a:gd name="T24" fmla="*/ 1 w 149"/>
                <a:gd name="T25" fmla="*/ 50 h 592"/>
                <a:gd name="T26" fmla="*/ 0 w 149"/>
                <a:gd name="T27" fmla="*/ 40 h 592"/>
                <a:gd name="T28" fmla="*/ 0 w 149"/>
                <a:gd name="T29" fmla="*/ 30 h 592"/>
                <a:gd name="T30" fmla="*/ 1 w 149"/>
                <a:gd name="T31" fmla="*/ 19 h 592"/>
                <a:gd name="T32" fmla="*/ 2 w 149"/>
                <a:gd name="T33" fmla="*/ 9 h 592"/>
                <a:gd name="T34" fmla="*/ 5 w 149"/>
                <a:gd name="T35" fmla="*/ 0 h 592"/>
                <a:gd name="T36" fmla="*/ 16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85" name="Freeform 670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13 w 124"/>
                <a:gd name="T1" fmla="*/ 0 h 490"/>
                <a:gd name="T2" fmla="*/ 13 w 124"/>
                <a:gd name="T3" fmla="*/ 1 h 490"/>
                <a:gd name="T4" fmla="*/ 12 w 124"/>
                <a:gd name="T5" fmla="*/ 2 h 490"/>
                <a:gd name="T6" fmla="*/ 11 w 124"/>
                <a:gd name="T7" fmla="*/ 5 h 490"/>
                <a:gd name="T8" fmla="*/ 10 w 124"/>
                <a:gd name="T9" fmla="*/ 10 h 490"/>
                <a:gd name="T10" fmla="*/ 9 w 124"/>
                <a:gd name="T11" fmla="*/ 16 h 490"/>
                <a:gd name="T12" fmla="*/ 8 w 124"/>
                <a:gd name="T13" fmla="*/ 26 h 490"/>
                <a:gd name="T14" fmla="*/ 8 w 124"/>
                <a:gd name="T15" fmla="*/ 38 h 490"/>
                <a:gd name="T16" fmla="*/ 10 w 124"/>
                <a:gd name="T17" fmla="*/ 54 h 490"/>
                <a:gd name="T18" fmla="*/ 2 w 124"/>
                <a:gd name="T19" fmla="*/ 54 h 490"/>
                <a:gd name="T20" fmla="*/ 2 w 124"/>
                <a:gd name="T21" fmla="*/ 52 h 490"/>
                <a:gd name="T22" fmla="*/ 2 w 124"/>
                <a:gd name="T23" fmla="*/ 48 h 490"/>
                <a:gd name="T24" fmla="*/ 1 w 124"/>
                <a:gd name="T25" fmla="*/ 42 h 490"/>
                <a:gd name="T26" fmla="*/ 0 w 124"/>
                <a:gd name="T27" fmla="*/ 34 h 490"/>
                <a:gd name="T28" fmla="*/ 0 w 124"/>
                <a:gd name="T29" fmla="*/ 25 h 490"/>
                <a:gd name="T30" fmla="*/ 0 w 124"/>
                <a:gd name="T31" fmla="*/ 16 h 490"/>
                <a:gd name="T32" fmla="*/ 2 w 124"/>
                <a:gd name="T33" fmla="*/ 7 h 490"/>
                <a:gd name="T34" fmla="*/ 4 w 124"/>
                <a:gd name="T35" fmla="*/ 0 h 490"/>
                <a:gd name="T36" fmla="*/ 13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86" name="Freeform 671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11 w 99"/>
                <a:gd name="T1" fmla="*/ 0 h 389"/>
                <a:gd name="T2" fmla="*/ 11 w 99"/>
                <a:gd name="T3" fmla="*/ 1 h 389"/>
                <a:gd name="T4" fmla="*/ 10 w 99"/>
                <a:gd name="T5" fmla="*/ 2 h 389"/>
                <a:gd name="T6" fmla="*/ 9 w 99"/>
                <a:gd name="T7" fmla="*/ 4 h 389"/>
                <a:gd name="T8" fmla="*/ 8 w 99"/>
                <a:gd name="T9" fmla="*/ 8 h 389"/>
                <a:gd name="T10" fmla="*/ 7 w 99"/>
                <a:gd name="T11" fmla="*/ 13 h 389"/>
                <a:gd name="T12" fmla="*/ 7 w 99"/>
                <a:gd name="T13" fmla="*/ 20 h 389"/>
                <a:gd name="T14" fmla="*/ 7 w 99"/>
                <a:gd name="T15" fmla="*/ 30 h 389"/>
                <a:gd name="T16" fmla="*/ 8 w 99"/>
                <a:gd name="T17" fmla="*/ 43 h 389"/>
                <a:gd name="T18" fmla="*/ 2 w 99"/>
                <a:gd name="T19" fmla="*/ 43 h 389"/>
                <a:gd name="T20" fmla="*/ 2 w 99"/>
                <a:gd name="T21" fmla="*/ 42 h 389"/>
                <a:gd name="T22" fmla="*/ 1 w 99"/>
                <a:gd name="T23" fmla="*/ 38 h 389"/>
                <a:gd name="T24" fmla="*/ 1 w 99"/>
                <a:gd name="T25" fmla="*/ 33 h 389"/>
                <a:gd name="T26" fmla="*/ 0 w 99"/>
                <a:gd name="T27" fmla="*/ 27 h 389"/>
                <a:gd name="T28" fmla="*/ 0 w 99"/>
                <a:gd name="T29" fmla="*/ 20 h 389"/>
                <a:gd name="T30" fmla="*/ 0 w 99"/>
                <a:gd name="T31" fmla="*/ 13 h 389"/>
                <a:gd name="T32" fmla="*/ 2 w 99"/>
                <a:gd name="T33" fmla="*/ 6 h 389"/>
                <a:gd name="T34" fmla="*/ 4 w 99"/>
                <a:gd name="T35" fmla="*/ 0 h 389"/>
                <a:gd name="T36" fmla="*/ 11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87" name="Freeform 672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8 w 72"/>
                <a:gd name="T1" fmla="*/ 0 h 287"/>
                <a:gd name="T2" fmla="*/ 8 w 72"/>
                <a:gd name="T3" fmla="*/ 0 h 287"/>
                <a:gd name="T4" fmla="*/ 7 w 72"/>
                <a:gd name="T5" fmla="*/ 1 h 287"/>
                <a:gd name="T6" fmla="*/ 7 w 72"/>
                <a:gd name="T7" fmla="*/ 3 h 287"/>
                <a:gd name="T8" fmla="*/ 6 w 72"/>
                <a:gd name="T9" fmla="*/ 5 h 287"/>
                <a:gd name="T10" fmla="*/ 5 w 72"/>
                <a:gd name="T11" fmla="*/ 9 h 287"/>
                <a:gd name="T12" fmla="*/ 5 w 72"/>
                <a:gd name="T13" fmla="*/ 15 h 287"/>
                <a:gd name="T14" fmla="*/ 5 w 72"/>
                <a:gd name="T15" fmla="*/ 22 h 287"/>
                <a:gd name="T16" fmla="*/ 6 w 72"/>
                <a:gd name="T17" fmla="*/ 31 h 287"/>
                <a:gd name="T18" fmla="*/ 1 w 72"/>
                <a:gd name="T19" fmla="*/ 31 h 287"/>
                <a:gd name="T20" fmla="*/ 1 w 72"/>
                <a:gd name="T21" fmla="*/ 30 h 287"/>
                <a:gd name="T22" fmla="*/ 1 w 72"/>
                <a:gd name="T23" fmla="*/ 28 h 287"/>
                <a:gd name="T24" fmla="*/ 0 w 72"/>
                <a:gd name="T25" fmla="*/ 24 h 287"/>
                <a:gd name="T26" fmla="*/ 0 w 72"/>
                <a:gd name="T27" fmla="*/ 19 h 287"/>
                <a:gd name="T28" fmla="*/ 0 w 72"/>
                <a:gd name="T29" fmla="*/ 14 h 287"/>
                <a:gd name="T30" fmla="*/ 0 w 72"/>
                <a:gd name="T31" fmla="*/ 9 h 287"/>
                <a:gd name="T32" fmla="*/ 1 w 72"/>
                <a:gd name="T33" fmla="*/ 4 h 287"/>
                <a:gd name="T34" fmla="*/ 3 w 72"/>
                <a:gd name="T35" fmla="*/ 0 h 287"/>
                <a:gd name="T36" fmla="*/ 8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88" name="Rectangle 673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89" name="Freeform 674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4 w 354"/>
                <a:gd name="T1" fmla="*/ 4 h 418"/>
                <a:gd name="T2" fmla="*/ 3 w 354"/>
                <a:gd name="T3" fmla="*/ 5 h 418"/>
                <a:gd name="T4" fmla="*/ 3 w 354"/>
                <a:gd name="T5" fmla="*/ 8 h 418"/>
                <a:gd name="T6" fmla="*/ 2 w 354"/>
                <a:gd name="T7" fmla="*/ 12 h 418"/>
                <a:gd name="T8" fmla="*/ 1 w 354"/>
                <a:gd name="T9" fmla="*/ 17 h 418"/>
                <a:gd name="T10" fmla="*/ 0 w 354"/>
                <a:gd name="T11" fmla="*/ 24 h 418"/>
                <a:gd name="T12" fmla="*/ 0 w 354"/>
                <a:gd name="T13" fmla="*/ 31 h 418"/>
                <a:gd name="T14" fmla="*/ 1 w 354"/>
                <a:gd name="T15" fmla="*/ 39 h 418"/>
                <a:gd name="T16" fmla="*/ 2 w 354"/>
                <a:gd name="T17" fmla="*/ 47 h 418"/>
                <a:gd name="T18" fmla="*/ 2 w 354"/>
                <a:gd name="T19" fmla="*/ 47 h 418"/>
                <a:gd name="T20" fmla="*/ 2 w 354"/>
                <a:gd name="T21" fmla="*/ 46 h 418"/>
                <a:gd name="T22" fmla="*/ 2 w 354"/>
                <a:gd name="T23" fmla="*/ 44 h 418"/>
                <a:gd name="T24" fmla="*/ 2 w 354"/>
                <a:gd name="T25" fmla="*/ 42 h 418"/>
                <a:gd name="T26" fmla="*/ 3 w 354"/>
                <a:gd name="T27" fmla="*/ 39 h 418"/>
                <a:gd name="T28" fmla="*/ 3 w 354"/>
                <a:gd name="T29" fmla="*/ 36 h 418"/>
                <a:gd name="T30" fmla="*/ 3 w 354"/>
                <a:gd name="T31" fmla="*/ 33 h 418"/>
                <a:gd name="T32" fmla="*/ 4 w 354"/>
                <a:gd name="T33" fmla="*/ 30 h 418"/>
                <a:gd name="T34" fmla="*/ 5 w 354"/>
                <a:gd name="T35" fmla="*/ 27 h 418"/>
                <a:gd name="T36" fmla="*/ 6 w 354"/>
                <a:gd name="T37" fmla="*/ 24 h 418"/>
                <a:gd name="T38" fmla="*/ 8 w 354"/>
                <a:gd name="T39" fmla="*/ 21 h 418"/>
                <a:gd name="T40" fmla="*/ 10 w 354"/>
                <a:gd name="T41" fmla="*/ 18 h 418"/>
                <a:gd name="T42" fmla="*/ 12 w 354"/>
                <a:gd name="T43" fmla="*/ 16 h 418"/>
                <a:gd name="T44" fmla="*/ 15 w 354"/>
                <a:gd name="T45" fmla="*/ 14 h 418"/>
                <a:gd name="T46" fmla="*/ 18 w 354"/>
                <a:gd name="T47" fmla="*/ 12 h 418"/>
                <a:gd name="T48" fmla="*/ 22 w 354"/>
                <a:gd name="T49" fmla="*/ 11 h 418"/>
                <a:gd name="T50" fmla="*/ 22 w 354"/>
                <a:gd name="T51" fmla="*/ 11 h 418"/>
                <a:gd name="T52" fmla="*/ 23 w 354"/>
                <a:gd name="T53" fmla="*/ 11 h 418"/>
                <a:gd name="T54" fmla="*/ 24 w 354"/>
                <a:gd name="T55" fmla="*/ 10 h 418"/>
                <a:gd name="T56" fmla="*/ 25 w 354"/>
                <a:gd name="T57" fmla="*/ 9 h 418"/>
                <a:gd name="T58" fmla="*/ 28 w 354"/>
                <a:gd name="T59" fmla="*/ 7 h 418"/>
                <a:gd name="T60" fmla="*/ 31 w 354"/>
                <a:gd name="T61" fmla="*/ 6 h 418"/>
                <a:gd name="T62" fmla="*/ 35 w 354"/>
                <a:gd name="T63" fmla="*/ 4 h 418"/>
                <a:gd name="T64" fmla="*/ 39 w 354"/>
                <a:gd name="T65" fmla="*/ 2 h 418"/>
                <a:gd name="T66" fmla="*/ 39 w 354"/>
                <a:gd name="T67" fmla="*/ 2 h 418"/>
                <a:gd name="T68" fmla="*/ 38 w 354"/>
                <a:gd name="T69" fmla="*/ 2 h 418"/>
                <a:gd name="T70" fmla="*/ 37 w 354"/>
                <a:gd name="T71" fmla="*/ 1 h 418"/>
                <a:gd name="T72" fmla="*/ 36 w 354"/>
                <a:gd name="T73" fmla="*/ 1 h 418"/>
                <a:gd name="T74" fmla="*/ 34 w 354"/>
                <a:gd name="T75" fmla="*/ 1 h 418"/>
                <a:gd name="T76" fmla="*/ 32 w 354"/>
                <a:gd name="T77" fmla="*/ 1 h 418"/>
                <a:gd name="T78" fmla="*/ 30 w 354"/>
                <a:gd name="T79" fmla="*/ 0 h 418"/>
                <a:gd name="T80" fmla="*/ 27 w 354"/>
                <a:gd name="T81" fmla="*/ 0 h 418"/>
                <a:gd name="T82" fmla="*/ 24 w 354"/>
                <a:gd name="T83" fmla="*/ 0 h 418"/>
                <a:gd name="T84" fmla="*/ 22 w 354"/>
                <a:gd name="T85" fmla="*/ 0 h 418"/>
                <a:gd name="T86" fmla="*/ 19 w 354"/>
                <a:gd name="T87" fmla="*/ 0 h 418"/>
                <a:gd name="T88" fmla="*/ 16 w 354"/>
                <a:gd name="T89" fmla="*/ 1 h 418"/>
                <a:gd name="T90" fmla="*/ 13 w 354"/>
                <a:gd name="T91" fmla="*/ 1 h 418"/>
                <a:gd name="T92" fmla="*/ 10 w 354"/>
                <a:gd name="T93" fmla="*/ 2 h 418"/>
                <a:gd name="T94" fmla="*/ 6 w 354"/>
                <a:gd name="T95" fmla="*/ 3 h 418"/>
                <a:gd name="T96" fmla="*/ 4 w 354"/>
                <a:gd name="T97" fmla="*/ 4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90" name="Freeform 675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5 h 79"/>
                <a:gd name="T2" fmla="*/ 0 w 290"/>
                <a:gd name="T3" fmla="*/ 5 h 79"/>
                <a:gd name="T4" fmla="*/ 0 w 290"/>
                <a:gd name="T5" fmla="*/ 5 h 79"/>
                <a:gd name="T6" fmla="*/ 1 w 290"/>
                <a:gd name="T7" fmla="*/ 4 h 79"/>
                <a:gd name="T8" fmla="*/ 1 w 290"/>
                <a:gd name="T9" fmla="*/ 4 h 79"/>
                <a:gd name="T10" fmla="*/ 2 w 290"/>
                <a:gd name="T11" fmla="*/ 3 h 79"/>
                <a:gd name="T12" fmla="*/ 3 w 290"/>
                <a:gd name="T13" fmla="*/ 2 h 79"/>
                <a:gd name="T14" fmla="*/ 4 w 290"/>
                <a:gd name="T15" fmla="*/ 2 h 79"/>
                <a:gd name="T16" fmla="*/ 6 w 290"/>
                <a:gd name="T17" fmla="*/ 1 h 79"/>
                <a:gd name="T18" fmla="*/ 8 w 290"/>
                <a:gd name="T19" fmla="*/ 1 h 79"/>
                <a:gd name="T20" fmla="*/ 10 w 290"/>
                <a:gd name="T21" fmla="*/ 0 h 79"/>
                <a:gd name="T22" fmla="*/ 12 w 290"/>
                <a:gd name="T23" fmla="*/ 0 h 79"/>
                <a:gd name="T24" fmla="*/ 15 w 290"/>
                <a:gd name="T25" fmla="*/ 0 h 79"/>
                <a:gd name="T26" fmla="*/ 19 w 290"/>
                <a:gd name="T27" fmla="*/ 0 h 79"/>
                <a:gd name="T28" fmla="*/ 23 w 290"/>
                <a:gd name="T29" fmla="*/ 1 h 79"/>
                <a:gd name="T30" fmla="*/ 27 w 290"/>
                <a:gd name="T31" fmla="*/ 2 h 79"/>
                <a:gd name="T32" fmla="*/ 32 w 290"/>
                <a:gd name="T33" fmla="*/ 3 h 79"/>
                <a:gd name="T34" fmla="*/ 31 w 290"/>
                <a:gd name="T35" fmla="*/ 5 h 79"/>
                <a:gd name="T36" fmla="*/ 31 w 290"/>
                <a:gd name="T37" fmla="*/ 4 h 79"/>
                <a:gd name="T38" fmla="*/ 30 w 290"/>
                <a:gd name="T39" fmla="*/ 4 h 79"/>
                <a:gd name="T40" fmla="*/ 29 w 290"/>
                <a:gd name="T41" fmla="*/ 4 h 79"/>
                <a:gd name="T42" fmla="*/ 27 w 290"/>
                <a:gd name="T43" fmla="*/ 4 h 79"/>
                <a:gd name="T44" fmla="*/ 26 w 290"/>
                <a:gd name="T45" fmla="*/ 3 h 79"/>
                <a:gd name="T46" fmla="*/ 23 w 290"/>
                <a:gd name="T47" fmla="*/ 3 h 79"/>
                <a:gd name="T48" fmla="*/ 21 w 290"/>
                <a:gd name="T49" fmla="*/ 2 h 79"/>
                <a:gd name="T50" fmla="*/ 18 w 290"/>
                <a:gd name="T51" fmla="*/ 2 h 79"/>
                <a:gd name="T52" fmla="*/ 16 w 290"/>
                <a:gd name="T53" fmla="*/ 2 h 79"/>
                <a:gd name="T54" fmla="*/ 13 w 290"/>
                <a:gd name="T55" fmla="*/ 2 h 79"/>
                <a:gd name="T56" fmla="*/ 11 w 290"/>
                <a:gd name="T57" fmla="*/ 2 h 79"/>
                <a:gd name="T58" fmla="*/ 8 w 290"/>
                <a:gd name="T59" fmla="*/ 3 h 79"/>
                <a:gd name="T60" fmla="*/ 6 w 290"/>
                <a:gd name="T61" fmla="*/ 4 h 79"/>
                <a:gd name="T62" fmla="*/ 4 w 290"/>
                <a:gd name="T63" fmla="*/ 5 h 79"/>
                <a:gd name="T64" fmla="*/ 2 w 290"/>
                <a:gd name="T65" fmla="*/ 6 h 79"/>
                <a:gd name="T66" fmla="*/ 0 w 290"/>
                <a:gd name="T67" fmla="*/ 8 h 79"/>
                <a:gd name="T68" fmla="*/ 0 w 290"/>
                <a:gd name="T69" fmla="*/ 5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91" name="Freeform 676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6 h 79"/>
                <a:gd name="T2" fmla="*/ 0 w 290"/>
                <a:gd name="T3" fmla="*/ 6 h 79"/>
                <a:gd name="T4" fmla="*/ 0 w 290"/>
                <a:gd name="T5" fmla="*/ 5 h 79"/>
                <a:gd name="T6" fmla="*/ 1 w 290"/>
                <a:gd name="T7" fmla="*/ 5 h 79"/>
                <a:gd name="T8" fmla="*/ 1 w 290"/>
                <a:gd name="T9" fmla="*/ 4 h 79"/>
                <a:gd name="T10" fmla="*/ 2 w 290"/>
                <a:gd name="T11" fmla="*/ 3 h 79"/>
                <a:gd name="T12" fmla="*/ 3 w 290"/>
                <a:gd name="T13" fmla="*/ 3 h 79"/>
                <a:gd name="T14" fmla="*/ 4 w 290"/>
                <a:gd name="T15" fmla="*/ 2 h 79"/>
                <a:gd name="T16" fmla="*/ 6 w 290"/>
                <a:gd name="T17" fmla="*/ 1 h 79"/>
                <a:gd name="T18" fmla="*/ 8 w 290"/>
                <a:gd name="T19" fmla="*/ 1 h 79"/>
                <a:gd name="T20" fmla="*/ 10 w 290"/>
                <a:gd name="T21" fmla="*/ 0 h 79"/>
                <a:gd name="T22" fmla="*/ 12 w 290"/>
                <a:gd name="T23" fmla="*/ 0 h 79"/>
                <a:gd name="T24" fmla="*/ 15 w 290"/>
                <a:gd name="T25" fmla="*/ 0 h 79"/>
                <a:gd name="T26" fmla="*/ 19 w 290"/>
                <a:gd name="T27" fmla="*/ 0 h 79"/>
                <a:gd name="T28" fmla="*/ 23 w 290"/>
                <a:gd name="T29" fmla="*/ 1 h 79"/>
                <a:gd name="T30" fmla="*/ 27 w 290"/>
                <a:gd name="T31" fmla="*/ 2 h 79"/>
                <a:gd name="T32" fmla="*/ 32 w 290"/>
                <a:gd name="T33" fmla="*/ 3 h 79"/>
                <a:gd name="T34" fmla="*/ 31 w 290"/>
                <a:gd name="T35" fmla="*/ 5 h 79"/>
                <a:gd name="T36" fmla="*/ 31 w 290"/>
                <a:gd name="T37" fmla="*/ 5 h 79"/>
                <a:gd name="T38" fmla="*/ 30 w 290"/>
                <a:gd name="T39" fmla="*/ 5 h 79"/>
                <a:gd name="T40" fmla="*/ 29 w 290"/>
                <a:gd name="T41" fmla="*/ 4 h 79"/>
                <a:gd name="T42" fmla="*/ 27 w 290"/>
                <a:gd name="T43" fmla="*/ 4 h 79"/>
                <a:gd name="T44" fmla="*/ 26 w 290"/>
                <a:gd name="T45" fmla="*/ 4 h 79"/>
                <a:gd name="T46" fmla="*/ 23 w 290"/>
                <a:gd name="T47" fmla="*/ 3 h 79"/>
                <a:gd name="T48" fmla="*/ 21 w 290"/>
                <a:gd name="T49" fmla="*/ 3 h 79"/>
                <a:gd name="T50" fmla="*/ 18 w 290"/>
                <a:gd name="T51" fmla="*/ 2 h 79"/>
                <a:gd name="T52" fmla="*/ 16 w 290"/>
                <a:gd name="T53" fmla="*/ 2 h 79"/>
                <a:gd name="T54" fmla="*/ 13 w 290"/>
                <a:gd name="T55" fmla="*/ 2 h 79"/>
                <a:gd name="T56" fmla="*/ 11 w 290"/>
                <a:gd name="T57" fmla="*/ 3 h 79"/>
                <a:gd name="T58" fmla="*/ 8 w 290"/>
                <a:gd name="T59" fmla="*/ 3 h 79"/>
                <a:gd name="T60" fmla="*/ 6 w 290"/>
                <a:gd name="T61" fmla="*/ 4 h 79"/>
                <a:gd name="T62" fmla="*/ 4 w 290"/>
                <a:gd name="T63" fmla="*/ 5 h 79"/>
                <a:gd name="T64" fmla="*/ 2 w 290"/>
                <a:gd name="T65" fmla="*/ 7 h 79"/>
                <a:gd name="T66" fmla="*/ 0 w 290"/>
                <a:gd name="T67" fmla="*/ 9 h 79"/>
                <a:gd name="T68" fmla="*/ 0 w 290"/>
                <a:gd name="T69" fmla="*/ 6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92" name="Freeform 677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93 h 868"/>
                <a:gd name="T4" fmla="*/ 16 w 469"/>
                <a:gd name="T5" fmla="*/ 96 h 868"/>
                <a:gd name="T6" fmla="*/ 15 w 469"/>
                <a:gd name="T7" fmla="*/ 84 h 868"/>
                <a:gd name="T8" fmla="*/ 52 w 469"/>
                <a:gd name="T9" fmla="*/ 89 h 868"/>
                <a:gd name="T10" fmla="*/ 51 w 469"/>
                <a:gd name="T11" fmla="*/ 84 h 868"/>
                <a:gd name="T12" fmla="*/ 26 w 469"/>
                <a:gd name="T13" fmla="*/ 81 h 868"/>
                <a:gd name="T14" fmla="*/ 25 w 469"/>
                <a:gd name="T15" fmla="*/ 70 h 868"/>
                <a:gd name="T16" fmla="*/ 8 w 469"/>
                <a:gd name="T17" fmla="*/ 70 h 868"/>
                <a:gd name="T18" fmla="*/ 7 w 469"/>
                <a:gd name="T19" fmla="*/ 69 h 868"/>
                <a:gd name="T20" fmla="*/ 6 w 469"/>
                <a:gd name="T21" fmla="*/ 65 h 868"/>
                <a:gd name="T22" fmla="*/ 4 w 469"/>
                <a:gd name="T23" fmla="*/ 59 h 868"/>
                <a:gd name="T24" fmla="*/ 3 w 469"/>
                <a:gd name="T25" fmla="*/ 50 h 868"/>
                <a:gd name="T26" fmla="*/ 2 w 469"/>
                <a:gd name="T27" fmla="*/ 40 h 868"/>
                <a:gd name="T28" fmla="*/ 1 w 469"/>
                <a:gd name="T29" fmla="*/ 29 h 868"/>
                <a:gd name="T30" fmla="*/ 2 w 469"/>
                <a:gd name="T31" fmla="*/ 16 h 868"/>
                <a:gd name="T32" fmla="*/ 4 w 469"/>
                <a:gd name="T33" fmla="*/ 3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93" name="Freeform 678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13 h 118"/>
                <a:gd name="T2" fmla="*/ 0 w 604"/>
                <a:gd name="T3" fmla="*/ 13 h 118"/>
                <a:gd name="T4" fmla="*/ 2 w 604"/>
                <a:gd name="T5" fmla="*/ 12 h 118"/>
                <a:gd name="T6" fmla="*/ 3 w 604"/>
                <a:gd name="T7" fmla="*/ 12 h 118"/>
                <a:gd name="T8" fmla="*/ 6 w 604"/>
                <a:gd name="T9" fmla="*/ 11 h 118"/>
                <a:gd name="T10" fmla="*/ 9 w 604"/>
                <a:gd name="T11" fmla="*/ 10 h 118"/>
                <a:gd name="T12" fmla="*/ 12 w 604"/>
                <a:gd name="T13" fmla="*/ 9 h 118"/>
                <a:gd name="T14" fmla="*/ 16 w 604"/>
                <a:gd name="T15" fmla="*/ 8 h 118"/>
                <a:gd name="T16" fmla="*/ 20 w 604"/>
                <a:gd name="T17" fmla="*/ 8 h 118"/>
                <a:gd name="T18" fmla="*/ 25 w 604"/>
                <a:gd name="T19" fmla="*/ 7 h 118"/>
                <a:gd name="T20" fmla="*/ 30 w 604"/>
                <a:gd name="T21" fmla="*/ 6 h 118"/>
                <a:gd name="T22" fmla="*/ 35 w 604"/>
                <a:gd name="T23" fmla="*/ 6 h 118"/>
                <a:gd name="T24" fmla="*/ 41 w 604"/>
                <a:gd name="T25" fmla="*/ 6 h 118"/>
                <a:gd name="T26" fmla="*/ 47 w 604"/>
                <a:gd name="T27" fmla="*/ 6 h 118"/>
                <a:gd name="T28" fmla="*/ 53 w 604"/>
                <a:gd name="T29" fmla="*/ 6 h 118"/>
                <a:gd name="T30" fmla="*/ 59 w 604"/>
                <a:gd name="T31" fmla="*/ 7 h 118"/>
                <a:gd name="T32" fmla="*/ 65 w 604"/>
                <a:gd name="T33" fmla="*/ 9 h 118"/>
                <a:gd name="T34" fmla="*/ 67 w 604"/>
                <a:gd name="T35" fmla="*/ 0 h 118"/>
                <a:gd name="T36" fmla="*/ 67 w 604"/>
                <a:gd name="T37" fmla="*/ 0 h 118"/>
                <a:gd name="T38" fmla="*/ 65 w 604"/>
                <a:gd name="T39" fmla="*/ 0 h 118"/>
                <a:gd name="T40" fmla="*/ 63 w 604"/>
                <a:gd name="T41" fmla="*/ 0 h 118"/>
                <a:gd name="T42" fmla="*/ 60 w 604"/>
                <a:gd name="T43" fmla="*/ 0 h 118"/>
                <a:gd name="T44" fmla="*/ 56 w 604"/>
                <a:gd name="T45" fmla="*/ 0 h 118"/>
                <a:gd name="T46" fmla="*/ 52 w 604"/>
                <a:gd name="T47" fmla="*/ 0 h 118"/>
                <a:gd name="T48" fmla="*/ 47 w 604"/>
                <a:gd name="T49" fmla="*/ 1 h 118"/>
                <a:gd name="T50" fmla="*/ 42 w 604"/>
                <a:gd name="T51" fmla="*/ 1 h 118"/>
                <a:gd name="T52" fmla="*/ 37 w 604"/>
                <a:gd name="T53" fmla="*/ 1 h 118"/>
                <a:gd name="T54" fmla="*/ 32 w 604"/>
                <a:gd name="T55" fmla="*/ 2 h 118"/>
                <a:gd name="T56" fmla="*/ 26 w 604"/>
                <a:gd name="T57" fmla="*/ 2 h 118"/>
                <a:gd name="T58" fmla="*/ 21 w 604"/>
                <a:gd name="T59" fmla="*/ 3 h 118"/>
                <a:gd name="T60" fmla="*/ 15 w 604"/>
                <a:gd name="T61" fmla="*/ 4 h 118"/>
                <a:gd name="T62" fmla="*/ 10 w 604"/>
                <a:gd name="T63" fmla="*/ 5 h 118"/>
                <a:gd name="T64" fmla="*/ 5 w 604"/>
                <a:gd name="T65" fmla="*/ 6 h 118"/>
                <a:gd name="T66" fmla="*/ 0 w 604"/>
                <a:gd name="T67" fmla="*/ 7 h 118"/>
                <a:gd name="T68" fmla="*/ 0 w 604"/>
                <a:gd name="T69" fmla="*/ 13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94" name="Freeform 679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48 w 1017"/>
                <a:gd name="T1" fmla="*/ 37 h 337"/>
                <a:gd name="T2" fmla="*/ 48 w 1017"/>
                <a:gd name="T3" fmla="*/ 37 h 337"/>
                <a:gd name="T4" fmla="*/ 49 w 1017"/>
                <a:gd name="T5" fmla="*/ 36 h 337"/>
                <a:gd name="T6" fmla="*/ 50 w 1017"/>
                <a:gd name="T7" fmla="*/ 36 h 337"/>
                <a:gd name="T8" fmla="*/ 51 w 1017"/>
                <a:gd name="T9" fmla="*/ 35 h 337"/>
                <a:gd name="T10" fmla="*/ 53 w 1017"/>
                <a:gd name="T11" fmla="*/ 35 h 337"/>
                <a:gd name="T12" fmla="*/ 55 w 1017"/>
                <a:gd name="T13" fmla="*/ 34 h 337"/>
                <a:gd name="T14" fmla="*/ 57 w 1017"/>
                <a:gd name="T15" fmla="*/ 33 h 337"/>
                <a:gd name="T16" fmla="*/ 59 w 1017"/>
                <a:gd name="T17" fmla="*/ 32 h 337"/>
                <a:gd name="T18" fmla="*/ 61 w 1017"/>
                <a:gd name="T19" fmla="*/ 31 h 337"/>
                <a:gd name="T20" fmla="*/ 63 w 1017"/>
                <a:gd name="T21" fmla="*/ 29 h 337"/>
                <a:gd name="T22" fmla="*/ 65 w 1017"/>
                <a:gd name="T23" fmla="*/ 28 h 337"/>
                <a:gd name="T24" fmla="*/ 67 w 1017"/>
                <a:gd name="T25" fmla="*/ 26 h 337"/>
                <a:gd name="T26" fmla="*/ 69 w 1017"/>
                <a:gd name="T27" fmla="*/ 25 h 337"/>
                <a:gd name="T28" fmla="*/ 71 w 1017"/>
                <a:gd name="T29" fmla="*/ 23 h 337"/>
                <a:gd name="T30" fmla="*/ 72 w 1017"/>
                <a:gd name="T31" fmla="*/ 22 h 337"/>
                <a:gd name="T32" fmla="*/ 74 w 1017"/>
                <a:gd name="T33" fmla="*/ 20 h 337"/>
                <a:gd name="T34" fmla="*/ 0 w 1017"/>
                <a:gd name="T35" fmla="*/ 2 h 337"/>
                <a:gd name="T36" fmla="*/ 6 w 1017"/>
                <a:gd name="T37" fmla="*/ 0 h 337"/>
                <a:gd name="T38" fmla="*/ 113 w 1017"/>
                <a:gd name="T39" fmla="*/ 27 h 337"/>
                <a:gd name="T40" fmla="*/ 109 w 1017"/>
                <a:gd name="T41" fmla="*/ 29 h 337"/>
                <a:gd name="T42" fmla="*/ 78 w 1017"/>
                <a:gd name="T43" fmla="*/ 21 h 337"/>
                <a:gd name="T44" fmla="*/ 77 w 1017"/>
                <a:gd name="T45" fmla="*/ 21 h 337"/>
                <a:gd name="T46" fmla="*/ 77 w 1017"/>
                <a:gd name="T47" fmla="*/ 22 h 337"/>
                <a:gd name="T48" fmla="*/ 77 w 1017"/>
                <a:gd name="T49" fmla="*/ 22 h 337"/>
                <a:gd name="T50" fmla="*/ 76 w 1017"/>
                <a:gd name="T51" fmla="*/ 23 h 337"/>
                <a:gd name="T52" fmla="*/ 75 w 1017"/>
                <a:gd name="T53" fmla="*/ 24 h 337"/>
                <a:gd name="T54" fmla="*/ 74 w 1017"/>
                <a:gd name="T55" fmla="*/ 25 h 337"/>
                <a:gd name="T56" fmla="*/ 73 w 1017"/>
                <a:gd name="T57" fmla="*/ 26 h 337"/>
                <a:gd name="T58" fmla="*/ 71 w 1017"/>
                <a:gd name="T59" fmla="*/ 27 h 337"/>
                <a:gd name="T60" fmla="*/ 70 w 1017"/>
                <a:gd name="T61" fmla="*/ 28 h 337"/>
                <a:gd name="T62" fmla="*/ 68 w 1017"/>
                <a:gd name="T63" fmla="*/ 30 h 337"/>
                <a:gd name="T64" fmla="*/ 65 w 1017"/>
                <a:gd name="T65" fmla="*/ 31 h 337"/>
                <a:gd name="T66" fmla="*/ 63 w 1017"/>
                <a:gd name="T67" fmla="*/ 32 h 337"/>
                <a:gd name="T68" fmla="*/ 60 w 1017"/>
                <a:gd name="T69" fmla="*/ 34 h 337"/>
                <a:gd name="T70" fmla="*/ 57 w 1017"/>
                <a:gd name="T71" fmla="*/ 35 h 337"/>
                <a:gd name="T72" fmla="*/ 53 w 1017"/>
                <a:gd name="T73" fmla="*/ 37 h 337"/>
                <a:gd name="T74" fmla="*/ 50 w 1017"/>
                <a:gd name="T75" fmla="*/ 38 h 337"/>
                <a:gd name="T76" fmla="*/ 48 w 1017"/>
                <a:gd name="T77" fmla="*/ 37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95" name="Freeform 680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113 w 1036"/>
                <a:gd name="T3" fmla="*/ 34 h 303"/>
                <a:gd name="T4" fmla="*/ 116 w 1036"/>
                <a:gd name="T5" fmla="*/ 34 h 303"/>
                <a:gd name="T6" fmla="*/ 3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96" name="Freeform 681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111 w 1023"/>
                <a:gd name="T3" fmla="*/ 30 h 270"/>
                <a:gd name="T4" fmla="*/ 113 w 1023"/>
                <a:gd name="T5" fmla="*/ 30 h 270"/>
                <a:gd name="T6" fmla="*/ 3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97" name="Freeform 682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112 w 1028"/>
                <a:gd name="T3" fmla="*/ 33 h 299"/>
                <a:gd name="T4" fmla="*/ 114 w 1028"/>
                <a:gd name="T5" fmla="*/ 32 h 299"/>
                <a:gd name="T6" fmla="*/ 3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926" name="Group 684"/>
          <p:cNvGrpSpPr>
            <a:grpSpLocks/>
          </p:cNvGrpSpPr>
          <p:nvPr/>
        </p:nvGrpSpPr>
        <p:grpSpPr bwMode="auto">
          <a:xfrm>
            <a:off x="5843588" y="5184775"/>
            <a:ext cx="338137" cy="282575"/>
            <a:chOff x="3899" y="3264"/>
            <a:chExt cx="213" cy="178"/>
          </a:xfrm>
        </p:grpSpPr>
        <p:sp>
          <p:nvSpPr>
            <p:cNvPr id="12620" name="Freeform 685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60 w 1913"/>
                <a:gd name="T1" fmla="*/ 13 h 1606"/>
                <a:gd name="T2" fmla="*/ 61 w 1913"/>
                <a:gd name="T3" fmla="*/ 13 h 1606"/>
                <a:gd name="T4" fmla="*/ 62 w 1913"/>
                <a:gd name="T5" fmla="*/ 12 h 1606"/>
                <a:gd name="T6" fmla="*/ 64 w 1913"/>
                <a:gd name="T7" fmla="*/ 11 h 1606"/>
                <a:gd name="T8" fmla="*/ 67 w 1913"/>
                <a:gd name="T9" fmla="*/ 11 h 1606"/>
                <a:gd name="T10" fmla="*/ 71 w 1913"/>
                <a:gd name="T11" fmla="*/ 9 h 1606"/>
                <a:gd name="T12" fmla="*/ 76 w 1913"/>
                <a:gd name="T13" fmla="*/ 8 h 1606"/>
                <a:gd name="T14" fmla="*/ 81 w 1913"/>
                <a:gd name="T15" fmla="*/ 7 h 1606"/>
                <a:gd name="T16" fmla="*/ 88 w 1913"/>
                <a:gd name="T17" fmla="*/ 6 h 1606"/>
                <a:gd name="T18" fmla="*/ 95 w 1913"/>
                <a:gd name="T19" fmla="*/ 5 h 1606"/>
                <a:gd name="T20" fmla="*/ 103 w 1913"/>
                <a:gd name="T21" fmla="*/ 3 h 1606"/>
                <a:gd name="T22" fmla="*/ 113 w 1913"/>
                <a:gd name="T23" fmla="*/ 2 h 1606"/>
                <a:gd name="T24" fmla="*/ 123 w 1913"/>
                <a:gd name="T25" fmla="*/ 1 h 1606"/>
                <a:gd name="T26" fmla="*/ 134 w 1913"/>
                <a:gd name="T27" fmla="*/ 1 h 1606"/>
                <a:gd name="T28" fmla="*/ 146 w 1913"/>
                <a:gd name="T29" fmla="*/ 0 h 1606"/>
                <a:gd name="T30" fmla="*/ 159 w 1913"/>
                <a:gd name="T31" fmla="*/ 0 h 1606"/>
                <a:gd name="T32" fmla="*/ 172 w 1913"/>
                <a:gd name="T33" fmla="*/ 0 h 1606"/>
                <a:gd name="T34" fmla="*/ 178 w 1913"/>
                <a:gd name="T35" fmla="*/ 24 h 1606"/>
                <a:gd name="T36" fmla="*/ 180 w 1913"/>
                <a:gd name="T37" fmla="*/ 25 h 1606"/>
                <a:gd name="T38" fmla="*/ 185 w 1913"/>
                <a:gd name="T39" fmla="*/ 29 h 1606"/>
                <a:gd name="T40" fmla="*/ 190 w 1913"/>
                <a:gd name="T41" fmla="*/ 35 h 1606"/>
                <a:gd name="T42" fmla="*/ 193 w 1913"/>
                <a:gd name="T43" fmla="*/ 43 h 1606"/>
                <a:gd name="T44" fmla="*/ 206 w 1913"/>
                <a:gd name="T45" fmla="*/ 100 h 1606"/>
                <a:gd name="T46" fmla="*/ 211 w 1913"/>
                <a:gd name="T47" fmla="*/ 123 h 1606"/>
                <a:gd name="T48" fmla="*/ 212 w 1913"/>
                <a:gd name="T49" fmla="*/ 125 h 1606"/>
                <a:gd name="T50" fmla="*/ 213 w 1913"/>
                <a:gd name="T51" fmla="*/ 129 h 1606"/>
                <a:gd name="T52" fmla="*/ 213 w 1913"/>
                <a:gd name="T53" fmla="*/ 136 h 1606"/>
                <a:gd name="T54" fmla="*/ 210 w 1913"/>
                <a:gd name="T55" fmla="*/ 145 h 1606"/>
                <a:gd name="T56" fmla="*/ 0 w 1913"/>
                <a:gd name="T57" fmla="*/ 139 h 1606"/>
                <a:gd name="T58" fmla="*/ 21 w 1913"/>
                <a:gd name="T59" fmla="*/ 128 h 1606"/>
                <a:gd name="T60" fmla="*/ 21 w 1913"/>
                <a:gd name="T61" fmla="*/ 24 h 1606"/>
                <a:gd name="T62" fmla="*/ 22 w 1913"/>
                <a:gd name="T63" fmla="*/ 24 h 1606"/>
                <a:gd name="T64" fmla="*/ 24 w 1913"/>
                <a:gd name="T65" fmla="*/ 22 h 1606"/>
                <a:gd name="T66" fmla="*/ 27 w 1913"/>
                <a:gd name="T67" fmla="*/ 21 h 1606"/>
                <a:gd name="T68" fmla="*/ 31 w 1913"/>
                <a:gd name="T69" fmla="*/ 20 h 1606"/>
                <a:gd name="T70" fmla="*/ 36 w 1913"/>
                <a:gd name="T71" fmla="*/ 19 h 1606"/>
                <a:gd name="T72" fmla="*/ 42 w 1913"/>
                <a:gd name="T73" fmla="*/ 19 h 1606"/>
                <a:gd name="T74" fmla="*/ 49 w 1913"/>
                <a:gd name="T75" fmla="*/ 20 h 1606"/>
                <a:gd name="T76" fmla="*/ 58 w 1913"/>
                <a:gd name="T77" fmla="*/ 24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21" name="Freeform 686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67 w 614"/>
                <a:gd name="T1" fmla="*/ 3 h 697"/>
                <a:gd name="T2" fmla="*/ 67 w 614"/>
                <a:gd name="T3" fmla="*/ 3 h 697"/>
                <a:gd name="T4" fmla="*/ 66 w 614"/>
                <a:gd name="T5" fmla="*/ 3 h 697"/>
                <a:gd name="T6" fmla="*/ 64 w 614"/>
                <a:gd name="T7" fmla="*/ 2 h 697"/>
                <a:gd name="T8" fmla="*/ 62 w 614"/>
                <a:gd name="T9" fmla="*/ 2 h 697"/>
                <a:gd name="T10" fmla="*/ 59 w 614"/>
                <a:gd name="T11" fmla="*/ 1 h 697"/>
                <a:gd name="T12" fmla="*/ 56 w 614"/>
                <a:gd name="T13" fmla="*/ 1 h 697"/>
                <a:gd name="T14" fmla="*/ 52 w 614"/>
                <a:gd name="T15" fmla="*/ 0 h 697"/>
                <a:gd name="T16" fmla="*/ 48 w 614"/>
                <a:gd name="T17" fmla="*/ 0 h 697"/>
                <a:gd name="T18" fmla="*/ 43 w 614"/>
                <a:gd name="T19" fmla="*/ 0 h 697"/>
                <a:gd name="T20" fmla="*/ 38 w 614"/>
                <a:gd name="T21" fmla="*/ 0 h 697"/>
                <a:gd name="T22" fmla="*/ 33 w 614"/>
                <a:gd name="T23" fmla="*/ 1 h 697"/>
                <a:gd name="T24" fmla="*/ 27 w 614"/>
                <a:gd name="T25" fmla="*/ 2 h 697"/>
                <a:gd name="T26" fmla="*/ 22 w 614"/>
                <a:gd name="T27" fmla="*/ 3 h 697"/>
                <a:gd name="T28" fmla="*/ 16 w 614"/>
                <a:gd name="T29" fmla="*/ 4 h 697"/>
                <a:gd name="T30" fmla="*/ 10 w 614"/>
                <a:gd name="T31" fmla="*/ 6 h 697"/>
                <a:gd name="T32" fmla="*/ 4 w 614"/>
                <a:gd name="T33" fmla="*/ 9 h 697"/>
                <a:gd name="T34" fmla="*/ 4 w 614"/>
                <a:gd name="T35" fmla="*/ 11 h 697"/>
                <a:gd name="T36" fmla="*/ 3 w 614"/>
                <a:gd name="T37" fmla="*/ 15 h 697"/>
                <a:gd name="T38" fmla="*/ 2 w 614"/>
                <a:gd name="T39" fmla="*/ 21 h 697"/>
                <a:gd name="T40" fmla="*/ 1 w 614"/>
                <a:gd name="T41" fmla="*/ 30 h 697"/>
                <a:gd name="T42" fmla="*/ 0 w 614"/>
                <a:gd name="T43" fmla="*/ 40 h 697"/>
                <a:gd name="T44" fmla="*/ 0 w 614"/>
                <a:gd name="T45" fmla="*/ 51 h 697"/>
                <a:gd name="T46" fmla="*/ 2 w 614"/>
                <a:gd name="T47" fmla="*/ 64 h 697"/>
                <a:gd name="T48" fmla="*/ 6 w 614"/>
                <a:gd name="T49" fmla="*/ 76 h 697"/>
                <a:gd name="T50" fmla="*/ 6 w 614"/>
                <a:gd name="T51" fmla="*/ 76 h 697"/>
                <a:gd name="T52" fmla="*/ 7 w 614"/>
                <a:gd name="T53" fmla="*/ 76 h 697"/>
                <a:gd name="T54" fmla="*/ 8 w 614"/>
                <a:gd name="T55" fmla="*/ 76 h 697"/>
                <a:gd name="T56" fmla="*/ 10 w 614"/>
                <a:gd name="T57" fmla="*/ 76 h 697"/>
                <a:gd name="T58" fmla="*/ 13 w 614"/>
                <a:gd name="T59" fmla="*/ 75 h 697"/>
                <a:gd name="T60" fmla="*/ 16 w 614"/>
                <a:gd name="T61" fmla="*/ 75 h 697"/>
                <a:gd name="T62" fmla="*/ 20 w 614"/>
                <a:gd name="T63" fmla="*/ 75 h 697"/>
                <a:gd name="T64" fmla="*/ 23 w 614"/>
                <a:gd name="T65" fmla="*/ 75 h 697"/>
                <a:gd name="T66" fmla="*/ 28 w 614"/>
                <a:gd name="T67" fmla="*/ 75 h 697"/>
                <a:gd name="T68" fmla="*/ 33 w 614"/>
                <a:gd name="T69" fmla="*/ 75 h 697"/>
                <a:gd name="T70" fmla="*/ 38 w 614"/>
                <a:gd name="T71" fmla="*/ 75 h 697"/>
                <a:gd name="T72" fmla="*/ 43 w 614"/>
                <a:gd name="T73" fmla="*/ 75 h 697"/>
                <a:gd name="T74" fmla="*/ 49 w 614"/>
                <a:gd name="T75" fmla="*/ 76 h 697"/>
                <a:gd name="T76" fmla="*/ 55 w 614"/>
                <a:gd name="T77" fmla="*/ 76 h 697"/>
                <a:gd name="T78" fmla="*/ 61 w 614"/>
                <a:gd name="T79" fmla="*/ 77 h 697"/>
                <a:gd name="T80" fmla="*/ 68 w 614"/>
                <a:gd name="T81" fmla="*/ 78 h 697"/>
                <a:gd name="T82" fmla="*/ 68 w 614"/>
                <a:gd name="T83" fmla="*/ 76 h 697"/>
                <a:gd name="T84" fmla="*/ 67 w 614"/>
                <a:gd name="T85" fmla="*/ 69 h 697"/>
                <a:gd name="T86" fmla="*/ 66 w 614"/>
                <a:gd name="T87" fmla="*/ 60 h 697"/>
                <a:gd name="T88" fmla="*/ 65 w 614"/>
                <a:gd name="T89" fmla="*/ 49 h 697"/>
                <a:gd name="T90" fmla="*/ 65 w 614"/>
                <a:gd name="T91" fmla="*/ 37 h 697"/>
                <a:gd name="T92" fmla="*/ 65 w 614"/>
                <a:gd name="T93" fmla="*/ 24 h 697"/>
                <a:gd name="T94" fmla="*/ 66 w 614"/>
                <a:gd name="T95" fmla="*/ 13 h 697"/>
                <a:gd name="T96" fmla="*/ 67 w 614"/>
                <a:gd name="T97" fmla="*/ 3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22" name="Freeform 687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1 w 1014"/>
                <a:gd name="T1" fmla="*/ 58 h 693"/>
                <a:gd name="T2" fmla="*/ 0 w 1014"/>
                <a:gd name="T3" fmla="*/ 68 h 693"/>
                <a:gd name="T4" fmla="*/ 74 w 1014"/>
                <a:gd name="T5" fmla="*/ 77 h 693"/>
                <a:gd name="T6" fmla="*/ 74 w 1014"/>
                <a:gd name="T7" fmla="*/ 77 h 693"/>
                <a:gd name="T8" fmla="*/ 76 w 1014"/>
                <a:gd name="T9" fmla="*/ 76 h 693"/>
                <a:gd name="T10" fmla="*/ 78 w 1014"/>
                <a:gd name="T11" fmla="*/ 75 h 693"/>
                <a:gd name="T12" fmla="*/ 81 w 1014"/>
                <a:gd name="T13" fmla="*/ 73 h 693"/>
                <a:gd name="T14" fmla="*/ 84 w 1014"/>
                <a:gd name="T15" fmla="*/ 71 h 693"/>
                <a:gd name="T16" fmla="*/ 88 w 1014"/>
                <a:gd name="T17" fmla="*/ 68 h 693"/>
                <a:gd name="T18" fmla="*/ 92 w 1014"/>
                <a:gd name="T19" fmla="*/ 65 h 693"/>
                <a:gd name="T20" fmla="*/ 97 w 1014"/>
                <a:gd name="T21" fmla="*/ 61 h 693"/>
                <a:gd name="T22" fmla="*/ 101 w 1014"/>
                <a:gd name="T23" fmla="*/ 56 h 693"/>
                <a:gd name="T24" fmla="*/ 104 w 1014"/>
                <a:gd name="T25" fmla="*/ 52 h 693"/>
                <a:gd name="T26" fmla="*/ 107 w 1014"/>
                <a:gd name="T27" fmla="*/ 46 h 693"/>
                <a:gd name="T28" fmla="*/ 110 w 1014"/>
                <a:gd name="T29" fmla="*/ 40 h 693"/>
                <a:gd name="T30" fmla="*/ 112 w 1014"/>
                <a:gd name="T31" fmla="*/ 34 h 693"/>
                <a:gd name="T32" fmla="*/ 113 w 1014"/>
                <a:gd name="T33" fmla="*/ 27 h 693"/>
                <a:gd name="T34" fmla="*/ 113 w 1014"/>
                <a:gd name="T35" fmla="*/ 19 h 693"/>
                <a:gd name="T36" fmla="*/ 111 w 1014"/>
                <a:gd name="T37" fmla="*/ 11 h 693"/>
                <a:gd name="T38" fmla="*/ 111 w 1014"/>
                <a:gd name="T39" fmla="*/ 11 h 693"/>
                <a:gd name="T40" fmla="*/ 111 w 1014"/>
                <a:gd name="T41" fmla="*/ 10 h 693"/>
                <a:gd name="T42" fmla="*/ 109 w 1014"/>
                <a:gd name="T43" fmla="*/ 8 h 693"/>
                <a:gd name="T44" fmla="*/ 108 w 1014"/>
                <a:gd name="T45" fmla="*/ 6 h 693"/>
                <a:gd name="T46" fmla="*/ 106 w 1014"/>
                <a:gd name="T47" fmla="*/ 4 h 693"/>
                <a:gd name="T48" fmla="*/ 103 w 1014"/>
                <a:gd name="T49" fmla="*/ 2 h 693"/>
                <a:gd name="T50" fmla="*/ 100 w 1014"/>
                <a:gd name="T51" fmla="*/ 1 h 693"/>
                <a:gd name="T52" fmla="*/ 97 w 1014"/>
                <a:gd name="T53" fmla="*/ 0 h 693"/>
                <a:gd name="T54" fmla="*/ 97 w 1014"/>
                <a:gd name="T55" fmla="*/ 1 h 693"/>
                <a:gd name="T56" fmla="*/ 99 w 1014"/>
                <a:gd name="T57" fmla="*/ 5 h 693"/>
                <a:gd name="T58" fmla="*/ 100 w 1014"/>
                <a:gd name="T59" fmla="*/ 10 h 693"/>
                <a:gd name="T60" fmla="*/ 101 w 1014"/>
                <a:gd name="T61" fmla="*/ 17 h 693"/>
                <a:gd name="T62" fmla="*/ 101 w 1014"/>
                <a:gd name="T63" fmla="*/ 25 h 693"/>
                <a:gd name="T64" fmla="*/ 101 w 1014"/>
                <a:gd name="T65" fmla="*/ 34 h 693"/>
                <a:gd name="T66" fmla="*/ 98 w 1014"/>
                <a:gd name="T67" fmla="*/ 44 h 693"/>
                <a:gd name="T68" fmla="*/ 93 w 1014"/>
                <a:gd name="T69" fmla="*/ 54 h 693"/>
                <a:gd name="T70" fmla="*/ 93 w 1014"/>
                <a:gd name="T71" fmla="*/ 54 h 693"/>
                <a:gd name="T72" fmla="*/ 93 w 1014"/>
                <a:gd name="T73" fmla="*/ 55 h 693"/>
                <a:gd name="T74" fmla="*/ 92 w 1014"/>
                <a:gd name="T75" fmla="*/ 55 h 693"/>
                <a:gd name="T76" fmla="*/ 91 w 1014"/>
                <a:gd name="T77" fmla="*/ 56 h 693"/>
                <a:gd name="T78" fmla="*/ 90 w 1014"/>
                <a:gd name="T79" fmla="*/ 57 h 693"/>
                <a:gd name="T80" fmla="*/ 88 w 1014"/>
                <a:gd name="T81" fmla="*/ 58 h 693"/>
                <a:gd name="T82" fmla="*/ 86 w 1014"/>
                <a:gd name="T83" fmla="*/ 59 h 693"/>
                <a:gd name="T84" fmla="*/ 84 w 1014"/>
                <a:gd name="T85" fmla="*/ 60 h 693"/>
                <a:gd name="T86" fmla="*/ 82 w 1014"/>
                <a:gd name="T87" fmla="*/ 60 h 693"/>
                <a:gd name="T88" fmla="*/ 79 w 1014"/>
                <a:gd name="T89" fmla="*/ 61 h 693"/>
                <a:gd name="T90" fmla="*/ 77 w 1014"/>
                <a:gd name="T91" fmla="*/ 62 h 693"/>
                <a:gd name="T92" fmla="*/ 73 w 1014"/>
                <a:gd name="T93" fmla="*/ 62 h 693"/>
                <a:gd name="T94" fmla="*/ 70 w 1014"/>
                <a:gd name="T95" fmla="*/ 62 h 693"/>
                <a:gd name="T96" fmla="*/ 67 w 1014"/>
                <a:gd name="T97" fmla="*/ 62 h 693"/>
                <a:gd name="T98" fmla="*/ 63 w 1014"/>
                <a:gd name="T99" fmla="*/ 62 h 693"/>
                <a:gd name="T100" fmla="*/ 59 w 1014"/>
                <a:gd name="T101" fmla="*/ 61 h 693"/>
                <a:gd name="T102" fmla="*/ 59 w 1014"/>
                <a:gd name="T103" fmla="*/ 71 h 693"/>
                <a:gd name="T104" fmla="*/ 3 w 1014"/>
                <a:gd name="T105" fmla="*/ 66 h 693"/>
                <a:gd name="T106" fmla="*/ 1 w 1014"/>
                <a:gd name="T107" fmla="*/ 58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23" name="Freeform 688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83 w 745"/>
                <a:gd name="T1" fmla="*/ 10 h 240"/>
                <a:gd name="T2" fmla="*/ 1 w 745"/>
                <a:gd name="T3" fmla="*/ 0 h 240"/>
                <a:gd name="T4" fmla="*/ 0 w 745"/>
                <a:gd name="T5" fmla="*/ 10 h 240"/>
                <a:gd name="T6" fmla="*/ 80 w 745"/>
                <a:gd name="T7" fmla="*/ 27 h 240"/>
                <a:gd name="T8" fmla="*/ 83 w 745"/>
                <a:gd name="T9" fmla="*/ 1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24" name="Freeform 689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36 w 319"/>
                <a:gd name="T1" fmla="*/ 5 h 109"/>
                <a:gd name="T2" fmla="*/ 0 w 319"/>
                <a:gd name="T3" fmla="*/ 0 h 109"/>
                <a:gd name="T4" fmla="*/ 0 w 319"/>
                <a:gd name="T5" fmla="*/ 5 h 109"/>
                <a:gd name="T6" fmla="*/ 35 w 319"/>
                <a:gd name="T7" fmla="*/ 12 h 109"/>
                <a:gd name="T8" fmla="*/ 36 w 319"/>
                <a:gd name="T9" fmla="*/ 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25" name="Freeform 690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24 w 213"/>
                <a:gd name="T1" fmla="*/ 4 h 81"/>
                <a:gd name="T2" fmla="*/ 0 w 213"/>
                <a:gd name="T3" fmla="*/ 0 h 81"/>
                <a:gd name="T4" fmla="*/ 0 w 213"/>
                <a:gd name="T5" fmla="*/ 4 h 81"/>
                <a:gd name="T6" fmla="*/ 23 w 213"/>
                <a:gd name="T7" fmla="*/ 9 h 81"/>
                <a:gd name="T8" fmla="*/ 24 w 213"/>
                <a:gd name="T9" fmla="*/ 4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26" name="Freeform 691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14 h 415"/>
                <a:gd name="T2" fmla="*/ 0 w 1254"/>
                <a:gd name="T3" fmla="*/ 14 h 415"/>
                <a:gd name="T4" fmla="*/ 1 w 1254"/>
                <a:gd name="T5" fmla="*/ 14 h 415"/>
                <a:gd name="T6" fmla="*/ 3 w 1254"/>
                <a:gd name="T7" fmla="*/ 14 h 415"/>
                <a:gd name="T8" fmla="*/ 4 w 1254"/>
                <a:gd name="T9" fmla="*/ 13 h 415"/>
                <a:gd name="T10" fmla="*/ 7 w 1254"/>
                <a:gd name="T11" fmla="*/ 13 h 415"/>
                <a:gd name="T12" fmla="*/ 9 w 1254"/>
                <a:gd name="T13" fmla="*/ 12 h 415"/>
                <a:gd name="T14" fmla="*/ 12 w 1254"/>
                <a:gd name="T15" fmla="*/ 12 h 415"/>
                <a:gd name="T16" fmla="*/ 15 w 1254"/>
                <a:gd name="T17" fmla="*/ 11 h 415"/>
                <a:gd name="T18" fmla="*/ 18 w 1254"/>
                <a:gd name="T19" fmla="*/ 10 h 415"/>
                <a:gd name="T20" fmla="*/ 21 w 1254"/>
                <a:gd name="T21" fmla="*/ 9 h 415"/>
                <a:gd name="T22" fmla="*/ 24 w 1254"/>
                <a:gd name="T23" fmla="*/ 8 h 415"/>
                <a:gd name="T24" fmla="*/ 27 w 1254"/>
                <a:gd name="T25" fmla="*/ 7 h 415"/>
                <a:gd name="T26" fmla="*/ 30 w 1254"/>
                <a:gd name="T27" fmla="*/ 5 h 415"/>
                <a:gd name="T28" fmla="*/ 32 w 1254"/>
                <a:gd name="T29" fmla="*/ 4 h 415"/>
                <a:gd name="T30" fmla="*/ 35 w 1254"/>
                <a:gd name="T31" fmla="*/ 2 h 415"/>
                <a:gd name="T32" fmla="*/ 37 w 1254"/>
                <a:gd name="T33" fmla="*/ 0 h 415"/>
                <a:gd name="T34" fmla="*/ 139 w 1254"/>
                <a:gd name="T35" fmla="*/ 24 h 415"/>
                <a:gd name="T36" fmla="*/ 139 w 1254"/>
                <a:gd name="T37" fmla="*/ 24 h 415"/>
                <a:gd name="T38" fmla="*/ 138 w 1254"/>
                <a:gd name="T39" fmla="*/ 25 h 415"/>
                <a:gd name="T40" fmla="*/ 137 w 1254"/>
                <a:gd name="T41" fmla="*/ 26 h 415"/>
                <a:gd name="T42" fmla="*/ 136 w 1254"/>
                <a:gd name="T43" fmla="*/ 27 h 415"/>
                <a:gd name="T44" fmla="*/ 134 w 1254"/>
                <a:gd name="T45" fmla="*/ 28 h 415"/>
                <a:gd name="T46" fmla="*/ 133 w 1254"/>
                <a:gd name="T47" fmla="*/ 30 h 415"/>
                <a:gd name="T48" fmla="*/ 131 w 1254"/>
                <a:gd name="T49" fmla="*/ 32 h 415"/>
                <a:gd name="T50" fmla="*/ 128 w 1254"/>
                <a:gd name="T51" fmla="*/ 33 h 415"/>
                <a:gd name="T52" fmla="*/ 126 w 1254"/>
                <a:gd name="T53" fmla="*/ 35 h 415"/>
                <a:gd name="T54" fmla="*/ 124 w 1254"/>
                <a:gd name="T55" fmla="*/ 37 h 415"/>
                <a:gd name="T56" fmla="*/ 121 w 1254"/>
                <a:gd name="T57" fmla="*/ 39 h 415"/>
                <a:gd name="T58" fmla="*/ 118 w 1254"/>
                <a:gd name="T59" fmla="*/ 41 h 415"/>
                <a:gd name="T60" fmla="*/ 116 w 1254"/>
                <a:gd name="T61" fmla="*/ 43 h 415"/>
                <a:gd name="T62" fmla="*/ 113 w 1254"/>
                <a:gd name="T63" fmla="*/ 44 h 415"/>
                <a:gd name="T64" fmla="*/ 110 w 1254"/>
                <a:gd name="T65" fmla="*/ 46 h 415"/>
                <a:gd name="T66" fmla="*/ 108 w 1254"/>
                <a:gd name="T67" fmla="*/ 47 h 415"/>
                <a:gd name="T68" fmla="*/ 0 w 1254"/>
                <a:gd name="T69" fmla="*/ 14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27" name="Freeform 692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5 w 447"/>
                <a:gd name="T1" fmla="*/ 22 h 198"/>
                <a:gd name="T2" fmla="*/ 49 w 447"/>
                <a:gd name="T3" fmla="*/ 9 h 198"/>
                <a:gd name="T4" fmla="*/ 22 w 447"/>
                <a:gd name="T5" fmla="*/ 0 h 198"/>
                <a:gd name="T6" fmla="*/ 1 w 447"/>
                <a:gd name="T7" fmla="*/ 2 h 198"/>
                <a:gd name="T8" fmla="*/ 0 w 447"/>
                <a:gd name="T9" fmla="*/ 21 h 198"/>
                <a:gd name="T10" fmla="*/ 5 w 447"/>
                <a:gd name="T11" fmla="*/ 22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28" name="Freeform 693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27 w 238"/>
                <a:gd name="T1" fmla="*/ 2 h 947"/>
                <a:gd name="T2" fmla="*/ 27 w 238"/>
                <a:gd name="T3" fmla="*/ 2 h 947"/>
                <a:gd name="T4" fmla="*/ 26 w 238"/>
                <a:gd name="T5" fmla="*/ 2 h 947"/>
                <a:gd name="T6" fmla="*/ 26 w 238"/>
                <a:gd name="T7" fmla="*/ 2 h 947"/>
                <a:gd name="T8" fmla="*/ 25 w 238"/>
                <a:gd name="T9" fmla="*/ 2 h 947"/>
                <a:gd name="T10" fmla="*/ 23 w 238"/>
                <a:gd name="T11" fmla="*/ 1 h 947"/>
                <a:gd name="T12" fmla="*/ 22 w 238"/>
                <a:gd name="T13" fmla="*/ 1 h 947"/>
                <a:gd name="T14" fmla="*/ 20 w 238"/>
                <a:gd name="T15" fmla="*/ 0 h 947"/>
                <a:gd name="T16" fmla="*/ 19 w 238"/>
                <a:gd name="T17" fmla="*/ 0 h 947"/>
                <a:gd name="T18" fmla="*/ 17 w 238"/>
                <a:gd name="T19" fmla="*/ 0 h 947"/>
                <a:gd name="T20" fmla="*/ 14 w 238"/>
                <a:gd name="T21" fmla="*/ 0 h 947"/>
                <a:gd name="T22" fmla="*/ 12 w 238"/>
                <a:gd name="T23" fmla="*/ 0 h 947"/>
                <a:gd name="T24" fmla="*/ 10 w 238"/>
                <a:gd name="T25" fmla="*/ 1 h 947"/>
                <a:gd name="T26" fmla="*/ 7 w 238"/>
                <a:gd name="T27" fmla="*/ 1 h 947"/>
                <a:gd name="T28" fmla="*/ 5 w 238"/>
                <a:gd name="T29" fmla="*/ 2 h 947"/>
                <a:gd name="T30" fmla="*/ 2 w 238"/>
                <a:gd name="T31" fmla="*/ 3 h 947"/>
                <a:gd name="T32" fmla="*/ 0 w 238"/>
                <a:gd name="T33" fmla="*/ 5 h 947"/>
                <a:gd name="T34" fmla="*/ 0 w 238"/>
                <a:gd name="T35" fmla="*/ 105 h 947"/>
                <a:gd name="T36" fmla="*/ 0 w 238"/>
                <a:gd name="T37" fmla="*/ 105 h 947"/>
                <a:gd name="T38" fmla="*/ 1 w 238"/>
                <a:gd name="T39" fmla="*/ 105 h 947"/>
                <a:gd name="T40" fmla="*/ 1 w 238"/>
                <a:gd name="T41" fmla="*/ 105 h 947"/>
                <a:gd name="T42" fmla="*/ 2 w 238"/>
                <a:gd name="T43" fmla="*/ 105 h 947"/>
                <a:gd name="T44" fmla="*/ 4 w 238"/>
                <a:gd name="T45" fmla="*/ 105 h 947"/>
                <a:gd name="T46" fmla="*/ 5 w 238"/>
                <a:gd name="T47" fmla="*/ 104 h 947"/>
                <a:gd name="T48" fmla="*/ 7 w 238"/>
                <a:gd name="T49" fmla="*/ 104 h 947"/>
                <a:gd name="T50" fmla="*/ 9 w 238"/>
                <a:gd name="T51" fmla="*/ 104 h 947"/>
                <a:gd name="T52" fmla="*/ 11 w 238"/>
                <a:gd name="T53" fmla="*/ 103 h 947"/>
                <a:gd name="T54" fmla="*/ 13 w 238"/>
                <a:gd name="T55" fmla="*/ 102 h 947"/>
                <a:gd name="T56" fmla="*/ 15 w 238"/>
                <a:gd name="T57" fmla="*/ 101 h 947"/>
                <a:gd name="T58" fmla="*/ 18 w 238"/>
                <a:gd name="T59" fmla="*/ 100 h 947"/>
                <a:gd name="T60" fmla="*/ 20 w 238"/>
                <a:gd name="T61" fmla="*/ 99 h 947"/>
                <a:gd name="T62" fmla="*/ 22 w 238"/>
                <a:gd name="T63" fmla="*/ 98 h 947"/>
                <a:gd name="T64" fmla="*/ 25 w 238"/>
                <a:gd name="T65" fmla="*/ 97 h 947"/>
                <a:gd name="T66" fmla="*/ 27 w 238"/>
                <a:gd name="T67" fmla="*/ 95 h 947"/>
                <a:gd name="T68" fmla="*/ 27 w 238"/>
                <a:gd name="T69" fmla="*/ 2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29" name="Freeform 694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23 w 203"/>
                <a:gd name="T1" fmla="*/ 2 h 799"/>
                <a:gd name="T2" fmla="*/ 23 w 203"/>
                <a:gd name="T3" fmla="*/ 2 h 799"/>
                <a:gd name="T4" fmla="*/ 23 w 203"/>
                <a:gd name="T5" fmla="*/ 2 h 799"/>
                <a:gd name="T6" fmla="*/ 22 w 203"/>
                <a:gd name="T7" fmla="*/ 2 h 799"/>
                <a:gd name="T8" fmla="*/ 21 w 203"/>
                <a:gd name="T9" fmla="*/ 1 h 799"/>
                <a:gd name="T10" fmla="*/ 20 w 203"/>
                <a:gd name="T11" fmla="*/ 1 h 799"/>
                <a:gd name="T12" fmla="*/ 19 w 203"/>
                <a:gd name="T13" fmla="*/ 1 h 799"/>
                <a:gd name="T14" fmla="*/ 17 w 203"/>
                <a:gd name="T15" fmla="*/ 0 h 799"/>
                <a:gd name="T16" fmla="*/ 16 w 203"/>
                <a:gd name="T17" fmla="*/ 0 h 799"/>
                <a:gd name="T18" fmla="*/ 14 w 203"/>
                <a:gd name="T19" fmla="*/ 0 h 799"/>
                <a:gd name="T20" fmla="*/ 12 w 203"/>
                <a:gd name="T21" fmla="*/ 0 h 799"/>
                <a:gd name="T22" fmla="*/ 10 w 203"/>
                <a:gd name="T23" fmla="*/ 0 h 799"/>
                <a:gd name="T24" fmla="*/ 8 w 203"/>
                <a:gd name="T25" fmla="*/ 0 h 799"/>
                <a:gd name="T26" fmla="*/ 6 w 203"/>
                <a:gd name="T27" fmla="*/ 1 h 799"/>
                <a:gd name="T28" fmla="*/ 4 w 203"/>
                <a:gd name="T29" fmla="*/ 2 h 799"/>
                <a:gd name="T30" fmla="*/ 2 w 203"/>
                <a:gd name="T31" fmla="*/ 3 h 799"/>
                <a:gd name="T32" fmla="*/ 0 w 203"/>
                <a:gd name="T33" fmla="*/ 4 h 799"/>
                <a:gd name="T34" fmla="*/ 0 w 203"/>
                <a:gd name="T35" fmla="*/ 89 h 799"/>
                <a:gd name="T36" fmla="*/ 0 w 203"/>
                <a:gd name="T37" fmla="*/ 89 h 799"/>
                <a:gd name="T38" fmla="*/ 1 w 203"/>
                <a:gd name="T39" fmla="*/ 89 h 799"/>
                <a:gd name="T40" fmla="*/ 1 w 203"/>
                <a:gd name="T41" fmla="*/ 89 h 799"/>
                <a:gd name="T42" fmla="*/ 2 w 203"/>
                <a:gd name="T43" fmla="*/ 89 h 799"/>
                <a:gd name="T44" fmla="*/ 3 w 203"/>
                <a:gd name="T45" fmla="*/ 89 h 799"/>
                <a:gd name="T46" fmla="*/ 5 w 203"/>
                <a:gd name="T47" fmla="*/ 88 h 799"/>
                <a:gd name="T48" fmla="*/ 6 w 203"/>
                <a:gd name="T49" fmla="*/ 88 h 799"/>
                <a:gd name="T50" fmla="*/ 8 w 203"/>
                <a:gd name="T51" fmla="*/ 88 h 799"/>
                <a:gd name="T52" fmla="*/ 9 w 203"/>
                <a:gd name="T53" fmla="*/ 87 h 799"/>
                <a:gd name="T54" fmla="*/ 11 w 203"/>
                <a:gd name="T55" fmla="*/ 87 h 799"/>
                <a:gd name="T56" fmla="*/ 13 w 203"/>
                <a:gd name="T57" fmla="*/ 86 h 799"/>
                <a:gd name="T58" fmla="*/ 15 w 203"/>
                <a:gd name="T59" fmla="*/ 85 h 799"/>
                <a:gd name="T60" fmla="*/ 17 w 203"/>
                <a:gd name="T61" fmla="*/ 84 h 799"/>
                <a:gd name="T62" fmla="*/ 19 w 203"/>
                <a:gd name="T63" fmla="*/ 83 h 799"/>
                <a:gd name="T64" fmla="*/ 21 w 203"/>
                <a:gd name="T65" fmla="*/ 82 h 799"/>
                <a:gd name="T66" fmla="*/ 23 w 203"/>
                <a:gd name="T67" fmla="*/ 80 h 799"/>
                <a:gd name="T68" fmla="*/ 23 w 203"/>
                <a:gd name="T69" fmla="*/ 2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30" name="Freeform 695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19 w 171"/>
                <a:gd name="T1" fmla="*/ 2 h 650"/>
                <a:gd name="T2" fmla="*/ 19 w 171"/>
                <a:gd name="T3" fmla="*/ 2 h 650"/>
                <a:gd name="T4" fmla="*/ 19 w 171"/>
                <a:gd name="T5" fmla="*/ 1 h 650"/>
                <a:gd name="T6" fmla="*/ 18 w 171"/>
                <a:gd name="T7" fmla="*/ 1 h 650"/>
                <a:gd name="T8" fmla="*/ 17 w 171"/>
                <a:gd name="T9" fmla="*/ 1 h 650"/>
                <a:gd name="T10" fmla="*/ 17 w 171"/>
                <a:gd name="T11" fmla="*/ 1 h 650"/>
                <a:gd name="T12" fmla="*/ 15 w 171"/>
                <a:gd name="T13" fmla="*/ 0 h 650"/>
                <a:gd name="T14" fmla="*/ 14 w 171"/>
                <a:gd name="T15" fmla="*/ 0 h 650"/>
                <a:gd name="T16" fmla="*/ 13 w 171"/>
                <a:gd name="T17" fmla="*/ 0 h 650"/>
                <a:gd name="T18" fmla="*/ 12 w 171"/>
                <a:gd name="T19" fmla="*/ 0 h 650"/>
                <a:gd name="T20" fmla="*/ 10 w 171"/>
                <a:gd name="T21" fmla="*/ 0 h 650"/>
                <a:gd name="T22" fmla="*/ 9 w 171"/>
                <a:gd name="T23" fmla="*/ 0 h 650"/>
                <a:gd name="T24" fmla="*/ 7 w 171"/>
                <a:gd name="T25" fmla="*/ 0 h 650"/>
                <a:gd name="T26" fmla="*/ 5 w 171"/>
                <a:gd name="T27" fmla="*/ 1 h 650"/>
                <a:gd name="T28" fmla="*/ 3 w 171"/>
                <a:gd name="T29" fmla="*/ 1 h 650"/>
                <a:gd name="T30" fmla="*/ 2 w 171"/>
                <a:gd name="T31" fmla="*/ 2 h 650"/>
                <a:gd name="T32" fmla="*/ 0 w 171"/>
                <a:gd name="T33" fmla="*/ 4 h 650"/>
                <a:gd name="T34" fmla="*/ 0 w 171"/>
                <a:gd name="T35" fmla="*/ 72 h 650"/>
                <a:gd name="T36" fmla="*/ 0 w 171"/>
                <a:gd name="T37" fmla="*/ 72 h 650"/>
                <a:gd name="T38" fmla="*/ 0 w 171"/>
                <a:gd name="T39" fmla="*/ 72 h 650"/>
                <a:gd name="T40" fmla="*/ 1 w 171"/>
                <a:gd name="T41" fmla="*/ 72 h 650"/>
                <a:gd name="T42" fmla="*/ 2 w 171"/>
                <a:gd name="T43" fmla="*/ 72 h 650"/>
                <a:gd name="T44" fmla="*/ 3 w 171"/>
                <a:gd name="T45" fmla="*/ 72 h 650"/>
                <a:gd name="T46" fmla="*/ 4 w 171"/>
                <a:gd name="T47" fmla="*/ 71 h 650"/>
                <a:gd name="T48" fmla="*/ 5 w 171"/>
                <a:gd name="T49" fmla="*/ 71 h 650"/>
                <a:gd name="T50" fmla="*/ 6 w 171"/>
                <a:gd name="T51" fmla="*/ 71 h 650"/>
                <a:gd name="T52" fmla="*/ 8 w 171"/>
                <a:gd name="T53" fmla="*/ 70 h 650"/>
                <a:gd name="T54" fmla="*/ 9 w 171"/>
                <a:gd name="T55" fmla="*/ 70 h 650"/>
                <a:gd name="T56" fmla="*/ 11 w 171"/>
                <a:gd name="T57" fmla="*/ 69 h 650"/>
                <a:gd name="T58" fmla="*/ 12 w 171"/>
                <a:gd name="T59" fmla="*/ 69 h 650"/>
                <a:gd name="T60" fmla="*/ 14 w 171"/>
                <a:gd name="T61" fmla="*/ 68 h 650"/>
                <a:gd name="T62" fmla="*/ 16 w 171"/>
                <a:gd name="T63" fmla="*/ 67 h 650"/>
                <a:gd name="T64" fmla="*/ 17 w 171"/>
                <a:gd name="T65" fmla="*/ 66 h 650"/>
                <a:gd name="T66" fmla="*/ 19 w 171"/>
                <a:gd name="T67" fmla="*/ 65 h 650"/>
                <a:gd name="T68" fmla="*/ 19 w 171"/>
                <a:gd name="T69" fmla="*/ 2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31" name="Freeform 696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15 w 138"/>
                <a:gd name="T1" fmla="*/ 2 h 502"/>
                <a:gd name="T2" fmla="*/ 15 w 138"/>
                <a:gd name="T3" fmla="*/ 1 h 502"/>
                <a:gd name="T4" fmla="*/ 14 w 138"/>
                <a:gd name="T5" fmla="*/ 1 h 502"/>
                <a:gd name="T6" fmla="*/ 12 w 138"/>
                <a:gd name="T7" fmla="*/ 0 h 502"/>
                <a:gd name="T8" fmla="*/ 10 w 138"/>
                <a:gd name="T9" fmla="*/ 0 h 502"/>
                <a:gd name="T10" fmla="*/ 8 w 138"/>
                <a:gd name="T11" fmla="*/ 0 h 502"/>
                <a:gd name="T12" fmla="*/ 6 w 138"/>
                <a:gd name="T13" fmla="*/ 0 h 502"/>
                <a:gd name="T14" fmla="*/ 3 w 138"/>
                <a:gd name="T15" fmla="*/ 1 h 502"/>
                <a:gd name="T16" fmla="*/ 0 w 138"/>
                <a:gd name="T17" fmla="*/ 3 h 502"/>
                <a:gd name="T18" fmla="*/ 0 w 138"/>
                <a:gd name="T19" fmla="*/ 56 h 502"/>
                <a:gd name="T20" fmla="*/ 0 w 138"/>
                <a:gd name="T21" fmla="*/ 56 h 502"/>
                <a:gd name="T22" fmla="*/ 1 w 138"/>
                <a:gd name="T23" fmla="*/ 56 h 502"/>
                <a:gd name="T24" fmla="*/ 3 w 138"/>
                <a:gd name="T25" fmla="*/ 56 h 502"/>
                <a:gd name="T26" fmla="*/ 5 w 138"/>
                <a:gd name="T27" fmla="*/ 55 h 502"/>
                <a:gd name="T28" fmla="*/ 7 w 138"/>
                <a:gd name="T29" fmla="*/ 54 h 502"/>
                <a:gd name="T30" fmla="*/ 10 w 138"/>
                <a:gd name="T31" fmla="*/ 53 h 502"/>
                <a:gd name="T32" fmla="*/ 12 w 138"/>
                <a:gd name="T33" fmla="*/ 52 h 502"/>
                <a:gd name="T34" fmla="*/ 15 w 138"/>
                <a:gd name="T35" fmla="*/ 50 h 502"/>
                <a:gd name="T36" fmla="*/ 15 w 138"/>
                <a:gd name="T37" fmla="*/ 2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32" name="Freeform 697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12 w 104"/>
                <a:gd name="T1" fmla="*/ 1 h 353"/>
                <a:gd name="T2" fmla="*/ 12 w 104"/>
                <a:gd name="T3" fmla="*/ 1 h 353"/>
                <a:gd name="T4" fmla="*/ 11 w 104"/>
                <a:gd name="T5" fmla="*/ 1 h 353"/>
                <a:gd name="T6" fmla="*/ 10 w 104"/>
                <a:gd name="T7" fmla="*/ 0 h 353"/>
                <a:gd name="T8" fmla="*/ 8 w 104"/>
                <a:gd name="T9" fmla="*/ 0 h 353"/>
                <a:gd name="T10" fmla="*/ 6 w 104"/>
                <a:gd name="T11" fmla="*/ 0 h 353"/>
                <a:gd name="T12" fmla="*/ 4 w 104"/>
                <a:gd name="T13" fmla="*/ 0 h 353"/>
                <a:gd name="T14" fmla="*/ 2 w 104"/>
                <a:gd name="T15" fmla="*/ 1 h 353"/>
                <a:gd name="T16" fmla="*/ 0 w 104"/>
                <a:gd name="T17" fmla="*/ 2 h 353"/>
                <a:gd name="T18" fmla="*/ 0 w 104"/>
                <a:gd name="T19" fmla="*/ 40 h 353"/>
                <a:gd name="T20" fmla="*/ 0 w 104"/>
                <a:gd name="T21" fmla="*/ 40 h 353"/>
                <a:gd name="T22" fmla="*/ 1 w 104"/>
                <a:gd name="T23" fmla="*/ 40 h 353"/>
                <a:gd name="T24" fmla="*/ 2 w 104"/>
                <a:gd name="T25" fmla="*/ 40 h 353"/>
                <a:gd name="T26" fmla="*/ 4 w 104"/>
                <a:gd name="T27" fmla="*/ 39 h 353"/>
                <a:gd name="T28" fmla="*/ 6 w 104"/>
                <a:gd name="T29" fmla="*/ 39 h 353"/>
                <a:gd name="T30" fmla="*/ 8 w 104"/>
                <a:gd name="T31" fmla="*/ 38 h 353"/>
                <a:gd name="T32" fmla="*/ 10 w 104"/>
                <a:gd name="T33" fmla="*/ 37 h 353"/>
                <a:gd name="T34" fmla="*/ 12 w 104"/>
                <a:gd name="T35" fmla="*/ 35 h 353"/>
                <a:gd name="T36" fmla="*/ 12 w 104"/>
                <a:gd name="T37" fmla="*/ 1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33" name="Freeform 698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8 w 72"/>
                <a:gd name="T1" fmla="*/ 1 h 204"/>
                <a:gd name="T2" fmla="*/ 8 w 72"/>
                <a:gd name="T3" fmla="*/ 1 h 204"/>
                <a:gd name="T4" fmla="*/ 7 w 72"/>
                <a:gd name="T5" fmla="*/ 0 h 204"/>
                <a:gd name="T6" fmla="*/ 6 w 72"/>
                <a:gd name="T7" fmla="*/ 0 h 204"/>
                <a:gd name="T8" fmla="*/ 5 w 72"/>
                <a:gd name="T9" fmla="*/ 0 h 204"/>
                <a:gd name="T10" fmla="*/ 4 w 72"/>
                <a:gd name="T11" fmla="*/ 0 h 204"/>
                <a:gd name="T12" fmla="*/ 3 w 72"/>
                <a:gd name="T13" fmla="*/ 0 h 204"/>
                <a:gd name="T14" fmla="*/ 1 w 72"/>
                <a:gd name="T15" fmla="*/ 1 h 204"/>
                <a:gd name="T16" fmla="*/ 0 w 72"/>
                <a:gd name="T17" fmla="*/ 1 h 204"/>
                <a:gd name="T18" fmla="*/ 0 w 72"/>
                <a:gd name="T19" fmla="*/ 23 h 204"/>
                <a:gd name="T20" fmla="*/ 0 w 72"/>
                <a:gd name="T21" fmla="*/ 23 h 204"/>
                <a:gd name="T22" fmla="*/ 1 w 72"/>
                <a:gd name="T23" fmla="*/ 23 h 204"/>
                <a:gd name="T24" fmla="*/ 2 w 72"/>
                <a:gd name="T25" fmla="*/ 23 h 204"/>
                <a:gd name="T26" fmla="*/ 3 w 72"/>
                <a:gd name="T27" fmla="*/ 23 h 204"/>
                <a:gd name="T28" fmla="*/ 4 w 72"/>
                <a:gd name="T29" fmla="*/ 22 h 204"/>
                <a:gd name="T30" fmla="*/ 5 w 72"/>
                <a:gd name="T31" fmla="*/ 22 h 204"/>
                <a:gd name="T32" fmla="*/ 7 w 72"/>
                <a:gd name="T33" fmla="*/ 21 h 204"/>
                <a:gd name="T34" fmla="*/ 8 w 72"/>
                <a:gd name="T35" fmla="*/ 20 h 204"/>
                <a:gd name="T36" fmla="*/ 8 w 72"/>
                <a:gd name="T37" fmla="*/ 1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34" name="Freeform 699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6 w 104"/>
                <a:gd name="T1" fmla="*/ 11 h 104"/>
                <a:gd name="T2" fmla="*/ 7 w 104"/>
                <a:gd name="T3" fmla="*/ 11 h 104"/>
                <a:gd name="T4" fmla="*/ 8 w 104"/>
                <a:gd name="T5" fmla="*/ 11 h 104"/>
                <a:gd name="T6" fmla="*/ 9 w 104"/>
                <a:gd name="T7" fmla="*/ 10 h 104"/>
                <a:gd name="T8" fmla="*/ 10 w 104"/>
                <a:gd name="T9" fmla="*/ 9 h 104"/>
                <a:gd name="T10" fmla="*/ 11 w 104"/>
                <a:gd name="T11" fmla="*/ 9 h 104"/>
                <a:gd name="T12" fmla="*/ 12 w 104"/>
                <a:gd name="T13" fmla="*/ 8 h 104"/>
                <a:gd name="T14" fmla="*/ 12 w 104"/>
                <a:gd name="T15" fmla="*/ 7 h 104"/>
                <a:gd name="T16" fmla="*/ 12 w 104"/>
                <a:gd name="T17" fmla="*/ 6 h 104"/>
                <a:gd name="T18" fmla="*/ 12 w 104"/>
                <a:gd name="T19" fmla="*/ 4 h 104"/>
                <a:gd name="T20" fmla="*/ 12 w 104"/>
                <a:gd name="T21" fmla="*/ 3 h 104"/>
                <a:gd name="T22" fmla="*/ 11 w 104"/>
                <a:gd name="T23" fmla="*/ 2 h 104"/>
                <a:gd name="T24" fmla="*/ 10 w 104"/>
                <a:gd name="T25" fmla="*/ 2 h 104"/>
                <a:gd name="T26" fmla="*/ 9 w 104"/>
                <a:gd name="T27" fmla="*/ 1 h 104"/>
                <a:gd name="T28" fmla="*/ 8 w 104"/>
                <a:gd name="T29" fmla="*/ 0 h 104"/>
                <a:gd name="T30" fmla="*/ 7 w 104"/>
                <a:gd name="T31" fmla="*/ 0 h 104"/>
                <a:gd name="T32" fmla="*/ 6 w 104"/>
                <a:gd name="T33" fmla="*/ 0 h 104"/>
                <a:gd name="T34" fmla="*/ 5 w 104"/>
                <a:gd name="T35" fmla="*/ 0 h 104"/>
                <a:gd name="T36" fmla="*/ 4 w 104"/>
                <a:gd name="T37" fmla="*/ 0 h 104"/>
                <a:gd name="T38" fmla="*/ 3 w 104"/>
                <a:gd name="T39" fmla="*/ 1 h 104"/>
                <a:gd name="T40" fmla="*/ 2 w 104"/>
                <a:gd name="T41" fmla="*/ 2 h 104"/>
                <a:gd name="T42" fmla="*/ 1 w 104"/>
                <a:gd name="T43" fmla="*/ 2 h 104"/>
                <a:gd name="T44" fmla="*/ 0 w 104"/>
                <a:gd name="T45" fmla="*/ 3 h 104"/>
                <a:gd name="T46" fmla="*/ 0 w 104"/>
                <a:gd name="T47" fmla="*/ 4 h 104"/>
                <a:gd name="T48" fmla="*/ 0 w 104"/>
                <a:gd name="T49" fmla="*/ 6 h 104"/>
                <a:gd name="T50" fmla="*/ 0 w 104"/>
                <a:gd name="T51" fmla="*/ 7 h 104"/>
                <a:gd name="T52" fmla="*/ 0 w 104"/>
                <a:gd name="T53" fmla="*/ 8 h 104"/>
                <a:gd name="T54" fmla="*/ 1 w 104"/>
                <a:gd name="T55" fmla="*/ 9 h 104"/>
                <a:gd name="T56" fmla="*/ 2 w 104"/>
                <a:gd name="T57" fmla="*/ 9 h 104"/>
                <a:gd name="T58" fmla="*/ 3 w 104"/>
                <a:gd name="T59" fmla="*/ 10 h 104"/>
                <a:gd name="T60" fmla="*/ 4 w 104"/>
                <a:gd name="T61" fmla="*/ 11 h 104"/>
                <a:gd name="T62" fmla="*/ 5 w 104"/>
                <a:gd name="T63" fmla="*/ 11 h 104"/>
                <a:gd name="T64" fmla="*/ 6 w 104"/>
                <a:gd name="T65" fmla="*/ 11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35" name="Freeform 700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3 w 52"/>
                <a:gd name="T1" fmla="*/ 6 h 52"/>
                <a:gd name="T2" fmla="*/ 4 w 52"/>
                <a:gd name="T3" fmla="*/ 6 h 52"/>
                <a:gd name="T4" fmla="*/ 5 w 52"/>
                <a:gd name="T5" fmla="*/ 5 h 52"/>
                <a:gd name="T6" fmla="*/ 6 w 52"/>
                <a:gd name="T7" fmla="*/ 4 h 52"/>
                <a:gd name="T8" fmla="*/ 6 w 52"/>
                <a:gd name="T9" fmla="*/ 3 h 52"/>
                <a:gd name="T10" fmla="*/ 6 w 52"/>
                <a:gd name="T11" fmla="*/ 2 h 52"/>
                <a:gd name="T12" fmla="*/ 5 w 52"/>
                <a:gd name="T13" fmla="*/ 1 h 52"/>
                <a:gd name="T14" fmla="*/ 4 w 52"/>
                <a:gd name="T15" fmla="*/ 0 h 52"/>
                <a:gd name="T16" fmla="*/ 3 w 52"/>
                <a:gd name="T17" fmla="*/ 0 h 52"/>
                <a:gd name="T18" fmla="*/ 2 w 52"/>
                <a:gd name="T19" fmla="*/ 0 h 52"/>
                <a:gd name="T20" fmla="*/ 1 w 52"/>
                <a:gd name="T21" fmla="*/ 1 h 52"/>
                <a:gd name="T22" fmla="*/ 0 w 52"/>
                <a:gd name="T23" fmla="*/ 2 h 52"/>
                <a:gd name="T24" fmla="*/ 0 w 52"/>
                <a:gd name="T25" fmla="*/ 3 h 52"/>
                <a:gd name="T26" fmla="*/ 0 w 52"/>
                <a:gd name="T27" fmla="*/ 4 h 52"/>
                <a:gd name="T28" fmla="*/ 1 w 52"/>
                <a:gd name="T29" fmla="*/ 5 h 52"/>
                <a:gd name="T30" fmla="*/ 2 w 52"/>
                <a:gd name="T31" fmla="*/ 6 h 52"/>
                <a:gd name="T32" fmla="*/ 3 w 52"/>
                <a:gd name="T33" fmla="*/ 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36" name="Freeform 701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3 w 52"/>
                <a:gd name="T1" fmla="*/ 6 h 52"/>
                <a:gd name="T2" fmla="*/ 4 w 52"/>
                <a:gd name="T3" fmla="*/ 6 h 52"/>
                <a:gd name="T4" fmla="*/ 4 w 52"/>
                <a:gd name="T5" fmla="*/ 5 h 52"/>
                <a:gd name="T6" fmla="*/ 5 w 52"/>
                <a:gd name="T7" fmla="*/ 4 h 52"/>
                <a:gd name="T8" fmla="*/ 5 w 52"/>
                <a:gd name="T9" fmla="*/ 3 h 52"/>
                <a:gd name="T10" fmla="*/ 5 w 52"/>
                <a:gd name="T11" fmla="*/ 2 h 52"/>
                <a:gd name="T12" fmla="*/ 4 w 52"/>
                <a:gd name="T13" fmla="*/ 1 h 52"/>
                <a:gd name="T14" fmla="*/ 4 w 52"/>
                <a:gd name="T15" fmla="*/ 0 h 52"/>
                <a:gd name="T16" fmla="*/ 3 w 52"/>
                <a:gd name="T17" fmla="*/ 0 h 52"/>
                <a:gd name="T18" fmla="*/ 2 w 52"/>
                <a:gd name="T19" fmla="*/ 0 h 52"/>
                <a:gd name="T20" fmla="*/ 1 w 52"/>
                <a:gd name="T21" fmla="*/ 1 h 52"/>
                <a:gd name="T22" fmla="*/ 0 w 52"/>
                <a:gd name="T23" fmla="*/ 2 h 52"/>
                <a:gd name="T24" fmla="*/ 0 w 52"/>
                <a:gd name="T25" fmla="*/ 3 h 52"/>
                <a:gd name="T26" fmla="*/ 0 w 52"/>
                <a:gd name="T27" fmla="*/ 4 h 52"/>
                <a:gd name="T28" fmla="*/ 1 w 52"/>
                <a:gd name="T29" fmla="*/ 5 h 52"/>
                <a:gd name="T30" fmla="*/ 2 w 52"/>
                <a:gd name="T31" fmla="*/ 6 h 52"/>
                <a:gd name="T32" fmla="*/ 3 w 52"/>
                <a:gd name="T33" fmla="*/ 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37" name="Freeform 702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5 w 148"/>
                <a:gd name="T1" fmla="*/ 2 h 712"/>
                <a:gd name="T2" fmla="*/ 5 w 148"/>
                <a:gd name="T3" fmla="*/ 3 h 712"/>
                <a:gd name="T4" fmla="*/ 3 w 148"/>
                <a:gd name="T5" fmla="*/ 8 h 712"/>
                <a:gd name="T6" fmla="*/ 2 w 148"/>
                <a:gd name="T7" fmla="*/ 15 h 712"/>
                <a:gd name="T8" fmla="*/ 1 w 148"/>
                <a:gd name="T9" fmla="*/ 24 h 712"/>
                <a:gd name="T10" fmla="*/ 0 w 148"/>
                <a:gd name="T11" fmla="*/ 35 h 712"/>
                <a:gd name="T12" fmla="*/ 0 w 148"/>
                <a:gd name="T13" fmla="*/ 49 h 712"/>
                <a:gd name="T14" fmla="*/ 1 w 148"/>
                <a:gd name="T15" fmla="*/ 63 h 712"/>
                <a:gd name="T16" fmla="*/ 4 w 148"/>
                <a:gd name="T17" fmla="*/ 79 h 712"/>
                <a:gd name="T18" fmla="*/ 15 w 148"/>
                <a:gd name="T19" fmla="*/ 78 h 712"/>
                <a:gd name="T20" fmla="*/ 15 w 148"/>
                <a:gd name="T21" fmla="*/ 76 h 712"/>
                <a:gd name="T22" fmla="*/ 14 w 148"/>
                <a:gd name="T23" fmla="*/ 70 h 712"/>
                <a:gd name="T24" fmla="*/ 13 w 148"/>
                <a:gd name="T25" fmla="*/ 60 h 712"/>
                <a:gd name="T26" fmla="*/ 11 w 148"/>
                <a:gd name="T27" fmla="*/ 49 h 712"/>
                <a:gd name="T28" fmla="*/ 11 w 148"/>
                <a:gd name="T29" fmla="*/ 36 h 712"/>
                <a:gd name="T30" fmla="*/ 11 w 148"/>
                <a:gd name="T31" fmla="*/ 23 h 712"/>
                <a:gd name="T32" fmla="*/ 13 w 148"/>
                <a:gd name="T33" fmla="*/ 11 h 712"/>
                <a:gd name="T34" fmla="*/ 16 w 148"/>
                <a:gd name="T35" fmla="*/ 1 h 712"/>
                <a:gd name="T36" fmla="*/ 16 w 148"/>
                <a:gd name="T37" fmla="*/ 1 h 712"/>
                <a:gd name="T38" fmla="*/ 16 w 148"/>
                <a:gd name="T39" fmla="*/ 1 h 712"/>
                <a:gd name="T40" fmla="*/ 16 w 148"/>
                <a:gd name="T41" fmla="*/ 0 h 712"/>
                <a:gd name="T42" fmla="*/ 15 w 148"/>
                <a:gd name="T43" fmla="*/ 0 h 712"/>
                <a:gd name="T44" fmla="*/ 14 w 148"/>
                <a:gd name="T45" fmla="*/ 0 h 712"/>
                <a:gd name="T46" fmla="*/ 12 w 148"/>
                <a:gd name="T47" fmla="*/ 0 h 712"/>
                <a:gd name="T48" fmla="*/ 9 w 148"/>
                <a:gd name="T49" fmla="*/ 1 h 712"/>
                <a:gd name="T50" fmla="*/ 5 w 148"/>
                <a:gd name="T51" fmla="*/ 2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38" name="Freeform 703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23 w 201"/>
                <a:gd name="T1" fmla="*/ 1 h 795"/>
                <a:gd name="T2" fmla="*/ 22 w 201"/>
                <a:gd name="T3" fmla="*/ 1 h 795"/>
                <a:gd name="T4" fmla="*/ 21 w 201"/>
                <a:gd name="T5" fmla="*/ 3 h 795"/>
                <a:gd name="T6" fmla="*/ 19 w 201"/>
                <a:gd name="T7" fmla="*/ 8 h 795"/>
                <a:gd name="T8" fmla="*/ 17 w 201"/>
                <a:gd name="T9" fmla="*/ 15 h 795"/>
                <a:gd name="T10" fmla="*/ 15 w 201"/>
                <a:gd name="T11" fmla="*/ 27 h 795"/>
                <a:gd name="T12" fmla="*/ 15 w 201"/>
                <a:gd name="T13" fmla="*/ 42 h 795"/>
                <a:gd name="T14" fmla="*/ 15 w 201"/>
                <a:gd name="T15" fmla="*/ 62 h 795"/>
                <a:gd name="T16" fmla="*/ 17 w 201"/>
                <a:gd name="T17" fmla="*/ 88 h 795"/>
                <a:gd name="T18" fmla="*/ 4 w 201"/>
                <a:gd name="T19" fmla="*/ 88 h 795"/>
                <a:gd name="T20" fmla="*/ 4 w 201"/>
                <a:gd name="T21" fmla="*/ 85 h 795"/>
                <a:gd name="T22" fmla="*/ 3 w 201"/>
                <a:gd name="T23" fmla="*/ 78 h 795"/>
                <a:gd name="T24" fmla="*/ 1 w 201"/>
                <a:gd name="T25" fmla="*/ 68 h 795"/>
                <a:gd name="T26" fmla="*/ 0 w 201"/>
                <a:gd name="T27" fmla="*/ 55 h 795"/>
                <a:gd name="T28" fmla="*/ 0 w 201"/>
                <a:gd name="T29" fmla="*/ 40 h 795"/>
                <a:gd name="T30" fmla="*/ 1 w 201"/>
                <a:gd name="T31" fmla="*/ 26 h 795"/>
                <a:gd name="T32" fmla="*/ 3 w 201"/>
                <a:gd name="T33" fmla="*/ 12 h 795"/>
                <a:gd name="T34" fmla="*/ 8 w 201"/>
                <a:gd name="T35" fmla="*/ 0 h 795"/>
                <a:gd name="T36" fmla="*/ 23 w 201"/>
                <a:gd name="T37" fmla="*/ 1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39" name="Freeform 704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5 w 129"/>
                <a:gd name="T1" fmla="*/ 1 h 622"/>
                <a:gd name="T2" fmla="*/ 4 w 129"/>
                <a:gd name="T3" fmla="*/ 3 h 622"/>
                <a:gd name="T4" fmla="*/ 3 w 129"/>
                <a:gd name="T5" fmla="*/ 7 h 622"/>
                <a:gd name="T6" fmla="*/ 2 w 129"/>
                <a:gd name="T7" fmla="*/ 13 h 622"/>
                <a:gd name="T8" fmla="*/ 1 w 129"/>
                <a:gd name="T9" fmla="*/ 21 h 622"/>
                <a:gd name="T10" fmla="*/ 0 w 129"/>
                <a:gd name="T11" fmla="*/ 31 h 622"/>
                <a:gd name="T12" fmla="*/ 0 w 129"/>
                <a:gd name="T13" fmla="*/ 42 h 622"/>
                <a:gd name="T14" fmla="*/ 1 w 129"/>
                <a:gd name="T15" fmla="*/ 55 h 622"/>
                <a:gd name="T16" fmla="*/ 4 w 129"/>
                <a:gd name="T17" fmla="*/ 69 h 622"/>
                <a:gd name="T18" fmla="*/ 14 w 129"/>
                <a:gd name="T19" fmla="*/ 68 h 622"/>
                <a:gd name="T20" fmla="*/ 14 w 129"/>
                <a:gd name="T21" fmla="*/ 66 h 622"/>
                <a:gd name="T22" fmla="*/ 13 w 129"/>
                <a:gd name="T23" fmla="*/ 61 h 622"/>
                <a:gd name="T24" fmla="*/ 12 w 129"/>
                <a:gd name="T25" fmla="*/ 52 h 622"/>
                <a:gd name="T26" fmla="*/ 11 w 129"/>
                <a:gd name="T27" fmla="*/ 42 h 622"/>
                <a:gd name="T28" fmla="*/ 10 w 129"/>
                <a:gd name="T29" fmla="*/ 31 h 622"/>
                <a:gd name="T30" fmla="*/ 10 w 129"/>
                <a:gd name="T31" fmla="*/ 20 h 622"/>
                <a:gd name="T32" fmla="*/ 12 w 129"/>
                <a:gd name="T33" fmla="*/ 10 h 622"/>
                <a:gd name="T34" fmla="*/ 15 w 129"/>
                <a:gd name="T35" fmla="*/ 1 h 622"/>
                <a:gd name="T36" fmla="*/ 15 w 129"/>
                <a:gd name="T37" fmla="*/ 1 h 622"/>
                <a:gd name="T38" fmla="*/ 15 w 129"/>
                <a:gd name="T39" fmla="*/ 0 h 622"/>
                <a:gd name="T40" fmla="*/ 15 w 129"/>
                <a:gd name="T41" fmla="*/ 0 h 622"/>
                <a:gd name="T42" fmla="*/ 14 w 129"/>
                <a:gd name="T43" fmla="*/ 0 h 622"/>
                <a:gd name="T44" fmla="*/ 13 w 129"/>
                <a:gd name="T45" fmla="*/ 0 h 622"/>
                <a:gd name="T46" fmla="*/ 11 w 129"/>
                <a:gd name="T47" fmla="*/ 0 h 622"/>
                <a:gd name="T48" fmla="*/ 8 w 129"/>
                <a:gd name="T49" fmla="*/ 1 h 622"/>
                <a:gd name="T50" fmla="*/ 5 w 129"/>
                <a:gd name="T51" fmla="*/ 1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40" name="Freeform 705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4 w 110"/>
                <a:gd name="T1" fmla="*/ 1 h 531"/>
                <a:gd name="T2" fmla="*/ 3 w 110"/>
                <a:gd name="T3" fmla="*/ 2 h 531"/>
                <a:gd name="T4" fmla="*/ 3 w 110"/>
                <a:gd name="T5" fmla="*/ 6 h 531"/>
                <a:gd name="T6" fmla="*/ 2 w 110"/>
                <a:gd name="T7" fmla="*/ 11 h 531"/>
                <a:gd name="T8" fmla="*/ 1 w 110"/>
                <a:gd name="T9" fmla="*/ 18 h 531"/>
                <a:gd name="T10" fmla="*/ 0 w 110"/>
                <a:gd name="T11" fmla="*/ 26 h 531"/>
                <a:gd name="T12" fmla="*/ 0 w 110"/>
                <a:gd name="T13" fmla="*/ 36 h 531"/>
                <a:gd name="T14" fmla="*/ 1 w 110"/>
                <a:gd name="T15" fmla="*/ 47 h 531"/>
                <a:gd name="T16" fmla="*/ 3 w 110"/>
                <a:gd name="T17" fmla="*/ 59 h 531"/>
                <a:gd name="T18" fmla="*/ 12 w 110"/>
                <a:gd name="T19" fmla="*/ 58 h 531"/>
                <a:gd name="T20" fmla="*/ 11 w 110"/>
                <a:gd name="T21" fmla="*/ 57 h 531"/>
                <a:gd name="T22" fmla="*/ 10 w 110"/>
                <a:gd name="T23" fmla="*/ 52 h 531"/>
                <a:gd name="T24" fmla="*/ 9 w 110"/>
                <a:gd name="T25" fmla="*/ 45 h 531"/>
                <a:gd name="T26" fmla="*/ 9 w 110"/>
                <a:gd name="T27" fmla="*/ 36 h 531"/>
                <a:gd name="T28" fmla="*/ 8 w 110"/>
                <a:gd name="T29" fmla="*/ 27 h 531"/>
                <a:gd name="T30" fmla="*/ 8 w 110"/>
                <a:gd name="T31" fmla="*/ 17 h 531"/>
                <a:gd name="T32" fmla="*/ 9 w 110"/>
                <a:gd name="T33" fmla="*/ 8 h 531"/>
                <a:gd name="T34" fmla="*/ 12 w 110"/>
                <a:gd name="T35" fmla="*/ 1 h 531"/>
                <a:gd name="T36" fmla="*/ 12 w 110"/>
                <a:gd name="T37" fmla="*/ 1 h 531"/>
                <a:gd name="T38" fmla="*/ 12 w 110"/>
                <a:gd name="T39" fmla="*/ 0 h 531"/>
                <a:gd name="T40" fmla="*/ 12 w 110"/>
                <a:gd name="T41" fmla="*/ 0 h 531"/>
                <a:gd name="T42" fmla="*/ 11 w 110"/>
                <a:gd name="T43" fmla="*/ 0 h 531"/>
                <a:gd name="T44" fmla="*/ 10 w 110"/>
                <a:gd name="T45" fmla="*/ 0 h 531"/>
                <a:gd name="T46" fmla="*/ 9 w 110"/>
                <a:gd name="T47" fmla="*/ 0 h 531"/>
                <a:gd name="T48" fmla="*/ 7 w 110"/>
                <a:gd name="T49" fmla="*/ 0 h 531"/>
                <a:gd name="T50" fmla="*/ 4 w 110"/>
                <a:gd name="T51" fmla="*/ 1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41" name="Freeform 706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3 w 92"/>
                <a:gd name="T1" fmla="*/ 1 h 438"/>
                <a:gd name="T2" fmla="*/ 3 w 92"/>
                <a:gd name="T3" fmla="*/ 2 h 438"/>
                <a:gd name="T4" fmla="*/ 2 w 92"/>
                <a:gd name="T5" fmla="*/ 5 h 438"/>
                <a:gd name="T6" fmla="*/ 1 w 92"/>
                <a:gd name="T7" fmla="*/ 9 h 438"/>
                <a:gd name="T8" fmla="*/ 0 w 92"/>
                <a:gd name="T9" fmla="*/ 15 h 438"/>
                <a:gd name="T10" fmla="*/ 0 w 92"/>
                <a:gd name="T11" fmla="*/ 21 h 438"/>
                <a:gd name="T12" fmla="*/ 0 w 92"/>
                <a:gd name="T13" fmla="*/ 30 h 438"/>
                <a:gd name="T14" fmla="*/ 1 w 92"/>
                <a:gd name="T15" fmla="*/ 38 h 438"/>
                <a:gd name="T16" fmla="*/ 3 w 92"/>
                <a:gd name="T17" fmla="*/ 48 h 438"/>
                <a:gd name="T18" fmla="*/ 10 w 92"/>
                <a:gd name="T19" fmla="*/ 48 h 438"/>
                <a:gd name="T20" fmla="*/ 9 w 92"/>
                <a:gd name="T21" fmla="*/ 46 h 438"/>
                <a:gd name="T22" fmla="*/ 9 w 92"/>
                <a:gd name="T23" fmla="*/ 42 h 438"/>
                <a:gd name="T24" fmla="*/ 8 w 92"/>
                <a:gd name="T25" fmla="*/ 37 h 438"/>
                <a:gd name="T26" fmla="*/ 7 w 92"/>
                <a:gd name="T27" fmla="*/ 30 h 438"/>
                <a:gd name="T28" fmla="*/ 7 w 92"/>
                <a:gd name="T29" fmla="*/ 22 h 438"/>
                <a:gd name="T30" fmla="*/ 7 w 92"/>
                <a:gd name="T31" fmla="*/ 14 h 438"/>
                <a:gd name="T32" fmla="*/ 8 w 92"/>
                <a:gd name="T33" fmla="*/ 7 h 438"/>
                <a:gd name="T34" fmla="*/ 10 w 92"/>
                <a:gd name="T35" fmla="*/ 1 h 438"/>
                <a:gd name="T36" fmla="*/ 10 w 92"/>
                <a:gd name="T37" fmla="*/ 0 h 438"/>
                <a:gd name="T38" fmla="*/ 10 w 92"/>
                <a:gd name="T39" fmla="*/ 0 h 438"/>
                <a:gd name="T40" fmla="*/ 10 w 92"/>
                <a:gd name="T41" fmla="*/ 0 h 438"/>
                <a:gd name="T42" fmla="*/ 9 w 92"/>
                <a:gd name="T43" fmla="*/ 0 h 438"/>
                <a:gd name="T44" fmla="*/ 9 w 92"/>
                <a:gd name="T45" fmla="*/ 0 h 438"/>
                <a:gd name="T46" fmla="*/ 7 w 92"/>
                <a:gd name="T47" fmla="*/ 0 h 438"/>
                <a:gd name="T48" fmla="*/ 6 w 92"/>
                <a:gd name="T49" fmla="*/ 0 h 438"/>
                <a:gd name="T50" fmla="*/ 3 w 92"/>
                <a:gd name="T51" fmla="*/ 1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42" name="Freeform 707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3 w 73"/>
                <a:gd name="T1" fmla="*/ 1 h 347"/>
                <a:gd name="T2" fmla="*/ 2 w 73"/>
                <a:gd name="T3" fmla="*/ 2 h 347"/>
                <a:gd name="T4" fmla="*/ 2 w 73"/>
                <a:gd name="T5" fmla="*/ 4 h 347"/>
                <a:gd name="T6" fmla="*/ 1 w 73"/>
                <a:gd name="T7" fmla="*/ 7 h 347"/>
                <a:gd name="T8" fmla="*/ 0 w 73"/>
                <a:gd name="T9" fmla="*/ 12 h 347"/>
                <a:gd name="T10" fmla="*/ 0 w 73"/>
                <a:gd name="T11" fmla="*/ 17 h 347"/>
                <a:gd name="T12" fmla="*/ 0 w 73"/>
                <a:gd name="T13" fmla="*/ 24 h 347"/>
                <a:gd name="T14" fmla="*/ 1 w 73"/>
                <a:gd name="T15" fmla="*/ 31 h 347"/>
                <a:gd name="T16" fmla="*/ 2 w 73"/>
                <a:gd name="T17" fmla="*/ 39 h 347"/>
                <a:gd name="T18" fmla="*/ 8 w 73"/>
                <a:gd name="T19" fmla="*/ 39 h 347"/>
                <a:gd name="T20" fmla="*/ 7 w 73"/>
                <a:gd name="T21" fmla="*/ 38 h 347"/>
                <a:gd name="T22" fmla="*/ 7 w 73"/>
                <a:gd name="T23" fmla="*/ 34 h 347"/>
                <a:gd name="T24" fmla="*/ 6 w 73"/>
                <a:gd name="T25" fmla="*/ 30 h 347"/>
                <a:gd name="T26" fmla="*/ 6 w 73"/>
                <a:gd name="T27" fmla="*/ 24 h 347"/>
                <a:gd name="T28" fmla="*/ 5 w 73"/>
                <a:gd name="T29" fmla="*/ 18 h 347"/>
                <a:gd name="T30" fmla="*/ 5 w 73"/>
                <a:gd name="T31" fmla="*/ 11 h 347"/>
                <a:gd name="T32" fmla="*/ 6 w 73"/>
                <a:gd name="T33" fmla="*/ 6 h 347"/>
                <a:gd name="T34" fmla="*/ 8 w 73"/>
                <a:gd name="T35" fmla="*/ 0 h 347"/>
                <a:gd name="T36" fmla="*/ 8 w 73"/>
                <a:gd name="T37" fmla="*/ 0 h 347"/>
                <a:gd name="T38" fmla="*/ 8 w 73"/>
                <a:gd name="T39" fmla="*/ 0 h 347"/>
                <a:gd name="T40" fmla="*/ 8 w 73"/>
                <a:gd name="T41" fmla="*/ 0 h 347"/>
                <a:gd name="T42" fmla="*/ 8 w 73"/>
                <a:gd name="T43" fmla="*/ 0 h 347"/>
                <a:gd name="T44" fmla="*/ 7 w 73"/>
                <a:gd name="T45" fmla="*/ 0 h 347"/>
                <a:gd name="T46" fmla="*/ 6 w 73"/>
                <a:gd name="T47" fmla="*/ 0 h 347"/>
                <a:gd name="T48" fmla="*/ 4 w 73"/>
                <a:gd name="T49" fmla="*/ 0 h 347"/>
                <a:gd name="T50" fmla="*/ 3 w 73"/>
                <a:gd name="T51" fmla="*/ 1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43" name="Freeform 708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2 w 52"/>
                <a:gd name="T1" fmla="*/ 1 h 256"/>
                <a:gd name="T2" fmla="*/ 2 w 52"/>
                <a:gd name="T3" fmla="*/ 1 h 256"/>
                <a:gd name="T4" fmla="*/ 1 w 52"/>
                <a:gd name="T5" fmla="*/ 3 h 256"/>
                <a:gd name="T6" fmla="*/ 1 w 52"/>
                <a:gd name="T7" fmla="*/ 5 h 256"/>
                <a:gd name="T8" fmla="*/ 0 w 52"/>
                <a:gd name="T9" fmla="*/ 8 h 256"/>
                <a:gd name="T10" fmla="*/ 0 w 52"/>
                <a:gd name="T11" fmla="*/ 13 h 256"/>
                <a:gd name="T12" fmla="*/ 0 w 52"/>
                <a:gd name="T13" fmla="*/ 17 h 256"/>
                <a:gd name="T14" fmla="*/ 0 w 52"/>
                <a:gd name="T15" fmla="*/ 22 h 256"/>
                <a:gd name="T16" fmla="*/ 2 w 52"/>
                <a:gd name="T17" fmla="*/ 28 h 256"/>
                <a:gd name="T18" fmla="*/ 6 w 52"/>
                <a:gd name="T19" fmla="*/ 28 h 256"/>
                <a:gd name="T20" fmla="*/ 6 w 52"/>
                <a:gd name="T21" fmla="*/ 27 h 256"/>
                <a:gd name="T22" fmla="*/ 5 w 52"/>
                <a:gd name="T23" fmla="*/ 25 h 256"/>
                <a:gd name="T24" fmla="*/ 5 w 52"/>
                <a:gd name="T25" fmla="*/ 21 h 256"/>
                <a:gd name="T26" fmla="*/ 4 w 52"/>
                <a:gd name="T27" fmla="*/ 17 h 256"/>
                <a:gd name="T28" fmla="*/ 4 w 52"/>
                <a:gd name="T29" fmla="*/ 13 h 256"/>
                <a:gd name="T30" fmla="*/ 4 w 52"/>
                <a:gd name="T31" fmla="*/ 8 h 256"/>
                <a:gd name="T32" fmla="*/ 5 w 52"/>
                <a:gd name="T33" fmla="*/ 4 h 256"/>
                <a:gd name="T34" fmla="*/ 6 w 52"/>
                <a:gd name="T35" fmla="*/ 0 h 256"/>
                <a:gd name="T36" fmla="*/ 6 w 52"/>
                <a:gd name="T37" fmla="*/ 0 h 256"/>
                <a:gd name="T38" fmla="*/ 6 w 52"/>
                <a:gd name="T39" fmla="*/ 0 h 256"/>
                <a:gd name="T40" fmla="*/ 6 w 52"/>
                <a:gd name="T41" fmla="*/ 0 h 256"/>
                <a:gd name="T42" fmla="*/ 6 w 52"/>
                <a:gd name="T43" fmla="*/ 0 h 256"/>
                <a:gd name="T44" fmla="*/ 5 w 52"/>
                <a:gd name="T45" fmla="*/ 0 h 256"/>
                <a:gd name="T46" fmla="*/ 5 w 52"/>
                <a:gd name="T47" fmla="*/ 0 h 256"/>
                <a:gd name="T48" fmla="*/ 3 w 52"/>
                <a:gd name="T49" fmla="*/ 0 h 256"/>
                <a:gd name="T50" fmla="*/ 2 w 52"/>
                <a:gd name="T51" fmla="*/ 1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44" name="Freeform 709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20 w 176"/>
                <a:gd name="T1" fmla="*/ 1 h 693"/>
                <a:gd name="T2" fmla="*/ 20 w 176"/>
                <a:gd name="T3" fmla="*/ 1 h 693"/>
                <a:gd name="T4" fmla="*/ 18 w 176"/>
                <a:gd name="T5" fmla="*/ 3 h 693"/>
                <a:gd name="T6" fmla="*/ 16 w 176"/>
                <a:gd name="T7" fmla="*/ 7 h 693"/>
                <a:gd name="T8" fmla="*/ 15 w 176"/>
                <a:gd name="T9" fmla="*/ 14 h 693"/>
                <a:gd name="T10" fmla="*/ 13 w 176"/>
                <a:gd name="T11" fmla="*/ 23 h 693"/>
                <a:gd name="T12" fmla="*/ 12 w 176"/>
                <a:gd name="T13" fmla="*/ 37 h 693"/>
                <a:gd name="T14" fmla="*/ 13 w 176"/>
                <a:gd name="T15" fmla="*/ 54 h 693"/>
                <a:gd name="T16" fmla="*/ 15 w 176"/>
                <a:gd name="T17" fmla="*/ 77 h 693"/>
                <a:gd name="T18" fmla="*/ 4 w 176"/>
                <a:gd name="T19" fmla="*/ 77 h 693"/>
                <a:gd name="T20" fmla="*/ 3 w 176"/>
                <a:gd name="T21" fmla="*/ 75 h 693"/>
                <a:gd name="T22" fmla="*/ 2 w 176"/>
                <a:gd name="T23" fmla="*/ 69 h 693"/>
                <a:gd name="T24" fmla="*/ 1 w 176"/>
                <a:gd name="T25" fmla="*/ 59 h 693"/>
                <a:gd name="T26" fmla="*/ 0 w 176"/>
                <a:gd name="T27" fmla="*/ 48 h 693"/>
                <a:gd name="T28" fmla="*/ 0 w 176"/>
                <a:gd name="T29" fmla="*/ 35 h 693"/>
                <a:gd name="T30" fmla="*/ 1 w 176"/>
                <a:gd name="T31" fmla="*/ 22 h 693"/>
                <a:gd name="T32" fmla="*/ 3 w 176"/>
                <a:gd name="T33" fmla="*/ 10 h 693"/>
                <a:gd name="T34" fmla="*/ 6 w 176"/>
                <a:gd name="T35" fmla="*/ 0 h 693"/>
                <a:gd name="T36" fmla="*/ 20 w 176"/>
                <a:gd name="T37" fmla="*/ 1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45" name="Freeform 710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16 w 149"/>
                <a:gd name="T1" fmla="*/ 0 h 592"/>
                <a:gd name="T2" fmla="*/ 16 w 149"/>
                <a:gd name="T3" fmla="*/ 1 h 592"/>
                <a:gd name="T4" fmla="*/ 15 w 149"/>
                <a:gd name="T5" fmla="*/ 3 h 592"/>
                <a:gd name="T6" fmla="*/ 13 w 149"/>
                <a:gd name="T7" fmla="*/ 6 h 592"/>
                <a:gd name="T8" fmla="*/ 12 w 149"/>
                <a:gd name="T9" fmla="*/ 11 h 592"/>
                <a:gd name="T10" fmla="*/ 11 w 149"/>
                <a:gd name="T11" fmla="*/ 20 h 592"/>
                <a:gd name="T12" fmla="*/ 10 w 149"/>
                <a:gd name="T13" fmla="*/ 31 h 592"/>
                <a:gd name="T14" fmla="*/ 10 w 149"/>
                <a:gd name="T15" fmla="*/ 46 h 592"/>
                <a:gd name="T16" fmla="*/ 12 w 149"/>
                <a:gd name="T17" fmla="*/ 65 h 592"/>
                <a:gd name="T18" fmla="*/ 3 w 149"/>
                <a:gd name="T19" fmla="*/ 65 h 592"/>
                <a:gd name="T20" fmla="*/ 3 w 149"/>
                <a:gd name="T21" fmla="*/ 63 h 592"/>
                <a:gd name="T22" fmla="*/ 2 w 149"/>
                <a:gd name="T23" fmla="*/ 58 h 592"/>
                <a:gd name="T24" fmla="*/ 1 w 149"/>
                <a:gd name="T25" fmla="*/ 50 h 592"/>
                <a:gd name="T26" fmla="*/ 0 w 149"/>
                <a:gd name="T27" fmla="*/ 40 h 592"/>
                <a:gd name="T28" fmla="*/ 0 w 149"/>
                <a:gd name="T29" fmla="*/ 30 h 592"/>
                <a:gd name="T30" fmla="*/ 1 w 149"/>
                <a:gd name="T31" fmla="*/ 19 h 592"/>
                <a:gd name="T32" fmla="*/ 2 w 149"/>
                <a:gd name="T33" fmla="*/ 9 h 592"/>
                <a:gd name="T34" fmla="*/ 5 w 149"/>
                <a:gd name="T35" fmla="*/ 0 h 592"/>
                <a:gd name="T36" fmla="*/ 16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46" name="Freeform 711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13 w 124"/>
                <a:gd name="T1" fmla="*/ 0 h 490"/>
                <a:gd name="T2" fmla="*/ 13 w 124"/>
                <a:gd name="T3" fmla="*/ 1 h 490"/>
                <a:gd name="T4" fmla="*/ 12 w 124"/>
                <a:gd name="T5" fmla="*/ 2 h 490"/>
                <a:gd name="T6" fmla="*/ 11 w 124"/>
                <a:gd name="T7" fmla="*/ 5 h 490"/>
                <a:gd name="T8" fmla="*/ 10 w 124"/>
                <a:gd name="T9" fmla="*/ 10 h 490"/>
                <a:gd name="T10" fmla="*/ 9 w 124"/>
                <a:gd name="T11" fmla="*/ 16 h 490"/>
                <a:gd name="T12" fmla="*/ 8 w 124"/>
                <a:gd name="T13" fmla="*/ 26 h 490"/>
                <a:gd name="T14" fmla="*/ 8 w 124"/>
                <a:gd name="T15" fmla="*/ 38 h 490"/>
                <a:gd name="T16" fmla="*/ 10 w 124"/>
                <a:gd name="T17" fmla="*/ 54 h 490"/>
                <a:gd name="T18" fmla="*/ 2 w 124"/>
                <a:gd name="T19" fmla="*/ 54 h 490"/>
                <a:gd name="T20" fmla="*/ 2 w 124"/>
                <a:gd name="T21" fmla="*/ 52 h 490"/>
                <a:gd name="T22" fmla="*/ 2 w 124"/>
                <a:gd name="T23" fmla="*/ 48 h 490"/>
                <a:gd name="T24" fmla="*/ 1 w 124"/>
                <a:gd name="T25" fmla="*/ 42 h 490"/>
                <a:gd name="T26" fmla="*/ 0 w 124"/>
                <a:gd name="T27" fmla="*/ 34 h 490"/>
                <a:gd name="T28" fmla="*/ 0 w 124"/>
                <a:gd name="T29" fmla="*/ 25 h 490"/>
                <a:gd name="T30" fmla="*/ 0 w 124"/>
                <a:gd name="T31" fmla="*/ 16 h 490"/>
                <a:gd name="T32" fmla="*/ 2 w 124"/>
                <a:gd name="T33" fmla="*/ 7 h 490"/>
                <a:gd name="T34" fmla="*/ 4 w 124"/>
                <a:gd name="T35" fmla="*/ 0 h 490"/>
                <a:gd name="T36" fmla="*/ 13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47" name="Freeform 712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11 w 99"/>
                <a:gd name="T1" fmla="*/ 0 h 389"/>
                <a:gd name="T2" fmla="*/ 11 w 99"/>
                <a:gd name="T3" fmla="*/ 1 h 389"/>
                <a:gd name="T4" fmla="*/ 10 w 99"/>
                <a:gd name="T5" fmla="*/ 2 h 389"/>
                <a:gd name="T6" fmla="*/ 9 w 99"/>
                <a:gd name="T7" fmla="*/ 4 h 389"/>
                <a:gd name="T8" fmla="*/ 8 w 99"/>
                <a:gd name="T9" fmla="*/ 8 h 389"/>
                <a:gd name="T10" fmla="*/ 7 w 99"/>
                <a:gd name="T11" fmla="*/ 13 h 389"/>
                <a:gd name="T12" fmla="*/ 7 w 99"/>
                <a:gd name="T13" fmla="*/ 20 h 389"/>
                <a:gd name="T14" fmla="*/ 7 w 99"/>
                <a:gd name="T15" fmla="*/ 30 h 389"/>
                <a:gd name="T16" fmla="*/ 8 w 99"/>
                <a:gd name="T17" fmla="*/ 43 h 389"/>
                <a:gd name="T18" fmla="*/ 2 w 99"/>
                <a:gd name="T19" fmla="*/ 43 h 389"/>
                <a:gd name="T20" fmla="*/ 2 w 99"/>
                <a:gd name="T21" fmla="*/ 42 h 389"/>
                <a:gd name="T22" fmla="*/ 1 w 99"/>
                <a:gd name="T23" fmla="*/ 38 h 389"/>
                <a:gd name="T24" fmla="*/ 1 w 99"/>
                <a:gd name="T25" fmla="*/ 33 h 389"/>
                <a:gd name="T26" fmla="*/ 0 w 99"/>
                <a:gd name="T27" fmla="*/ 27 h 389"/>
                <a:gd name="T28" fmla="*/ 0 w 99"/>
                <a:gd name="T29" fmla="*/ 20 h 389"/>
                <a:gd name="T30" fmla="*/ 0 w 99"/>
                <a:gd name="T31" fmla="*/ 13 h 389"/>
                <a:gd name="T32" fmla="*/ 2 w 99"/>
                <a:gd name="T33" fmla="*/ 6 h 389"/>
                <a:gd name="T34" fmla="*/ 4 w 99"/>
                <a:gd name="T35" fmla="*/ 0 h 389"/>
                <a:gd name="T36" fmla="*/ 11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48" name="Freeform 713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8 w 72"/>
                <a:gd name="T1" fmla="*/ 0 h 287"/>
                <a:gd name="T2" fmla="*/ 8 w 72"/>
                <a:gd name="T3" fmla="*/ 0 h 287"/>
                <a:gd name="T4" fmla="*/ 7 w 72"/>
                <a:gd name="T5" fmla="*/ 1 h 287"/>
                <a:gd name="T6" fmla="*/ 7 w 72"/>
                <a:gd name="T7" fmla="*/ 3 h 287"/>
                <a:gd name="T8" fmla="*/ 6 w 72"/>
                <a:gd name="T9" fmla="*/ 5 h 287"/>
                <a:gd name="T10" fmla="*/ 5 w 72"/>
                <a:gd name="T11" fmla="*/ 9 h 287"/>
                <a:gd name="T12" fmla="*/ 5 w 72"/>
                <a:gd name="T13" fmla="*/ 15 h 287"/>
                <a:gd name="T14" fmla="*/ 5 w 72"/>
                <a:gd name="T15" fmla="*/ 22 h 287"/>
                <a:gd name="T16" fmla="*/ 6 w 72"/>
                <a:gd name="T17" fmla="*/ 31 h 287"/>
                <a:gd name="T18" fmla="*/ 1 w 72"/>
                <a:gd name="T19" fmla="*/ 31 h 287"/>
                <a:gd name="T20" fmla="*/ 1 w 72"/>
                <a:gd name="T21" fmla="*/ 30 h 287"/>
                <a:gd name="T22" fmla="*/ 1 w 72"/>
                <a:gd name="T23" fmla="*/ 28 h 287"/>
                <a:gd name="T24" fmla="*/ 0 w 72"/>
                <a:gd name="T25" fmla="*/ 24 h 287"/>
                <a:gd name="T26" fmla="*/ 0 w 72"/>
                <a:gd name="T27" fmla="*/ 19 h 287"/>
                <a:gd name="T28" fmla="*/ 0 w 72"/>
                <a:gd name="T29" fmla="*/ 14 h 287"/>
                <a:gd name="T30" fmla="*/ 0 w 72"/>
                <a:gd name="T31" fmla="*/ 9 h 287"/>
                <a:gd name="T32" fmla="*/ 1 w 72"/>
                <a:gd name="T33" fmla="*/ 4 h 287"/>
                <a:gd name="T34" fmla="*/ 3 w 72"/>
                <a:gd name="T35" fmla="*/ 0 h 287"/>
                <a:gd name="T36" fmla="*/ 8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49" name="Rectangle 714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50" name="Freeform 715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4 w 354"/>
                <a:gd name="T1" fmla="*/ 4 h 418"/>
                <a:gd name="T2" fmla="*/ 3 w 354"/>
                <a:gd name="T3" fmla="*/ 5 h 418"/>
                <a:gd name="T4" fmla="*/ 3 w 354"/>
                <a:gd name="T5" fmla="*/ 8 h 418"/>
                <a:gd name="T6" fmla="*/ 2 w 354"/>
                <a:gd name="T7" fmla="*/ 12 h 418"/>
                <a:gd name="T8" fmla="*/ 1 w 354"/>
                <a:gd name="T9" fmla="*/ 17 h 418"/>
                <a:gd name="T10" fmla="*/ 0 w 354"/>
                <a:gd name="T11" fmla="*/ 24 h 418"/>
                <a:gd name="T12" fmla="*/ 0 w 354"/>
                <a:gd name="T13" fmla="*/ 31 h 418"/>
                <a:gd name="T14" fmla="*/ 1 w 354"/>
                <a:gd name="T15" fmla="*/ 39 h 418"/>
                <a:gd name="T16" fmla="*/ 2 w 354"/>
                <a:gd name="T17" fmla="*/ 47 h 418"/>
                <a:gd name="T18" fmla="*/ 2 w 354"/>
                <a:gd name="T19" fmla="*/ 47 h 418"/>
                <a:gd name="T20" fmla="*/ 2 w 354"/>
                <a:gd name="T21" fmla="*/ 46 h 418"/>
                <a:gd name="T22" fmla="*/ 2 w 354"/>
                <a:gd name="T23" fmla="*/ 44 h 418"/>
                <a:gd name="T24" fmla="*/ 2 w 354"/>
                <a:gd name="T25" fmla="*/ 42 h 418"/>
                <a:gd name="T26" fmla="*/ 3 w 354"/>
                <a:gd name="T27" fmla="*/ 39 h 418"/>
                <a:gd name="T28" fmla="*/ 3 w 354"/>
                <a:gd name="T29" fmla="*/ 36 h 418"/>
                <a:gd name="T30" fmla="*/ 3 w 354"/>
                <a:gd name="T31" fmla="*/ 33 h 418"/>
                <a:gd name="T32" fmla="*/ 4 w 354"/>
                <a:gd name="T33" fmla="*/ 30 h 418"/>
                <a:gd name="T34" fmla="*/ 5 w 354"/>
                <a:gd name="T35" fmla="*/ 27 h 418"/>
                <a:gd name="T36" fmla="*/ 6 w 354"/>
                <a:gd name="T37" fmla="*/ 24 h 418"/>
                <a:gd name="T38" fmla="*/ 8 w 354"/>
                <a:gd name="T39" fmla="*/ 21 h 418"/>
                <a:gd name="T40" fmla="*/ 10 w 354"/>
                <a:gd name="T41" fmla="*/ 18 h 418"/>
                <a:gd name="T42" fmla="*/ 12 w 354"/>
                <a:gd name="T43" fmla="*/ 16 h 418"/>
                <a:gd name="T44" fmla="*/ 15 w 354"/>
                <a:gd name="T45" fmla="*/ 14 h 418"/>
                <a:gd name="T46" fmla="*/ 18 w 354"/>
                <a:gd name="T47" fmla="*/ 12 h 418"/>
                <a:gd name="T48" fmla="*/ 22 w 354"/>
                <a:gd name="T49" fmla="*/ 11 h 418"/>
                <a:gd name="T50" fmla="*/ 22 w 354"/>
                <a:gd name="T51" fmla="*/ 11 h 418"/>
                <a:gd name="T52" fmla="*/ 23 w 354"/>
                <a:gd name="T53" fmla="*/ 11 h 418"/>
                <a:gd name="T54" fmla="*/ 24 w 354"/>
                <a:gd name="T55" fmla="*/ 10 h 418"/>
                <a:gd name="T56" fmla="*/ 25 w 354"/>
                <a:gd name="T57" fmla="*/ 9 h 418"/>
                <a:gd name="T58" fmla="*/ 28 w 354"/>
                <a:gd name="T59" fmla="*/ 7 h 418"/>
                <a:gd name="T60" fmla="*/ 31 w 354"/>
                <a:gd name="T61" fmla="*/ 6 h 418"/>
                <a:gd name="T62" fmla="*/ 35 w 354"/>
                <a:gd name="T63" fmla="*/ 4 h 418"/>
                <a:gd name="T64" fmla="*/ 39 w 354"/>
                <a:gd name="T65" fmla="*/ 2 h 418"/>
                <a:gd name="T66" fmla="*/ 39 w 354"/>
                <a:gd name="T67" fmla="*/ 2 h 418"/>
                <a:gd name="T68" fmla="*/ 38 w 354"/>
                <a:gd name="T69" fmla="*/ 2 h 418"/>
                <a:gd name="T70" fmla="*/ 37 w 354"/>
                <a:gd name="T71" fmla="*/ 1 h 418"/>
                <a:gd name="T72" fmla="*/ 36 w 354"/>
                <a:gd name="T73" fmla="*/ 1 h 418"/>
                <a:gd name="T74" fmla="*/ 34 w 354"/>
                <a:gd name="T75" fmla="*/ 1 h 418"/>
                <a:gd name="T76" fmla="*/ 32 w 354"/>
                <a:gd name="T77" fmla="*/ 1 h 418"/>
                <a:gd name="T78" fmla="*/ 30 w 354"/>
                <a:gd name="T79" fmla="*/ 0 h 418"/>
                <a:gd name="T80" fmla="*/ 27 w 354"/>
                <a:gd name="T81" fmla="*/ 0 h 418"/>
                <a:gd name="T82" fmla="*/ 24 w 354"/>
                <a:gd name="T83" fmla="*/ 0 h 418"/>
                <a:gd name="T84" fmla="*/ 22 w 354"/>
                <a:gd name="T85" fmla="*/ 0 h 418"/>
                <a:gd name="T86" fmla="*/ 19 w 354"/>
                <a:gd name="T87" fmla="*/ 0 h 418"/>
                <a:gd name="T88" fmla="*/ 16 w 354"/>
                <a:gd name="T89" fmla="*/ 1 h 418"/>
                <a:gd name="T90" fmla="*/ 13 w 354"/>
                <a:gd name="T91" fmla="*/ 1 h 418"/>
                <a:gd name="T92" fmla="*/ 10 w 354"/>
                <a:gd name="T93" fmla="*/ 2 h 418"/>
                <a:gd name="T94" fmla="*/ 6 w 354"/>
                <a:gd name="T95" fmla="*/ 3 h 418"/>
                <a:gd name="T96" fmla="*/ 4 w 354"/>
                <a:gd name="T97" fmla="*/ 4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51" name="Freeform 716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5 h 79"/>
                <a:gd name="T2" fmla="*/ 0 w 290"/>
                <a:gd name="T3" fmla="*/ 5 h 79"/>
                <a:gd name="T4" fmla="*/ 0 w 290"/>
                <a:gd name="T5" fmla="*/ 5 h 79"/>
                <a:gd name="T6" fmla="*/ 1 w 290"/>
                <a:gd name="T7" fmla="*/ 4 h 79"/>
                <a:gd name="T8" fmla="*/ 1 w 290"/>
                <a:gd name="T9" fmla="*/ 4 h 79"/>
                <a:gd name="T10" fmla="*/ 2 w 290"/>
                <a:gd name="T11" fmla="*/ 3 h 79"/>
                <a:gd name="T12" fmla="*/ 3 w 290"/>
                <a:gd name="T13" fmla="*/ 2 h 79"/>
                <a:gd name="T14" fmla="*/ 4 w 290"/>
                <a:gd name="T15" fmla="*/ 2 h 79"/>
                <a:gd name="T16" fmla="*/ 6 w 290"/>
                <a:gd name="T17" fmla="*/ 1 h 79"/>
                <a:gd name="T18" fmla="*/ 8 w 290"/>
                <a:gd name="T19" fmla="*/ 1 h 79"/>
                <a:gd name="T20" fmla="*/ 10 w 290"/>
                <a:gd name="T21" fmla="*/ 0 h 79"/>
                <a:gd name="T22" fmla="*/ 12 w 290"/>
                <a:gd name="T23" fmla="*/ 0 h 79"/>
                <a:gd name="T24" fmla="*/ 15 w 290"/>
                <a:gd name="T25" fmla="*/ 0 h 79"/>
                <a:gd name="T26" fmla="*/ 19 w 290"/>
                <a:gd name="T27" fmla="*/ 0 h 79"/>
                <a:gd name="T28" fmla="*/ 23 w 290"/>
                <a:gd name="T29" fmla="*/ 1 h 79"/>
                <a:gd name="T30" fmla="*/ 27 w 290"/>
                <a:gd name="T31" fmla="*/ 2 h 79"/>
                <a:gd name="T32" fmla="*/ 32 w 290"/>
                <a:gd name="T33" fmla="*/ 3 h 79"/>
                <a:gd name="T34" fmla="*/ 31 w 290"/>
                <a:gd name="T35" fmla="*/ 5 h 79"/>
                <a:gd name="T36" fmla="*/ 31 w 290"/>
                <a:gd name="T37" fmla="*/ 4 h 79"/>
                <a:gd name="T38" fmla="*/ 30 w 290"/>
                <a:gd name="T39" fmla="*/ 4 h 79"/>
                <a:gd name="T40" fmla="*/ 29 w 290"/>
                <a:gd name="T41" fmla="*/ 4 h 79"/>
                <a:gd name="T42" fmla="*/ 27 w 290"/>
                <a:gd name="T43" fmla="*/ 4 h 79"/>
                <a:gd name="T44" fmla="*/ 26 w 290"/>
                <a:gd name="T45" fmla="*/ 3 h 79"/>
                <a:gd name="T46" fmla="*/ 23 w 290"/>
                <a:gd name="T47" fmla="*/ 3 h 79"/>
                <a:gd name="T48" fmla="*/ 21 w 290"/>
                <a:gd name="T49" fmla="*/ 2 h 79"/>
                <a:gd name="T50" fmla="*/ 18 w 290"/>
                <a:gd name="T51" fmla="*/ 2 h 79"/>
                <a:gd name="T52" fmla="*/ 16 w 290"/>
                <a:gd name="T53" fmla="*/ 2 h 79"/>
                <a:gd name="T54" fmla="*/ 13 w 290"/>
                <a:gd name="T55" fmla="*/ 2 h 79"/>
                <a:gd name="T56" fmla="*/ 11 w 290"/>
                <a:gd name="T57" fmla="*/ 2 h 79"/>
                <a:gd name="T58" fmla="*/ 8 w 290"/>
                <a:gd name="T59" fmla="*/ 3 h 79"/>
                <a:gd name="T60" fmla="*/ 6 w 290"/>
                <a:gd name="T61" fmla="*/ 4 h 79"/>
                <a:gd name="T62" fmla="*/ 4 w 290"/>
                <a:gd name="T63" fmla="*/ 5 h 79"/>
                <a:gd name="T64" fmla="*/ 2 w 290"/>
                <a:gd name="T65" fmla="*/ 6 h 79"/>
                <a:gd name="T66" fmla="*/ 0 w 290"/>
                <a:gd name="T67" fmla="*/ 8 h 79"/>
                <a:gd name="T68" fmla="*/ 0 w 290"/>
                <a:gd name="T69" fmla="*/ 5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52" name="Freeform 717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6 h 79"/>
                <a:gd name="T2" fmla="*/ 0 w 290"/>
                <a:gd name="T3" fmla="*/ 6 h 79"/>
                <a:gd name="T4" fmla="*/ 0 w 290"/>
                <a:gd name="T5" fmla="*/ 5 h 79"/>
                <a:gd name="T6" fmla="*/ 1 w 290"/>
                <a:gd name="T7" fmla="*/ 5 h 79"/>
                <a:gd name="T8" fmla="*/ 1 w 290"/>
                <a:gd name="T9" fmla="*/ 4 h 79"/>
                <a:gd name="T10" fmla="*/ 2 w 290"/>
                <a:gd name="T11" fmla="*/ 3 h 79"/>
                <a:gd name="T12" fmla="*/ 3 w 290"/>
                <a:gd name="T13" fmla="*/ 3 h 79"/>
                <a:gd name="T14" fmla="*/ 4 w 290"/>
                <a:gd name="T15" fmla="*/ 2 h 79"/>
                <a:gd name="T16" fmla="*/ 6 w 290"/>
                <a:gd name="T17" fmla="*/ 1 h 79"/>
                <a:gd name="T18" fmla="*/ 8 w 290"/>
                <a:gd name="T19" fmla="*/ 1 h 79"/>
                <a:gd name="T20" fmla="*/ 10 w 290"/>
                <a:gd name="T21" fmla="*/ 0 h 79"/>
                <a:gd name="T22" fmla="*/ 12 w 290"/>
                <a:gd name="T23" fmla="*/ 0 h 79"/>
                <a:gd name="T24" fmla="*/ 15 w 290"/>
                <a:gd name="T25" fmla="*/ 0 h 79"/>
                <a:gd name="T26" fmla="*/ 19 w 290"/>
                <a:gd name="T27" fmla="*/ 0 h 79"/>
                <a:gd name="T28" fmla="*/ 23 w 290"/>
                <a:gd name="T29" fmla="*/ 1 h 79"/>
                <a:gd name="T30" fmla="*/ 27 w 290"/>
                <a:gd name="T31" fmla="*/ 2 h 79"/>
                <a:gd name="T32" fmla="*/ 32 w 290"/>
                <a:gd name="T33" fmla="*/ 3 h 79"/>
                <a:gd name="T34" fmla="*/ 31 w 290"/>
                <a:gd name="T35" fmla="*/ 5 h 79"/>
                <a:gd name="T36" fmla="*/ 31 w 290"/>
                <a:gd name="T37" fmla="*/ 5 h 79"/>
                <a:gd name="T38" fmla="*/ 30 w 290"/>
                <a:gd name="T39" fmla="*/ 5 h 79"/>
                <a:gd name="T40" fmla="*/ 29 w 290"/>
                <a:gd name="T41" fmla="*/ 4 h 79"/>
                <a:gd name="T42" fmla="*/ 27 w 290"/>
                <a:gd name="T43" fmla="*/ 4 h 79"/>
                <a:gd name="T44" fmla="*/ 26 w 290"/>
                <a:gd name="T45" fmla="*/ 4 h 79"/>
                <a:gd name="T46" fmla="*/ 23 w 290"/>
                <a:gd name="T47" fmla="*/ 3 h 79"/>
                <a:gd name="T48" fmla="*/ 21 w 290"/>
                <a:gd name="T49" fmla="*/ 3 h 79"/>
                <a:gd name="T50" fmla="*/ 18 w 290"/>
                <a:gd name="T51" fmla="*/ 2 h 79"/>
                <a:gd name="T52" fmla="*/ 16 w 290"/>
                <a:gd name="T53" fmla="*/ 2 h 79"/>
                <a:gd name="T54" fmla="*/ 13 w 290"/>
                <a:gd name="T55" fmla="*/ 2 h 79"/>
                <a:gd name="T56" fmla="*/ 11 w 290"/>
                <a:gd name="T57" fmla="*/ 3 h 79"/>
                <a:gd name="T58" fmla="*/ 8 w 290"/>
                <a:gd name="T59" fmla="*/ 3 h 79"/>
                <a:gd name="T60" fmla="*/ 6 w 290"/>
                <a:gd name="T61" fmla="*/ 4 h 79"/>
                <a:gd name="T62" fmla="*/ 4 w 290"/>
                <a:gd name="T63" fmla="*/ 5 h 79"/>
                <a:gd name="T64" fmla="*/ 2 w 290"/>
                <a:gd name="T65" fmla="*/ 7 h 79"/>
                <a:gd name="T66" fmla="*/ 0 w 290"/>
                <a:gd name="T67" fmla="*/ 9 h 79"/>
                <a:gd name="T68" fmla="*/ 0 w 290"/>
                <a:gd name="T69" fmla="*/ 6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53" name="Freeform 718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93 h 868"/>
                <a:gd name="T4" fmla="*/ 16 w 469"/>
                <a:gd name="T5" fmla="*/ 96 h 868"/>
                <a:gd name="T6" fmla="*/ 15 w 469"/>
                <a:gd name="T7" fmla="*/ 84 h 868"/>
                <a:gd name="T8" fmla="*/ 52 w 469"/>
                <a:gd name="T9" fmla="*/ 89 h 868"/>
                <a:gd name="T10" fmla="*/ 51 w 469"/>
                <a:gd name="T11" fmla="*/ 84 h 868"/>
                <a:gd name="T12" fmla="*/ 26 w 469"/>
                <a:gd name="T13" fmla="*/ 81 h 868"/>
                <a:gd name="T14" fmla="*/ 25 w 469"/>
                <a:gd name="T15" fmla="*/ 70 h 868"/>
                <a:gd name="T16" fmla="*/ 8 w 469"/>
                <a:gd name="T17" fmla="*/ 70 h 868"/>
                <a:gd name="T18" fmla="*/ 7 w 469"/>
                <a:gd name="T19" fmla="*/ 69 h 868"/>
                <a:gd name="T20" fmla="*/ 6 w 469"/>
                <a:gd name="T21" fmla="*/ 65 h 868"/>
                <a:gd name="T22" fmla="*/ 4 w 469"/>
                <a:gd name="T23" fmla="*/ 59 h 868"/>
                <a:gd name="T24" fmla="*/ 3 w 469"/>
                <a:gd name="T25" fmla="*/ 50 h 868"/>
                <a:gd name="T26" fmla="*/ 2 w 469"/>
                <a:gd name="T27" fmla="*/ 40 h 868"/>
                <a:gd name="T28" fmla="*/ 1 w 469"/>
                <a:gd name="T29" fmla="*/ 29 h 868"/>
                <a:gd name="T30" fmla="*/ 2 w 469"/>
                <a:gd name="T31" fmla="*/ 16 h 868"/>
                <a:gd name="T32" fmla="*/ 4 w 469"/>
                <a:gd name="T33" fmla="*/ 3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54" name="Freeform 719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13 h 118"/>
                <a:gd name="T2" fmla="*/ 0 w 604"/>
                <a:gd name="T3" fmla="*/ 13 h 118"/>
                <a:gd name="T4" fmla="*/ 2 w 604"/>
                <a:gd name="T5" fmla="*/ 12 h 118"/>
                <a:gd name="T6" fmla="*/ 3 w 604"/>
                <a:gd name="T7" fmla="*/ 12 h 118"/>
                <a:gd name="T8" fmla="*/ 6 w 604"/>
                <a:gd name="T9" fmla="*/ 11 h 118"/>
                <a:gd name="T10" fmla="*/ 9 w 604"/>
                <a:gd name="T11" fmla="*/ 10 h 118"/>
                <a:gd name="T12" fmla="*/ 12 w 604"/>
                <a:gd name="T13" fmla="*/ 9 h 118"/>
                <a:gd name="T14" fmla="*/ 16 w 604"/>
                <a:gd name="T15" fmla="*/ 8 h 118"/>
                <a:gd name="T16" fmla="*/ 20 w 604"/>
                <a:gd name="T17" fmla="*/ 8 h 118"/>
                <a:gd name="T18" fmla="*/ 25 w 604"/>
                <a:gd name="T19" fmla="*/ 7 h 118"/>
                <a:gd name="T20" fmla="*/ 30 w 604"/>
                <a:gd name="T21" fmla="*/ 6 h 118"/>
                <a:gd name="T22" fmla="*/ 35 w 604"/>
                <a:gd name="T23" fmla="*/ 6 h 118"/>
                <a:gd name="T24" fmla="*/ 41 w 604"/>
                <a:gd name="T25" fmla="*/ 6 h 118"/>
                <a:gd name="T26" fmla="*/ 47 w 604"/>
                <a:gd name="T27" fmla="*/ 6 h 118"/>
                <a:gd name="T28" fmla="*/ 53 w 604"/>
                <a:gd name="T29" fmla="*/ 6 h 118"/>
                <a:gd name="T30" fmla="*/ 59 w 604"/>
                <a:gd name="T31" fmla="*/ 7 h 118"/>
                <a:gd name="T32" fmla="*/ 65 w 604"/>
                <a:gd name="T33" fmla="*/ 9 h 118"/>
                <a:gd name="T34" fmla="*/ 67 w 604"/>
                <a:gd name="T35" fmla="*/ 0 h 118"/>
                <a:gd name="T36" fmla="*/ 67 w 604"/>
                <a:gd name="T37" fmla="*/ 0 h 118"/>
                <a:gd name="T38" fmla="*/ 65 w 604"/>
                <a:gd name="T39" fmla="*/ 0 h 118"/>
                <a:gd name="T40" fmla="*/ 63 w 604"/>
                <a:gd name="T41" fmla="*/ 0 h 118"/>
                <a:gd name="T42" fmla="*/ 60 w 604"/>
                <a:gd name="T43" fmla="*/ 0 h 118"/>
                <a:gd name="T44" fmla="*/ 56 w 604"/>
                <a:gd name="T45" fmla="*/ 0 h 118"/>
                <a:gd name="T46" fmla="*/ 52 w 604"/>
                <a:gd name="T47" fmla="*/ 0 h 118"/>
                <a:gd name="T48" fmla="*/ 47 w 604"/>
                <a:gd name="T49" fmla="*/ 1 h 118"/>
                <a:gd name="T50" fmla="*/ 42 w 604"/>
                <a:gd name="T51" fmla="*/ 1 h 118"/>
                <a:gd name="T52" fmla="*/ 37 w 604"/>
                <a:gd name="T53" fmla="*/ 1 h 118"/>
                <a:gd name="T54" fmla="*/ 32 w 604"/>
                <a:gd name="T55" fmla="*/ 2 h 118"/>
                <a:gd name="T56" fmla="*/ 26 w 604"/>
                <a:gd name="T57" fmla="*/ 2 h 118"/>
                <a:gd name="T58" fmla="*/ 21 w 604"/>
                <a:gd name="T59" fmla="*/ 3 h 118"/>
                <a:gd name="T60" fmla="*/ 15 w 604"/>
                <a:gd name="T61" fmla="*/ 4 h 118"/>
                <a:gd name="T62" fmla="*/ 10 w 604"/>
                <a:gd name="T63" fmla="*/ 5 h 118"/>
                <a:gd name="T64" fmla="*/ 5 w 604"/>
                <a:gd name="T65" fmla="*/ 6 h 118"/>
                <a:gd name="T66" fmla="*/ 0 w 604"/>
                <a:gd name="T67" fmla="*/ 7 h 118"/>
                <a:gd name="T68" fmla="*/ 0 w 604"/>
                <a:gd name="T69" fmla="*/ 13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55" name="Freeform 720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48 w 1017"/>
                <a:gd name="T1" fmla="*/ 37 h 337"/>
                <a:gd name="T2" fmla="*/ 48 w 1017"/>
                <a:gd name="T3" fmla="*/ 37 h 337"/>
                <a:gd name="T4" fmla="*/ 49 w 1017"/>
                <a:gd name="T5" fmla="*/ 36 h 337"/>
                <a:gd name="T6" fmla="*/ 50 w 1017"/>
                <a:gd name="T7" fmla="*/ 36 h 337"/>
                <a:gd name="T8" fmla="*/ 51 w 1017"/>
                <a:gd name="T9" fmla="*/ 35 h 337"/>
                <a:gd name="T10" fmla="*/ 53 w 1017"/>
                <a:gd name="T11" fmla="*/ 35 h 337"/>
                <a:gd name="T12" fmla="*/ 55 w 1017"/>
                <a:gd name="T13" fmla="*/ 34 h 337"/>
                <a:gd name="T14" fmla="*/ 57 w 1017"/>
                <a:gd name="T15" fmla="*/ 33 h 337"/>
                <a:gd name="T16" fmla="*/ 59 w 1017"/>
                <a:gd name="T17" fmla="*/ 32 h 337"/>
                <a:gd name="T18" fmla="*/ 61 w 1017"/>
                <a:gd name="T19" fmla="*/ 31 h 337"/>
                <a:gd name="T20" fmla="*/ 63 w 1017"/>
                <a:gd name="T21" fmla="*/ 29 h 337"/>
                <a:gd name="T22" fmla="*/ 65 w 1017"/>
                <a:gd name="T23" fmla="*/ 28 h 337"/>
                <a:gd name="T24" fmla="*/ 67 w 1017"/>
                <a:gd name="T25" fmla="*/ 26 h 337"/>
                <a:gd name="T26" fmla="*/ 69 w 1017"/>
                <a:gd name="T27" fmla="*/ 25 h 337"/>
                <a:gd name="T28" fmla="*/ 71 w 1017"/>
                <a:gd name="T29" fmla="*/ 23 h 337"/>
                <a:gd name="T30" fmla="*/ 72 w 1017"/>
                <a:gd name="T31" fmla="*/ 22 h 337"/>
                <a:gd name="T32" fmla="*/ 74 w 1017"/>
                <a:gd name="T33" fmla="*/ 20 h 337"/>
                <a:gd name="T34" fmla="*/ 0 w 1017"/>
                <a:gd name="T35" fmla="*/ 2 h 337"/>
                <a:gd name="T36" fmla="*/ 6 w 1017"/>
                <a:gd name="T37" fmla="*/ 0 h 337"/>
                <a:gd name="T38" fmla="*/ 113 w 1017"/>
                <a:gd name="T39" fmla="*/ 27 h 337"/>
                <a:gd name="T40" fmla="*/ 109 w 1017"/>
                <a:gd name="T41" fmla="*/ 29 h 337"/>
                <a:gd name="T42" fmla="*/ 78 w 1017"/>
                <a:gd name="T43" fmla="*/ 21 h 337"/>
                <a:gd name="T44" fmla="*/ 77 w 1017"/>
                <a:gd name="T45" fmla="*/ 21 h 337"/>
                <a:gd name="T46" fmla="*/ 77 w 1017"/>
                <a:gd name="T47" fmla="*/ 22 h 337"/>
                <a:gd name="T48" fmla="*/ 77 w 1017"/>
                <a:gd name="T49" fmla="*/ 22 h 337"/>
                <a:gd name="T50" fmla="*/ 76 w 1017"/>
                <a:gd name="T51" fmla="*/ 23 h 337"/>
                <a:gd name="T52" fmla="*/ 75 w 1017"/>
                <a:gd name="T53" fmla="*/ 24 h 337"/>
                <a:gd name="T54" fmla="*/ 74 w 1017"/>
                <a:gd name="T55" fmla="*/ 25 h 337"/>
                <a:gd name="T56" fmla="*/ 73 w 1017"/>
                <a:gd name="T57" fmla="*/ 26 h 337"/>
                <a:gd name="T58" fmla="*/ 71 w 1017"/>
                <a:gd name="T59" fmla="*/ 27 h 337"/>
                <a:gd name="T60" fmla="*/ 70 w 1017"/>
                <a:gd name="T61" fmla="*/ 28 h 337"/>
                <a:gd name="T62" fmla="*/ 68 w 1017"/>
                <a:gd name="T63" fmla="*/ 30 h 337"/>
                <a:gd name="T64" fmla="*/ 65 w 1017"/>
                <a:gd name="T65" fmla="*/ 31 h 337"/>
                <a:gd name="T66" fmla="*/ 63 w 1017"/>
                <a:gd name="T67" fmla="*/ 32 h 337"/>
                <a:gd name="T68" fmla="*/ 60 w 1017"/>
                <a:gd name="T69" fmla="*/ 34 h 337"/>
                <a:gd name="T70" fmla="*/ 57 w 1017"/>
                <a:gd name="T71" fmla="*/ 35 h 337"/>
                <a:gd name="T72" fmla="*/ 53 w 1017"/>
                <a:gd name="T73" fmla="*/ 37 h 337"/>
                <a:gd name="T74" fmla="*/ 50 w 1017"/>
                <a:gd name="T75" fmla="*/ 38 h 337"/>
                <a:gd name="T76" fmla="*/ 48 w 1017"/>
                <a:gd name="T77" fmla="*/ 37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56" name="Freeform 721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113 w 1036"/>
                <a:gd name="T3" fmla="*/ 34 h 303"/>
                <a:gd name="T4" fmla="*/ 116 w 1036"/>
                <a:gd name="T5" fmla="*/ 34 h 303"/>
                <a:gd name="T6" fmla="*/ 3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57" name="Freeform 722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111 w 1023"/>
                <a:gd name="T3" fmla="*/ 30 h 270"/>
                <a:gd name="T4" fmla="*/ 113 w 1023"/>
                <a:gd name="T5" fmla="*/ 30 h 270"/>
                <a:gd name="T6" fmla="*/ 3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58" name="Freeform 723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112 w 1028"/>
                <a:gd name="T3" fmla="*/ 33 h 299"/>
                <a:gd name="T4" fmla="*/ 114 w 1028"/>
                <a:gd name="T5" fmla="*/ 32 h 299"/>
                <a:gd name="T6" fmla="*/ 3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927" name="Group 724"/>
          <p:cNvGrpSpPr>
            <a:grpSpLocks/>
          </p:cNvGrpSpPr>
          <p:nvPr/>
        </p:nvGrpSpPr>
        <p:grpSpPr bwMode="auto">
          <a:xfrm>
            <a:off x="5424488" y="4926013"/>
            <a:ext cx="338137" cy="282575"/>
            <a:chOff x="3899" y="3264"/>
            <a:chExt cx="213" cy="178"/>
          </a:xfrm>
        </p:grpSpPr>
        <p:sp>
          <p:nvSpPr>
            <p:cNvPr id="12581" name="Freeform 725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60 w 1913"/>
                <a:gd name="T1" fmla="*/ 13 h 1606"/>
                <a:gd name="T2" fmla="*/ 61 w 1913"/>
                <a:gd name="T3" fmla="*/ 13 h 1606"/>
                <a:gd name="T4" fmla="*/ 62 w 1913"/>
                <a:gd name="T5" fmla="*/ 12 h 1606"/>
                <a:gd name="T6" fmla="*/ 64 w 1913"/>
                <a:gd name="T7" fmla="*/ 11 h 1606"/>
                <a:gd name="T8" fmla="*/ 67 w 1913"/>
                <a:gd name="T9" fmla="*/ 11 h 1606"/>
                <a:gd name="T10" fmla="*/ 71 w 1913"/>
                <a:gd name="T11" fmla="*/ 9 h 1606"/>
                <a:gd name="T12" fmla="*/ 76 w 1913"/>
                <a:gd name="T13" fmla="*/ 8 h 1606"/>
                <a:gd name="T14" fmla="*/ 81 w 1913"/>
                <a:gd name="T15" fmla="*/ 7 h 1606"/>
                <a:gd name="T16" fmla="*/ 88 w 1913"/>
                <a:gd name="T17" fmla="*/ 6 h 1606"/>
                <a:gd name="T18" fmla="*/ 95 w 1913"/>
                <a:gd name="T19" fmla="*/ 5 h 1606"/>
                <a:gd name="T20" fmla="*/ 103 w 1913"/>
                <a:gd name="T21" fmla="*/ 3 h 1606"/>
                <a:gd name="T22" fmla="*/ 113 w 1913"/>
                <a:gd name="T23" fmla="*/ 2 h 1606"/>
                <a:gd name="T24" fmla="*/ 123 w 1913"/>
                <a:gd name="T25" fmla="*/ 1 h 1606"/>
                <a:gd name="T26" fmla="*/ 134 w 1913"/>
                <a:gd name="T27" fmla="*/ 1 h 1606"/>
                <a:gd name="T28" fmla="*/ 146 w 1913"/>
                <a:gd name="T29" fmla="*/ 0 h 1606"/>
                <a:gd name="T30" fmla="*/ 159 w 1913"/>
                <a:gd name="T31" fmla="*/ 0 h 1606"/>
                <a:gd name="T32" fmla="*/ 172 w 1913"/>
                <a:gd name="T33" fmla="*/ 0 h 1606"/>
                <a:gd name="T34" fmla="*/ 178 w 1913"/>
                <a:gd name="T35" fmla="*/ 24 h 1606"/>
                <a:gd name="T36" fmla="*/ 180 w 1913"/>
                <a:gd name="T37" fmla="*/ 25 h 1606"/>
                <a:gd name="T38" fmla="*/ 185 w 1913"/>
                <a:gd name="T39" fmla="*/ 29 h 1606"/>
                <a:gd name="T40" fmla="*/ 190 w 1913"/>
                <a:gd name="T41" fmla="*/ 35 h 1606"/>
                <a:gd name="T42" fmla="*/ 193 w 1913"/>
                <a:gd name="T43" fmla="*/ 43 h 1606"/>
                <a:gd name="T44" fmla="*/ 206 w 1913"/>
                <a:gd name="T45" fmla="*/ 100 h 1606"/>
                <a:gd name="T46" fmla="*/ 211 w 1913"/>
                <a:gd name="T47" fmla="*/ 123 h 1606"/>
                <a:gd name="T48" fmla="*/ 212 w 1913"/>
                <a:gd name="T49" fmla="*/ 125 h 1606"/>
                <a:gd name="T50" fmla="*/ 213 w 1913"/>
                <a:gd name="T51" fmla="*/ 129 h 1606"/>
                <a:gd name="T52" fmla="*/ 213 w 1913"/>
                <a:gd name="T53" fmla="*/ 136 h 1606"/>
                <a:gd name="T54" fmla="*/ 210 w 1913"/>
                <a:gd name="T55" fmla="*/ 145 h 1606"/>
                <a:gd name="T56" fmla="*/ 0 w 1913"/>
                <a:gd name="T57" fmla="*/ 139 h 1606"/>
                <a:gd name="T58" fmla="*/ 21 w 1913"/>
                <a:gd name="T59" fmla="*/ 128 h 1606"/>
                <a:gd name="T60" fmla="*/ 21 w 1913"/>
                <a:gd name="T61" fmla="*/ 24 h 1606"/>
                <a:gd name="T62" fmla="*/ 22 w 1913"/>
                <a:gd name="T63" fmla="*/ 24 h 1606"/>
                <a:gd name="T64" fmla="*/ 24 w 1913"/>
                <a:gd name="T65" fmla="*/ 22 h 1606"/>
                <a:gd name="T66" fmla="*/ 27 w 1913"/>
                <a:gd name="T67" fmla="*/ 21 h 1606"/>
                <a:gd name="T68" fmla="*/ 31 w 1913"/>
                <a:gd name="T69" fmla="*/ 20 h 1606"/>
                <a:gd name="T70" fmla="*/ 36 w 1913"/>
                <a:gd name="T71" fmla="*/ 19 h 1606"/>
                <a:gd name="T72" fmla="*/ 42 w 1913"/>
                <a:gd name="T73" fmla="*/ 19 h 1606"/>
                <a:gd name="T74" fmla="*/ 49 w 1913"/>
                <a:gd name="T75" fmla="*/ 20 h 1606"/>
                <a:gd name="T76" fmla="*/ 58 w 1913"/>
                <a:gd name="T77" fmla="*/ 24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82" name="Freeform 726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67 w 614"/>
                <a:gd name="T1" fmla="*/ 3 h 697"/>
                <a:gd name="T2" fmla="*/ 67 w 614"/>
                <a:gd name="T3" fmla="*/ 3 h 697"/>
                <a:gd name="T4" fmla="*/ 66 w 614"/>
                <a:gd name="T5" fmla="*/ 3 h 697"/>
                <a:gd name="T6" fmla="*/ 64 w 614"/>
                <a:gd name="T7" fmla="*/ 2 h 697"/>
                <a:gd name="T8" fmla="*/ 62 w 614"/>
                <a:gd name="T9" fmla="*/ 2 h 697"/>
                <a:gd name="T10" fmla="*/ 59 w 614"/>
                <a:gd name="T11" fmla="*/ 1 h 697"/>
                <a:gd name="T12" fmla="*/ 56 w 614"/>
                <a:gd name="T13" fmla="*/ 1 h 697"/>
                <a:gd name="T14" fmla="*/ 52 w 614"/>
                <a:gd name="T15" fmla="*/ 0 h 697"/>
                <a:gd name="T16" fmla="*/ 48 w 614"/>
                <a:gd name="T17" fmla="*/ 0 h 697"/>
                <a:gd name="T18" fmla="*/ 43 w 614"/>
                <a:gd name="T19" fmla="*/ 0 h 697"/>
                <a:gd name="T20" fmla="*/ 38 w 614"/>
                <a:gd name="T21" fmla="*/ 0 h 697"/>
                <a:gd name="T22" fmla="*/ 33 w 614"/>
                <a:gd name="T23" fmla="*/ 1 h 697"/>
                <a:gd name="T24" fmla="*/ 27 w 614"/>
                <a:gd name="T25" fmla="*/ 2 h 697"/>
                <a:gd name="T26" fmla="*/ 22 w 614"/>
                <a:gd name="T27" fmla="*/ 3 h 697"/>
                <a:gd name="T28" fmla="*/ 16 w 614"/>
                <a:gd name="T29" fmla="*/ 4 h 697"/>
                <a:gd name="T30" fmla="*/ 10 w 614"/>
                <a:gd name="T31" fmla="*/ 6 h 697"/>
                <a:gd name="T32" fmla="*/ 4 w 614"/>
                <a:gd name="T33" fmla="*/ 9 h 697"/>
                <a:gd name="T34" fmla="*/ 4 w 614"/>
                <a:gd name="T35" fmla="*/ 11 h 697"/>
                <a:gd name="T36" fmla="*/ 3 w 614"/>
                <a:gd name="T37" fmla="*/ 15 h 697"/>
                <a:gd name="T38" fmla="*/ 2 w 614"/>
                <a:gd name="T39" fmla="*/ 21 h 697"/>
                <a:gd name="T40" fmla="*/ 1 w 614"/>
                <a:gd name="T41" fmla="*/ 30 h 697"/>
                <a:gd name="T42" fmla="*/ 0 w 614"/>
                <a:gd name="T43" fmla="*/ 40 h 697"/>
                <a:gd name="T44" fmla="*/ 0 w 614"/>
                <a:gd name="T45" fmla="*/ 51 h 697"/>
                <a:gd name="T46" fmla="*/ 2 w 614"/>
                <a:gd name="T47" fmla="*/ 64 h 697"/>
                <a:gd name="T48" fmla="*/ 6 w 614"/>
                <a:gd name="T49" fmla="*/ 76 h 697"/>
                <a:gd name="T50" fmla="*/ 6 w 614"/>
                <a:gd name="T51" fmla="*/ 76 h 697"/>
                <a:gd name="T52" fmla="*/ 7 w 614"/>
                <a:gd name="T53" fmla="*/ 76 h 697"/>
                <a:gd name="T54" fmla="*/ 8 w 614"/>
                <a:gd name="T55" fmla="*/ 76 h 697"/>
                <a:gd name="T56" fmla="*/ 10 w 614"/>
                <a:gd name="T57" fmla="*/ 76 h 697"/>
                <a:gd name="T58" fmla="*/ 13 w 614"/>
                <a:gd name="T59" fmla="*/ 75 h 697"/>
                <a:gd name="T60" fmla="*/ 16 w 614"/>
                <a:gd name="T61" fmla="*/ 75 h 697"/>
                <a:gd name="T62" fmla="*/ 20 w 614"/>
                <a:gd name="T63" fmla="*/ 75 h 697"/>
                <a:gd name="T64" fmla="*/ 23 w 614"/>
                <a:gd name="T65" fmla="*/ 75 h 697"/>
                <a:gd name="T66" fmla="*/ 28 w 614"/>
                <a:gd name="T67" fmla="*/ 75 h 697"/>
                <a:gd name="T68" fmla="*/ 33 w 614"/>
                <a:gd name="T69" fmla="*/ 75 h 697"/>
                <a:gd name="T70" fmla="*/ 38 w 614"/>
                <a:gd name="T71" fmla="*/ 75 h 697"/>
                <a:gd name="T72" fmla="*/ 43 w 614"/>
                <a:gd name="T73" fmla="*/ 75 h 697"/>
                <a:gd name="T74" fmla="*/ 49 w 614"/>
                <a:gd name="T75" fmla="*/ 76 h 697"/>
                <a:gd name="T76" fmla="*/ 55 w 614"/>
                <a:gd name="T77" fmla="*/ 76 h 697"/>
                <a:gd name="T78" fmla="*/ 61 w 614"/>
                <a:gd name="T79" fmla="*/ 77 h 697"/>
                <a:gd name="T80" fmla="*/ 68 w 614"/>
                <a:gd name="T81" fmla="*/ 78 h 697"/>
                <a:gd name="T82" fmla="*/ 68 w 614"/>
                <a:gd name="T83" fmla="*/ 76 h 697"/>
                <a:gd name="T84" fmla="*/ 67 w 614"/>
                <a:gd name="T85" fmla="*/ 69 h 697"/>
                <a:gd name="T86" fmla="*/ 66 w 614"/>
                <a:gd name="T87" fmla="*/ 60 h 697"/>
                <a:gd name="T88" fmla="*/ 65 w 614"/>
                <a:gd name="T89" fmla="*/ 49 h 697"/>
                <a:gd name="T90" fmla="*/ 65 w 614"/>
                <a:gd name="T91" fmla="*/ 37 h 697"/>
                <a:gd name="T92" fmla="*/ 65 w 614"/>
                <a:gd name="T93" fmla="*/ 24 h 697"/>
                <a:gd name="T94" fmla="*/ 66 w 614"/>
                <a:gd name="T95" fmla="*/ 13 h 697"/>
                <a:gd name="T96" fmla="*/ 67 w 614"/>
                <a:gd name="T97" fmla="*/ 3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83" name="Freeform 727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1 w 1014"/>
                <a:gd name="T1" fmla="*/ 58 h 693"/>
                <a:gd name="T2" fmla="*/ 0 w 1014"/>
                <a:gd name="T3" fmla="*/ 68 h 693"/>
                <a:gd name="T4" fmla="*/ 74 w 1014"/>
                <a:gd name="T5" fmla="*/ 77 h 693"/>
                <a:gd name="T6" fmla="*/ 74 w 1014"/>
                <a:gd name="T7" fmla="*/ 77 h 693"/>
                <a:gd name="T8" fmla="*/ 76 w 1014"/>
                <a:gd name="T9" fmla="*/ 76 h 693"/>
                <a:gd name="T10" fmla="*/ 78 w 1014"/>
                <a:gd name="T11" fmla="*/ 75 h 693"/>
                <a:gd name="T12" fmla="*/ 81 w 1014"/>
                <a:gd name="T13" fmla="*/ 73 h 693"/>
                <a:gd name="T14" fmla="*/ 84 w 1014"/>
                <a:gd name="T15" fmla="*/ 71 h 693"/>
                <a:gd name="T16" fmla="*/ 88 w 1014"/>
                <a:gd name="T17" fmla="*/ 68 h 693"/>
                <a:gd name="T18" fmla="*/ 92 w 1014"/>
                <a:gd name="T19" fmla="*/ 65 h 693"/>
                <a:gd name="T20" fmla="*/ 97 w 1014"/>
                <a:gd name="T21" fmla="*/ 61 h 693"/>
                <a:gd name="T22" fmla="*/ 101 w 1014"/>
                <a:gd name="T23" fmla="*/ 56 h 693"/>
                <a:gd name="T24" fmla="*/ 104 w 1014"/>
                <a:gd name="T25" fmla="*/ 52 h 693"/>
                <a:gd name="T26" fmla="*/ 107 w 1014"/>
                <a:gd name="T27" fmla="*/ 46 h 693"/>
                <a:gd name="T28" fmla="*/ 110 w 1014"/>
                <a:gd name="T29" fmla="*/ 40 h 693"/>
                <a:gd name="T30" fmla="*/ 112 w 1014"/>
                <a:gd name="T31" fmla="*/ 34 h 693"/>
                <a:gd name="T32" fmla="*/ 113 w 1014"/>
                <a:gd name="T33" fmla="*/ 27 h 693"/>
                <a:gd name="T34" fmla="*/ 113 w 1014"/>
                <a:gd name="T35" fmla="*/ 19 h 693"/>
                <a:gd name="T36" fmla="*/ 111 w 1014"/>
                <a:gd name="T37" fmla="*/ 11 h 693"/>
                <a:gd name="T38" fmla="*/ 111 w 1014"/>
                <a:gd name="T39" fmla="*/ 11 h 693"/>
                <a:gd name="T40" fmla="*/ 111 w 1014"/>
                <a:gd name="T41" fmla="*/ 10 h 693"/>
                <a:gd name="T42" fmla="*/ 109 w 1014"/>
                <a:gd name="T43" fmla="*/ 8 h 693"/>
                <a:gd name="T44" fmla="*/ 108 w 1014"/>
                <a:gd name="T45" fmla="*/ 6 h 693"/>
                <a:gd name="T46" fmla="*/ 106 w 1014"/>
                <a:gd name="T47" fmla="*/ 4 h 693"/>
                <a:gd name="T48" fmla="*/ 103 w 1014"/>
                <a:gd name="T49" fmla="*/ 2 h 693"/>
                <a:gd name="T50" fmla="*/ 100 w 1014"/>
                <a:gd name="T51" fmla="*/ 1 h 693"/>
                <a:gd name="T52" fmla="*/ 97 w 1014"/>
                <a:gd name="T53" fmla="*/ 0 h 693"/>
                <a:gd name="T54" fmla="*/ 97 w 1014"/>
                <a:gd name="T55" fmla="*/ 1 h 693"/>
                <a:gd name="T56" fmla="*/ 99 w 1014"/>
                <a:gd name="T57" fmla="*/ 5 h 693"/>
                <a:gd name="T58" fmla="*/ 100 w 1014"/>
                <a:gd name="T59" fmla="*/ 10 h 693"/>
                <a:gd name="T60" fmla="*/ 101 w 1014"/>
                <a:gd name="T61" fmla="*/ 17 h 693"/>
                <a:gd name="T62" fmla="*/ 101 w 1014"/>
                <a:gd name="T63" fmla="*/ 25 h 693"/>
                <a:gd name="T64" fmla="*/ 101 w 1014"/>
                <a:gd name="T65" fmla="*/ 34 h 693"/>
                <a:gd name="T66" fmla="*/ 98 w 1014"/>
                <a:gd name="T67" fmla="*/ 44 h 693"/>
                <a:gd name="T68" fmla="*/ 93 w 1014"/>
                <a:gd name="T69" fmla="*/ 54 h 693"/>
                <a:gd name="T70" fmla="*/ 93 w 1014"/>
                <a:gd name="T71" fmla="*/ 54 h 693"/>
                <a:gd name="T72" fmla="*/ 93 w 1014"/>
                <a:gd name="T73" fmla="*/ 55 h 693"/>
                <a:gd name="T74" fmla="*/ 92 w 1014"/>
                <a:gd name="T75" fmla="*/ 55 h 693"/>
                <a:gd name="T76" fmla="*/ 91 w 1014"/>
                <a:gd name="T77" fmla="*/ 56 h 693"/>
                <a:gd name="T78" fmla="*/ 90 w 1014"/>
                <a:gd name="T79" fmla="*/ 57 h 693"/>
                <a:gd name="T80" fmla="*/ 88 w 1014"/>
                <a:gd name="T81" fmla="*/ 58 h 693"/>
                <a:gd name="T82" fmla="*/ 86 w 1014"/>
                <a:gd name="T83" fmla="*/ 59 h 693"/>
                <a:gd name="T84" fmla="*/ 84 w 1014"/>
                <a:gd name="T85" fmla="*/ 60 h 693"/>
                <a:gd name="T86" fmla="*/ 82 w 1014"/>
                <a:gd name="T87" fmla="*/ 60 h 693"/>
                <a:gd name="T88" fmla="*/ 79 w 1014"/>
                <a:gd name="T89" fmla="*/ 61 h 693"/>
                <a:gd name="T90" fmla="*/ 77 w 1014"/>
                <a:gd name="T91" fmla="*/ 62 h 693"/>
                <a:gd name="T92" fmla="*/ 73 w 1014"/>
                <a:gd name="T93" fmla="*/ 62 h 693"/>
                <a:gd name="T94" fmla="*/ 70 w 1014"/>
                <a:gd name="T95" fmla="*/ 62 h 693"/>
                <a:gd name="T96" fmla="*/ 67 w 1014"/>
                <a:gd name="T97" fmla="*/ 62 h 693"/>
                <a:gd name="T98" fmla="*/ 63 w 1014"/>
                <a:gd name="T99" fmla="*/ 62 h 693"/>
                <a:gd name="T100" fmla="*/ 59 w 1014"/>
                <a:gd name="T101" fmla="*/ 61 h 693"/>
                <a:gd name="T102" fmla="*/ 59 w 1014"/>
                <a:gd name="T103" fmla="*/ 71 h 693"/>
                <a:gd name="T104" fmla="*/ 3 w 1014"/>
                <a:gd name="T105" fmla="*/ 66 h 693"/>
                <a:gd name="T106" fmla="*/ 1 w 1014"/>
                <a:gd name="T107" fmla="*/ 58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84" name="Freeform 728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83 w 745"/>
                <a:gd name="T1" fmla="*/ 10 h 240"/>
                <a:gd name="T2" fmla="*/ 1 w 745"/>
                <a:gd name="T3" fmla="*/ 0 h 240"/>
                <a:gd name="T4" fmla="*/ 0 w 745"/>
                <a:gd name="T5" fmla="*/ 10 h 240"/>
                <a:gd name="T6" fmla="*/ 80 w 745"/>
                <a:gd name="T7" fmla="*/ 27 h 240"/>
                <a:gd name="T8" fmla="*/ 83 w 745"/>
                <a:gd name="T9" fmla="*/ 1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85" name="Freeform 729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36 w 319"/>
                <a:gd name="T1" fmla="*/ 5 h 109"/>
                <a:gd name="T2" fmla="*/ 0 w 319"/>
                <a:gd name="T3" fmla="*/ 0 h 109"/>
                <a:gd name="T4" fmla="*/ 0 w 319"/>
                <a:gd name="T5" fmla="*/ 5 h 109"/>
                <a:gd name="T6" fmla="*/ 35 w 319"/>
                <a:gd name="T7" fmla="*/ 12 h 109"/>
                <a:gd name="T8" fmla="*/ 36 w 319"/>
                <a:gd name="T9" fmla="*/ 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86" name="Freeform 730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24 w 213"/>
                <a:gd name="T1" fmla="*/ 4 h 81"/>
                <a:gd name="T2" fmla="*/ 0 w 213"/>
                <a:gd name="T3" fmla="*/ 0 h 81"/>
                <a:gd name="T4" fmla="*/ 0 w 213"/>
                <a:gd name="T5" fmla="*/ 4 h 81"/>
                <a:gd name="T6" fmla="*/ 23 w 213"/>
                <a:gd name="T7" fmla="*/ 9 h 81"/>
                <a:gd name="T8" fmla="*/ 24 w 213"/>
                <a:gd name="T9" fmla="*/ 4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87" name="Freeform 731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14 h 415"/>
                <a:gd name="T2" fmla="*/ 0 w 1254"/>
                <a:gd name="T3" fmla="*/ 14 h 415"/>
                <a:gd name="T4" fmla="*/ 1 w 1254"/>
                <a:gd name="T5" fmla="*/ 14 h 415"/>
                <a:gd name="T6" fmla="*/ 3 w 1254"/>
                <a:gd name="T7" fmla="*/ 14 h 415"/>
                <a:gd name="T8" fmla="*/ 4 w 1254"/>
                <a:gd name="T9" fmla="*/ 13 h 415"/>
                <a:gd name="T10" fmla="*/ 7 w 1254"/>
                <a:gd name="T11" fmla="*/ 13 h 415"/>
                <a:gd name="T12" fmla="*/ 9 w 1254"/>
                <a:gd name="T13" fmla="*/ 12 h 415"/>
                <a:gd name="T14" fmla="*/ 12 w 1254"/>
                <a:gd name="T15" fmla="*/ 12 h 415"/>
                <a:gd name="T16" fmla="*/ 15 w 1254"/>
                <a:gd name="T17" fmla="*/ 11 h 415"/>
                <a:gd name="T18" fmla="*/ 18 w 1254"/>
                <a:gd name="T19" fmla="*/ 10 h 415"/>
                <a:gd name="T20" fmla="*/ 21 w 1254"/>
                <a:gd name="T21" fmla="*/ 9 h 415"/>
                <a:gd name="T22" fmla="*/ 24 w 1254"/>
                <a:gd name="T23" fmla="*/ 8 h 415"/>
                <a:gd name="T24" fmla="*/ 27 w 1254"/>
                <a:gd name="T25" fmla="*/ 7 h 415"/>
                <a:gd name="T26" fmla="*/ 30 w 1254"/>
                <a:gd name="T27" fmla="*/ 5 h 415"/>
                <a:gd name="T28" fmla="*/ 32 w 1254"/>
                <a:gd name="T29" fmla="*/ 4 h 415"/>
                <a:gd name="T30" fmla="*/ 35 w 1254"/>
                <a:gd name="T31" fmla="*/ 2 h 415"/>
                <a:gd name="T32" fmla="*/ 37 w 1254"/>
                <a:gd name="T33" fmla="*/ 0 h 415"/>
                <a:gd name="T34" fmla="*/ 139 w 1254"/>
                <a:gd name="T35" fmla="*/ 24 h 415"/>
                <a:gd name="T36" fmla="*/ 139 w 1254"/>
                <a:gd name="T37" fmla="*/ 24 h 415"/>
                <a:gd name="T38" fmla="*/ 138 w 1254"/>
                <a:gd name="T39" fmla="*/ 25 h 415"/>
                <a:gd name="T40" fmla="*/ 137 w 1254"/>
                <a:gd name="T41" fmla="*/ 26 h 415"/>
                <a:gd name="T42" fmla="*/ 136 w 1254"/>
                <a:gd name="T43" fmla="*/ 27 h 415"/>
                <a:gd name="T44" fmla="*/ 134 w 1254"/>
                <a:gd name="T45" fmla="*/ 28 h 415"/>
                <a:gd name="T46" fmla="*/ 133 w 1254"/>
                <a:gd name="T47" fmla="*/ 30 h 415"/>
                <a:gd name="T48" fmla="*/ 131 w 1254"/>
                <a:gd name="T49" fmla="*/ 32 h 415"/>
                <a:gd name="T50" fmla="*/ 128 w 1254"/>
                <a:gd name="T51" fmla="*/ 33 h 415"/>
                <a:gd name="T52" fmla="*/ 126 w 1254"/>
                <a:gd name="T53" fmla="*/ 35 h 415"/>
                <a:gd name="T54" fmla="*/ 124 w 1254"/>
                <a:gd name="T55" fmla="*/ 37 h 415"/>
                <a:gd name="T56" fmla="*/ 121 w 1254"/>
                <a:gd name="T57" fmla="*/ 39 h 415"/>
                <a:gd name="T58" fmla="*/ 118 w 1254"/>
                <a:gd name="T59" fmla="*/ 41 h 415"/>
                <a:gd name="T60" fmla="*/ 116 w 1254"/>
                <a:gd name="T61" fmla="*/ 43 h 415"/>
                <a:gd name="T62" fmla="*/ 113 w 1254"/>
                <a:gd name="T63" fmla="*/ 44 h 415"/>
                <a:gd name="T64" fmla="*/ 110 w 1254"/>
                <a:gd name="T65" fmla="*/ 46 h 415"/>
                <a:gd name="T66" fmla="*/ 108 w 1254"/>
                <a:gd name="T67" fmla="*/ 47 h 415"/>
                <a:gd name="T68" fmla="*/ 0 w 1254"/>
                <a:gd name="T69" fmla="*/ 14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88" name="Freeform 732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5 w 447"/>
                <a:gd name="T1" fmla="*/ 22 h 198"/>
                <a:gd name="T2" fmla="*/ 49 w 447"/>
                <a:gd name="T3" fmla="*/ 9 h 198"/>
                <a:gd name="T4" fmla="*/ 22 w 447"/>
                <a:gd name="T5" fmla="*/ 0 h 198"/>
                <a:gd name="T6" fmla="*/ 1 w 447"/>
                <a:gd name="T7" fmla="*/ 2 h 198"/>
                <a:gd name="T8" fmla="*/ 0 w 447"/>
                <a:gd name="T9" fmla="*/ 21 h 198"/>
                <a:gd name="T10" fmla="*/ 5 w 447"/>
                <a:gd name="T11" fmla="*/ 22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89" name="Freeform 733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27 w 238"/>
                <a:gd name="T1" fmla="*/ 2 h 947"/>
                <a:gd name="T2" fmla="*/ 27 w 238"/>
                <a:gd name="T3" fmla="*/ 2 h 947"/>
                <a:gd name="T4" fmla="*/ 26 w 238"/>
                <a:gd name="T5" fmla="*/ 2 h 947"/>
                <a:gd name="T6" fmla="*/ 26 w 238"/>
                <a:gd name="T7" fmla="*/ 2 h 947"/>
                <a:gd name="T8" fmla="*/ 25 w 238"/>
                <a:gd name="T9" fmla="*/ 2 h 947"/>
                <a:gd name="T10" fmla="*/ 23 w 238"/>
                <a:gd name="T11" fmla="*/ 1 h 947"/>
                <a:gd name="T12" fmla="*/ 22 w 238"/>
                <a:gd name="T13" fmla="*/ 1 h 947"/>
                <a:gd name="T14" fmla="*/ 20 w 238"/>
                <a:gd name="T15" fmla="*/ 0 h 947"/>
                <a:gd name="T16" fmla="*/ 19 w 238"/>
                <a:gd name="T17" fmla="*/ 0 h 947"/>
                <a:gd name="T18" fmla="*/ 17 w 238"/>
                <a:gd name="T19" fmla="*/ 0 h 947"/>
                <a:gd name="T20" fmla="*/ 14 w 238"/>
                <a:gd name="T21" fmla="*/ 0 h 947"/>
                <a:gd name="T22" fmla="*/ 12 w 238"/>
                <a:gd name="T23" fmla="*/ 0 h 947"/>
                <a:gd name="T24" fmla="*/ 10 w 238"/>
                <a:gd name="T25" fmla="*/ 1 h 947"/>
                <a:gd name="T26" fmla="*/ 7 w 238"/>
                <a:gd name="T27" fmla="*/ 1 h 947"/>
                <a:gd name="T28" fmla="*/ 5 w 238"/>
                <a:gd name="T29" fmla="*/ 2 h 947"/>
                <a:gd name="T30" fmla="*/ 2 w 238"/>
                <a:gd name="T31" fmla="*/ 3 h 947"/>
                <a:gd name="T32" fmla="*/ 0 w 238"/>
                <a:gd name="T33" fmla="*/ 5 h 947"/>
                <a:gd name="T34" fmla="*/ 0 w 238"/>
                <a:gd name="T35" fmla="*/ 105 h 947"/>
                <a:gd name="T36" fmla="*/ 0 w 238"/>
                <a:gd name="T37" fmla="*/ 105 h 947"/>
                <a:gd name="T38" fmla="*/ 1 w 238"/>
                <a:gd name="T39" fmla="*/ 105 h 947"/>
                <a:gd name="T40" fmla="*/ 1 w 238"/>
                <a:gd name="T41" fmla="*/ 105 h 947"/>
                <a:gd name="T42" fmla="*/ 2 w 238"/>
                <a:gd name="T43" fmla="*/ 105 h 947"/>
                <a:gd name="T44" fmla="*/ 4 w 238"/>
                <a:gd name="T45" fmla="*/ 105 h 947"/>
                <a:gd name="T46" fmla="*/ 5 w 238"/>
                <a:gd name="T47" fmla="*/ 104 h 947"/>
                <a:gd name="T48" fmla="*/ 7 w 238"/>
                <a:gd name="T49" fmla="*/ 104 h 947"/>
                <a:gd name="T50" fmla="*/ 9 w 238"/>
                <a:gd name="T51" fmla="*/ 104 h 947"/>
                <a:gd name="T52" fmla="*/ 11 w 238"/>
                <a:gd name="T53" fmla="*/ 103 h 947"/>
                <a:gd name="T54" fmla="*/ 13 w 238"/>
                <a:gd name="T55" fmla="*/ 102 h 947"/>
                <a:gd name="T56" fmla="*/ 15 w 238"/>
                <a:gd name="T57" fmla="*/ 101 h 947"/>
                <a:gd name="T58" fmla="*/ 18 w 238"/>
                <a:gd name="T59" fmla="*/ 100 h 947"/>
                <a:gd name="T60" fmla="*/ 20 w 238"/>
                <a:gd name="T61" fmla="*/ 99 h 947"/>
                <a:gd name="T62" fmla="*/ 22 w 238"/>
                <a:gd name="T63" fmla="*/ 98 h 947"/>
                <a:gd name="T64" fmla="*/ 25 w 238"/>
                <a:gd name="T65" fmla="*/ 97 h 947"/>
                <a:gd name="T66" fmla="*/ 27 w 238"/>
                <a:gd name="T67" fmla="*/ 95 h 947"/>
                <a:gd name="T68" fmla="*/ 27 w 238"/>
                <a:gd name="T69" fmla="*/ 2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0" name="Freeform 734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23 w 203"/>
                <a:gd name="T1" fmla="*/ 2 h 799"/>
                <a:gd name="T2" fmla="*/ 23 w 203"/>
                <a:gd name="T3" fmla="*/ 2 h 799"/>
                <a:gd name="T4" fmla="*/ 23 w 203"/>
                <a:gd name="T5" fmla="*/ 2 h 799"/>
                <a:gd name="T6" fmla="*/ 22 w 203"/>
                <a:gd name="T7" fmla="*/ 2 h 799"/>
                <a:gd name="T8" fmla="*/ 21 w 203"/>
                <a:gd name="T9" fmla="*/ 1 h 799"/>
                <a:gd name="T10" fmla="*/ 20 w 203"/>
                <a:gd name="T11" fmla="*/ 1 h 799"/>
                <a:gd name="T12" fmla="*/ 19 w 203"/>
                <a:gd name="T13" fmla="*/ 1 h 799"/>
                <a:gd name="T14" fmla="*/ 17 w 203"/>
                <a:gd name="T15" fmla="*/ 0 h 799"/>
                <a:gd name="T16" fmla="*/ 16 w 203"/>
                <a:gd name="T17" fmla="*/ 0 h 799"/>
                <a:gd name="T18" fmla="*/ 14 w 203"/>
                <a:gd name="T19" fmla="*/ 0 h 799"/>
                <a:gd name="T20" fmla="*/ 12 w 203"/>
                <a:gd name="T21" fmla="*/ 0 h 799"/>
                <a:gd name="T22" fmla="*/ 10 w 203"/>
                <a:gd name="T23" fmla="*/ 0 h 799"/>
                <a:gd name="T24" fmla="*/ 8 w 203"/>
                <a:gd name="T25" fmla="*/ 0 h 799"/>
                <a:gd name="T26" fmla="*/ 6 w 203"/>
                <a:gd name="T27" fmla="*/ 1 h 799"/>
                <a:gd name="T28" fmla="*/ 4 w 203"/>
                <a:gd name="T29" fmla="*/ 2 h 799"/>
                <a:gd name="T30" fmla="*/ 2 w 203"/>
                <a:gd name="T31" fmla="*/ 3 h 799"/>
                <a:gd name="T32" fmla="*/ 0 w 203"/>
                <a:gd name="T33" fmla="*/ 4 h 799"/>
                <a:gd name="T34" fmla="*/ 0 w 203"/>
                <a:gd name="T35" fmla="*/ 89 h 799"/>
                <a:gd name="T36" fmla="*/ 0 w 203"/>
                <a:gd name="T37" fmla="*/ 89 h 799"/>
                <a:gd name="T38" fmla="*/ 1 w 203"/>
                <a:gd name="T39" fmla="*/ 89 h 799"/>
                <a:gd name="T40" fmla="*/ 1 w 203"/>
                <a:gd name="T41" fmla="*/ 89 h 799"/>
                <a:gd name="T42" fmla="*/ 2 w 203"/>
                <a:gd name="T43" fmla="*/ 89 h 799"/>
                <a:gd name="T44" fmla="*/ 3 w 203"/>
                <a:gd name="T45" fmla="*/ 89 h 799"/>
                <a:gd name="T46" fmla="*/ 5 w 203"/>
                <a:gd name="T47" fmla="*/ 88 h 799"/>
                <a:gd name="T48" fmla="*/ 6 w 203"/>
                <a:gd name="T49" fmla="*/ 88 h 799"/>
                <a:gd name="T50" fmla="*/ 8 w 203"/>
                <a:gd name="T51" fmla="*/ 88 h 799"/>
                <a:gd name="T52" fmla="*/ 9 w 203"/>
                <a:gd name="T53" fmla="*/ 87 h 799"/>
                <a:gd name="T54" fmla="*/ 11 w 203"/>
                <a:gd name="T55" fmla="*/ 87 h 799"/>
                <a:gd name="T56" fmla="*/ 13 w 203"/>
                <a:gd name="T57" fmla="*/ 86 h 799"/>
                <a:gd name="T58" fmla="*/ 15 w 203"/>
                <a:gd name="T59" fmla="*/ 85 h 799"/>
                <a:gd name="T60" fmla="*/ 17 w 203"/>
                <a:gd name="T61" fmla="*/ 84 h 799"/>
                <a:gd name="T62" fmla="*/ 19 w 203"/>
                <a:gd name="T63" fmla="*/ 83 h 799"/>
                <a:gd name="T64" fmla="*/ 21 w 203"/>
                <a:gd name="T65" fmla="*/ 82 h 799"/>
                <a:gd name="T66" fmla="*/ 23 w 203"/>
                <a:gd name="T67" fmla="*/ 80 h 799"/>
                <a:gd name="T68" fmla="*/ 23 w 203"/>
                <a:gd name="T69" fmla="*/ 2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1" name="Freeform 735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19 w 171"/>
                <a:gd name="T1" fmla="*/ 2 h 650"/>
                <a:gd name="T2" fmla="*/ 19 w 171"/>
                <a:gd name="T3" fmla="*/ 2 h 650"/>
                <a:gd name="T4" fmla="*/ 19 w 171"/>
                <a:gd name="T5" fmla="*/ 1 h 650"/>
                <a:gd name="T6" fmla="*/ 18 w 171"/>
                <a:gd name="T7" fmla="*/ 1 h 650"/>
                <a:gd name="T8" fmla="*/ 17 w 171"/>
                <a:gd name="T9" fmla="*/ 1 h 650"/>
                <a:gd name="T10" fmla="*/ 17 w 171"/>
                <a:gd name="T11" fmla="*/ 1 h 650"/>
                <a:gd name="T12" fmla="*/ 15 w 171"/>
                <a:gd name="T13" fmla="*/ 0 h 650"/>
                <a:gd name="T14" fmla="*/ 14 w 171"/>
                <a:gd name="T15" fmla="*/ 0 h 650"/>
                <a:gd name="T16" fmla="*/ 13 w 171"/>
                <a:gd name="T17" fmla="*/ 0 h 650"/>
                <a:gd name="T18" fmla="*/ 12 w 171"/>
                <a:gd name="T19" fmla="*/ 0 h 650"/>
                <a:gd name="T20" fmla="*/ 10 w 171"/>
                <a:gd name="T21" fmla="*/ 0 h 650"/>
                <a:gd name="T22" fmla="*/ 9 w 171"/>
                <a:gd name="T23" fmla="*/ 0 h 650"/>
                <a:gd name="T24" fmla="*/ 7 w 171"/>
                <a:gd name="T25" fmla="*/ 0 h 650"/>
                <a:gd name="T26" fmla="*/ 5 w 171"/>
                <a:gd name="T27" fmla="*/ 1 h 650"/>
                <a:gd name="T28" fmla="*/ 3 w 171"/>
                <a:gd name="T29" fmla="*/ 1 h 650"/>
                <a:gd name="T30" fmla="*/ 2 w 171"/>
                <a:gd name="T31" fmla="*/ 2 h 650"/>
                <a:gd name="T32" fmla="*/ 0 w 171"/>
                <a:gd name="T33" fmla="*/ 4 h 650"/>
                <a:gd name="T34" fmla="*/ 0 w 171"/>
                <a:gd name="T35" fmla="*/ 72 h 650"/>
                <a:gd name="T36" fmla="*/ 0 w 171"/>
                <a:gd name="T37" fmla="*/ 72 h 650"/>
                <a:gd name="T38" fmla="*/ 0 w 171"/>
                <a:gd name="T39" fmla="*/ 72 h 650"/>
                <a:gd name="T40" fmla="*/ 1 w 171"/>
                <a:gd name="T41" fmla="*/ 72 h 650"/>
                <a:gd name="T42" fmla="*/ 2 w 171"/>
                <a:gd name="T43" fmla="*/ 72 h 650"/>
                <a:gd name="T44" fmla="*/ 3 w 171"/>
                <a:gd name="T45" fmla="*/ 72 h 650"/>
                <a:gd name="T46" fmla="*/ 4 w 171"/>
                <a:gd name="T47" fmla="*/ 71 h 650"/>
                <a:gd name="T48" fmla="*/ 5 w 171"/>
                <a:gd name="T49" fmla="*/ 71 h 650"/>
                <a:gd name="T50" fmla="*/ 6 w 171"/>
                <a:gd name="T51" fmla="*/ 71 h 650"/>
                <a:gd name="T52" fmla="*/ 8 w 171"/>
                <a:gd name="T53" fmla="*/ 70 h 650"/>
                <a:gd name="T54" fmla="*/ 9 w 171"/>
                <a:gd name="T55" fmla="*/ 70 h 650"/>
                <a:gd name="T56" fmla="*/ 11 w 171"/>
                <a:gd name="T57" fmla="*/ 69 h 650"/>
                <a:gd name="T58" fmla="*/ 12 w 171"/>
                <a:gd name="T59" fmla="*/ 69 h 650"/>
                <a:gd name="T60" fmla="*/ 14 w 171"/>
                <a:gd name="T61" fmla="*/ 68 h 650"/>
                <a:gd name="T62" fmla="*/ 16 w 171"/>
                <a:gd name="T63" fmla="*/ 67 h 650"/>
                <a:gd name="T64" fmla="*/ 17 w 171"/>
                <a:gd name="T65" fmla="*/ 66 h 650"/>
                <a:gd name="T66" fmla="*/ 19 w 171"/>
                <a:gd name="T67" fmla="*/ 65 h 650"/>
                <a:gd name="T68" fmla="*/ 19 w 171"/>
                <a:gd name="T69" fmla="*/ 2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2" name="Freeform 736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15 w 138"/>
                <a:gd name="T1" fmla="*/ 2 h 502"/>
                <a:gd name="T2" fmla="*/ 15 w 138"/>
                <a:gd name="T3" fmla="*/ 1 h 502"/>
                <a:gd name="T4" fmla="*/ 14 w 138"/>
                <a:gd name="T5" fmla="*/ 1 h 502"/>
                <a:gd name="T6" fmla="*/ 12 w 138"/>
                <a:gd name="T7" fmla="*/ 0 h 502"/>
                <a:gd name="T8" fmla="*/ 10 w 138"/>
                <a:gd name="T9" fmla="*/ 0 h 502"/>
                <a:gd name="T10" fmla="*/ 8 w 138"/>
                <a:gd name="T11" fmla="*/ 0 h 502"/>
                <a:gd name="T12" fmla="*/ 6 w 138"/>
                <a:gd name="T13" fmla="*/ 0 h 502"/>
                <a:gd name="T14" fmla="*/ 3 w 138"/>
                <a:gd name="T15" fmla="*/ 1 h 502"/>
                <a:gd name="T16" fmla="*/ 0 w 138"/>
                <a:gd name="T17" fmla="*/ 3 h 502"/>
                <a:gd name="T18" fmla="*/ 0 w 138"/>
                <a:gd name="T19" fmla="*/ 56 h 502"/>
                <a:gd name="T20" fmla="*/ 0 w 138"/>
                <a:gd name="T21" fmla="*/ 56 h 502"/>
                <a:gd name="T22" fmla="*/ 1 w 138"/>
                <a:gd name="T23" fmla="*/ 56 h 502"/>
                <a:gd name="T24" fmla="*/ 3 w 138"/>
                <a:gd name="T25" fmla="*/ 56 h 502"/>
                <a:gd name="T26" fmla="*/ 5 w 138"/>
                <a:gd name="T27" fmla="*/ 55 h 502"/>
                <a:gd name="T28" fmla="*/ 7 w 138"/>
                <a:gd name="T29" fmla="*/ 54 h 502"/>
                <a:gd name="T30" fmla="*/ 10 w 138"/>
                <a:gd name="T31" fmla="*/ 53 h 502"/>
                <a:gd name="T32" fmla="*/ 12 w 138"/>
                <a:gd name="T33" fmla="*/ 52 h 502"/>
                <a:gd name="T34" fmla="*/ 15 w 138"/>
                <a:gd name="T35" fmla="*/ 50 h 502"/>
                <a:gd name="T36" fmla="*/ 15 w 138"/>
                <a:gd name="T37" fmla="*/ 2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3" name="Freeform 737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12 w 104"/>
                <a:gd name="T1" fmla="*/ 1 h 353"/>
                <a:gd name="T2" fmla="*/ 12 w 104"/>
                <a:gd name="T3" fmla="*/ 1 h 353"/>
                <a:gd name="T4" fmla="*/ 11 w 104"/>
                <a:gd name="T5" fmla="*/ 1 h 353"/>
                <a:gd name="T6" fmla="*/ 10 w 104"/>
                <a:gd name="T7" fmla="*/ 0 h 353"/>
                <a:gd name="T8" fmla="*/ 8 w 104"/>
                <a:gd name="T9" fmla="*/ 0 h 353"/>
                <a:gd name="T10" fmla="*/ 6 w 104"/>
                <a:gd name="T11" fmla="*/ 0 h 353"/>
                <a:gd name="T12" fmla="*/ 4 w 104"/>
                <a:gd name="T13" fmla="*/ 0 h 353"/>
                <a:gd name="T14" fmla="*/ 2 w 104"/>
                <a:gd name="T15" fmla="*/ 1 h 353"/>
                <a:gd name="T16" fmla="*/ 0 w 104"/>
                <a:gd name="T17" fmla="*/ 2 h 353"/>
                <a:gd name="T18" fmla="*/ 0 w 104"/>
                <a:gd name="T19" fmla="*/ 40 h 353"/>
                <a:gd name="T20" fmla="*/ 0 w 104"/>
                <a:gd name="T21" fmla="*/ 40 h 353"/>
                <a:gd name="T22" fmla="*/ 1 w 104"/>
                <a:gd name="T23" fmla="*/ 40 h 353"/>
                <a:gd name="T24" fmla="*/ 2 w 104"/>
                <a:gd name="T25" fmla="*/ 40 h 353"/>
                <a:gd name="T26" fmla="*/ 4 w 104"/>
                <a:gd name="T27" fmla="*/ 39 h 353"/>
                <a:gd name="T28" fmla="*/ 6 w 104"/>
                <a:gd name="T29" fmla="*/ 39 h 353"/>
                <a:gd name="T30" fmla="*/ 8 w 104"/>
                <a:gd name="T31" fmla="*/ 38 h 353"/>
                <a:gd name="T32" fmla="*/ 10 w 104"/>
                <a:gd name="T33" fmla="*/ 37 h 353"/>
                <a:gd name="T34" fmla="*/ 12 w 104"/>
                <a:gd name="T35" fmla="*/ 35 h 353"/>
                <a:gd name="T36" fmla="*/ 12 w 104"/>
                <a:gd name="T37" fmla="*/ 1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4" name="Freeform 738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8 w 72"/>
                <a:gd name="T1" fmla="*/ 1 h 204"/>
                <a:gd name="T2" fmla="*/ 8 w 72"/>
                <a:gd name="T3" fmla="*/ 1 h 204"/>
                <a:gd name="T4" fmla="*/ 7 w 72"/>
                <a:gd name="T5" fmla="*/ 0 h 204"/>
                <a:gd name="T6" fmla="*/ 6 w 72"/>
                <a:gd name="T7" fmla="*/ 0 h 204"/>
                <a:gd name="T8" fmla="*/ 5 w 72"/>
                <a:gd name="T9" fmla="*/ 0 h 204"/>
                <a:gd name="T10" fmla="*/ 4 w 72"/>
                <a:gd name="T11" fmla="*/ 0 h 204"/>
                <a:gd name="T12" fmla="*/ 3 w 72"/>
                <a:gd name="T13" fmla="*/ 0 h 204"/>
                <a:gd name="T14" fmla="*/ 1 w 72"/>
                <a:gd name="T15" fmla="*/ 1 h 204"/>
                <a:gd name="T16" fmla="*/ 0 w 72"/>
                <a:gd name="T17" fmla="*/ 1 h 204"/>
                <a:gd name="T18" fmla="*/ 0 w 72"/>
                <a:gd name="T19" fmla="*/ 23 h 204"/>
                <a:gd name="T20" fmla="*/ 0 w 72"/>
                <a:gd name="T21" fmla="*/ 23 h 204"/>
                <a:gd name="T22" fmla="*/ 1 w 72"/>
                <a:gd name="T23" fmla="*/ 23 h 204"/>
                <a:gd name="T24" fmla="*/ 2 w 72"/>
                <a:gd name="T25" fmla="*/ 23 h 204"/>
                <a:gd name="T26" fmla="*/ 3 w 72"/>
                <a:gd name="T27" fmla="*/ 23 h 204"/>
                <a:gd name="T28" fmla="*/ 4 w 72"/>
                <a:gd name="T29" fmla="*/ 22 h 204"/>
                <a:gd name="T30" fmla="*/ 5 w 72"/>
                <a:gd name="T31" fmla="*/ 22 h 204"/>
                <a:gd name="T32" fmla="*/ 7 w 72"/>
                <a:gd name="T33" fmla="*/ 21 h 204"/>
                <a:gd name="T34" fmla="*/ 8 w 72"/>
                <a:gd name="T35" fmla="*/ 20 h 204"/>
                <a:gd name="T36" fmla="*/ 8 w 72"/>
                <a:gd name="T37" fmla="*/ 1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5" name="Freeform 739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6 w 104"/>
                <a:gd name="T1" fmla="*/ 11 h 104"/>
                <a:gd name="T2" fmla="*/ 7 w 104"/>
                <a:gd name="T3" fmla="*/ 11 h 104"/>
                <a:gd name="T4" fmla="*/ 8 w 104"/>
                <a:gd name="T5" fmla="*/ 11 h 104"/>
                <a:gd name="T6" fmla="*/ 9 w 104"/>
                <a:gd name="T7" fmla="*/ 10 h 104"/>
                <a:gd name="T8" fmla="*/ 10 w 104"/>
                <a:gd name="T9" fmla="*/ 9 h 104"/>
                <a:gd name="T10" fmla="*/ 11 w 104"/>
                <a:gd name="T11" fmla="*/ 9 h 104"/>
                <a:gd name="T12" fmla="*/ 12 w 104"/>
                <a:gd name="T13" fmla="*/ 8 h 104"/>
                <a:gd name="T14" fmla="*/ 12 w 104"/>
                <a:gd name="T15" fmla="*/ 7 h 104"/>
                <a:gd name="T16" fmla="*/ 12 w 104"/>
                <a:gd name="T17" fmla="*/ 6 h 104"/>
                <a:gd name="T18" fmla="*/ 12 w 104"/>
                <a:gd name="T19" fmla="*/ 4 h 104"/>
                <a:gd name="T20" fmla="*/ 12 w 104"/>
                <a:gd name="T21" fmla="*/ 3 h 104"/>
                <a:gd name="T22" fmla="*/ 11 w 104"/>
                <a:gd name="T23" fmla="*/ 2 h 104"/>
                <a:gd name="T24" fmla="*/ 10 w 104"/>
                <a:gd name="T25" fmla="*/ 2 h 104"/>
                <a:gd name="T26" fmla="*/ 9 w 104"/>
                <a:gd name="T27" fmla="*/ 1 h 104"/>
                <a:gd name="T28" fmla="*/ 8 w 104"/>
                <a:gd name="T29" fmla="*/ 0 h 104"/>
                <a:gd name="T30" fmla="*/ 7 w 104"/>
                <a:gd name="T31" fmla="*/ 0 h 104"/>
                <a:gd name="T32" fmla="*/ 6 w 104"/>
                <a:gd name="T33" fmla="*/ 0 h 104"/>
                <a:gd name="T34" fmla="*/ 5 w 104"/>
                <a:gd name="T35" fmla="*/ 0 h 104"/>
                <a:gd name="T36" fmla="*/ 4 w 104"/>
                <a:gd name="T37" fmla="*/ 0 h 104"/>
                <a:gd name="T38" fmla="*/ 3 w 104"/>
                <a:gd name="T39" fmla="*/ 1 h 104"/>
                <a:gd name="T40" fmla="*/ 2 w 104"/>
                <a:gd name="T41" fmla="*/ 2 h 104"/>
                <a:gd name="T42" fmla="*/ 1 w 104"/>
                <a:gd name="T43" fmla="*/ 2 h 104"/>
                <a:gd name="T44" fmla="*/ 0 w 104"/>
                <a:gd name="T45" fmla="*/ 3 h 104"/>
                <a:gd name="T46" fmla="*/ 0 w 104"/>
                <a:gd name="T47" fmla="*/ 4 h 104"/>
                <a:gd name="T48" fmla="*/ 0 w 104"/>
                <a:gd name="T49" fmla="*/ 6 h 104"/>
                <a:gd name="T50" fmla="*/ 0 w 104"/>
                <a:gd name="T51" fmla="*/ 7 h 104"/>
                <a:gd name="T52" fmla="*/ 0 w 104"/>
                <a:gd name="T53" fmla="*/ 8 h 104"/>
                <a:gd name="T54" fmla="*/ 1 w 104"/>
                <a:gd name="T55" fmla="*/ 9 h 104"/>
                <a:gd name="T56" fmla="*/ 2 w 104"/>
                <a:gd name="T57" fmla="*/ 9 h 104"/>
                <a:gd name="T58" fmla="*/ 3 w 104"/>
                <a:gd name="T59" fmla="*/ 10 h 104"/>
                <a:gd name="T60" fmla="*/ 4 w 104"/>
                <a:gd name="T61" fmla="*/ 11 h 104"/>
                <a:gd name="T62" fmla="*/ 5 w 104"/>
                <a:gd name="T63" fmla="*/ 11 h 104"/>
                <a:gd name="T64" fmla="*/ 6 w 104"/>
                <a:gd name="T65" fmla="*/ 11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6" name="Freeform 740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3 w 52"/>
                <a:gd name="T1" fmla="*/ 6 h 52"/>
                <a:gd name="T2" fmla="*/ 4 w 52"/>
                <a:gd name="T3" fmla="*/ 6 h 52"/>
                <a:gd name="T4" fmla="*/ 5 w 52"/>
                <a:gd name="T5" fmla="*/ 5 h 52"/>
                <a:gd name="T6" fmla="*/ 6 w 52"/>
                <a:gd name="T7" fmla="*/ 4 h 52"/>
                <a:gd name="T8" fmla="*/ 6 w 52"/>
                <a:gd name="T9" fmla="*/ 3 h 52"/>
                <a:gd name="T10" fmla="*/ 6 w 52"/>
                <a:gd name="T11" fmla="*/ 2 h 52"/>
                <a:gd name="T12" fmla="*/ 5 w 52"/>
                <a:gd name="T13" fmla="*/ 1 h 52"/>
                <a:gd name="T14" fmla="*/ 4 w 52"/>
                <a:gd name="T15" fmla="*/ 0 h 52"/>
                <a:gd name="T16" fmla="*/ 3 w 52"/>
                <a:gd name="T17" fmla="*/ 0 h 52"/>
                <a:gd name="T18" fmla="*/ 2 w 52"/>
                <a:gd name="T19" fmla="*/ 0 h 52"/>
                <a:gd name="T20" fmla="*/ 1 w 52"/>
                <a:gd name="T21" fmla="*/ 1 h 52"/>
                <a:gd name="T22" fmla="*/ 0 w 52"/>
                <a:gd name="T23" fmla="*/ 2 h 52"/>
                <a:gd name="T24" fmla="*/ 0 w 52"/>
                <a:gd name="T25" fmla="*/ 3 h 52"/>
                <a:gd name="T26" fmla="*/ 0 w 52"/>
                <a:gd name="T27" fmla="*/ 4 h 52"/>
                <a:gd name="T28" fmla="*/ 1 w 52"/>
                <a:gd name="T29" fmla="*/ 5 h 52"/>
                <a:gd name="T30" fmla="*/ 2 w 52"/>
                <a:gd name="T31" fmla="*/ 6 h 52"/>
                <a:gd name="T32" fmla="*/ 3 w 52"/>
                <a:gd name="T33" fmla="*/ 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7" name="Freeform 741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3 w 52"/>
                <a:gd name="T1" fmla="*/ 6 h 52"/>
                <a:gd name="T2" fmla="*/ 4 w 52"/>
                <a:gd name="T3" fmla="*/ 6 h 52"/>
                <a:gd name="T4" fmla="*/ 4 w 52"/>
                <a:gd name="T5" fmla="*/ 5 h 52"/>
                <a:gd name="T6" fmla="*/ 5 w 52"/>
                <a:gd name="T7" fmla="*/ 4 h 52"/>
                <a:gd name="T8" fmla="*/ 5 w 52"/>
                <a:gd name="T9" fmla="*/ 3 h 52"/>
                <a:gd name="T10" fmla="*/ 5 w 52"/>
                <a:gd name="T11" fmla="*/ 2 h 52"/>
                <a:gd name="T12" fmla="*/ 4 w 52"/>
                <a:gd name="T13" fmla="*/ 1 h 52"/>
                <a:gd name="T14" fmla="*/ 4 w 52"/>
                <a:gd name="T15" fmla="*/ 0 h 52"/>
                <a:gd name="T16" fmla="*/ 3 w 52"/>
                <a:gd name="T17" fmla="*/ 0 h 52"/>
                <a:gd name="T18" fmla="*/ 2 w 52"/>
                <a:gd name="T19" fmla="*/ 0 h 52"/>
                <a:gd name="T20" fmla="*/ 1 w 52"/>
                <a:gd name="T21" fmla="*/ 1 h 52"/>
                <a:gd name="T22" fmla="*/ 0 w 52"/>
                <a:gd name="T23" fmla="*/ 2 h 52"/>
                <a:gd name="T24" fmla="*/ 0 w 52"/>
                <a:gd name="T25" fmla="*/ 3 h 52"/>
                <a:gd name="T26" fmla="*/ 0 w 52"/>
                <a:gd name="T27" fmla="*/ 4 h 52"/>
                <a:gd name="T28" fmla="*/ 1 w 52"/>
                <a:gd name="T29" fmla="*/ 5 h 52"/>
                <a:gd name="T30" fmla="*/ 2 w 52"/>
                <a:gd name="T31" fmla="*/ 6 h 52"/>
                <a:gd name="T32" fmla="*/ 3 w 52"/>
                <a:gd name="T33" fmla="*/ 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8" name="Freeform 742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5 w 148"/>
                <a:gd name="T1" fmla="*/ 2 h 712"/>
                <a:gd name="T2" fmla="*/ 5 w 148"/>
                <a:gd name="T3" fmla="*/ 3 h 712"/>
                <a:gd name="T4" fmla="*/ 3 w 148"/>
                <a:gd name="T5" fmla="*/ 8 h 712"/>
                <a:gd name="T6" fmla="*/ 2 w 148"/>
                <a:gd name="T7" fmla="*/ 15 h 712"/>
                <a:gd name="T8" fmla="*/ 1 w 148"/>
                <a:gd name="T9" fmla="*/ 24 h 712"/>
                <a:gd name="T10" fmla="*/ 0 w 148"/>
                <a:gd name="T11" fmla="*/ 35 h 712"/>
                <a:gd name="T12" fmla="*/ 0 w 148"/>
                <a:gd name="T13" fmla="*/ 49 h 712"/>
                <a:gd name="T14" fmla="*/ 1 w 148"/>
                <a:gd name="T15" fmla="*/ 63 h 712"/>
                <a:gd name="T16" fmla="*/ 4 w 148"/>
                <a:gd name="T17" fmla="*/ 79 h 712"/>
                <a:gd name="T18" fmla="*/ 15 w 148"/>
                <a:gd name="T19" fmla="*/ 78 h 712"/>
                <a:gd name="T20" fmla="*/ 15 w 148"/>
                <a:gd name="T21" fmla="*/ 76 h 712"/>
                <a:gd name="T22" fmla="*/ 14 w 148"/>
                <a:gd name="T23" fmla="*/ 70 h 712"/>
                <a:gd name="T24" fmla="*/ 13 w 148"/>
                <a:gd name="T25" fmla="*/ 60 h 712"/>
                <a:gd name="T26" fmla="*/ 11 w 148"/>
                <a:gd name="T27" fmla="*/ 49 h 712"/>
                <a:gd name="T28" fmla="*/ 11 w 148"/>
                <a:gd name="T29" fmla="*/ 36 h 712"/>
                <a:gd name="T30" fmla="*/ 11 w 148"/>
                <a:gd name="T31" fmla="*/ 23 h 712"/>
                <a:gd name="T32" fmla="*/ 13 w 148"/>
                <a:gd name="T33" fmla="*/ 11 h 712"/>
                <a:gd name="T34" fmla="*/ 16 w 148"/>
                <a:gd name="T35" fmla="*/ 1 h 712"/>
                <a:gd name="T36" fmla="*/ 16 w 148"/>
                <a:gd name="T37" fmla="*/ 1 h 712"/>
                <a:gd name="T38" fmla="*/ 16 w 148"/>
                <a:gd name="T39" fmla="*/ 1 h 712"/>
                <a:gd name="T40" fmla="*/ 16 w 148"/>
                <a:gd name="T41" fmla="*/ 0 h 712"/>
                <a:gd name="T42" fmla="*/ 15 w 148"/>
                <a:gd name="T43" fmla="*/ 0 h 712"/>
                <a:gd name="T44" fmla="*/ 14 w 148"/>
                <a:gd name="T45" fmla="*/ 0 h 712"/>
                <a:gd name="T46" fmla="*/ 12 w 148"/>
                <a:gd name="T47" fmla="*/ 0 h 712"/>
                <a:gd name="T48" fmla="*/ 9 w 148"/>
                <a:gd name="T49" fmla="*/ 1 h 712"/>
                <a:gd name="T50" fmla="*/ 5 w 148"/>
                <a:gd name="T51" fmla="*/ 2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99" name="Freeform 743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23 w 201"/>
                <a:gd name="T1" fmla="*/ 1 h 795"/>
                <a:gd name="T2" fmla="*/ 22 w 201"/>
                <a:gd name="T3" fmla="*/ 1 h 795"/>
                <a:gd name="T4" fmla="*/ 21 w 201"/>
                <a:gd name="T5" fmla="*/ 3 h 795"/>
                <a:gd name="T6" fmla="*/ 19 w 201"/>
                <a:gd name="T7" fmla="*/ 8 h 795"/>
                <a:gd name="T8" fmla="*/ 17 w 201"/>
                <a:gd name="T9" fmla="*/ 15 h 795"/>
                <a:gd name="T10" fmla="*/ 15 w 201"/>
                <a:gd name="T11" fmla="*/ 27 h 795"/>
                <a:gd name="T12" fmla="*/ 15 w 201"/>
                <a:gd name="T13" fmla="*/ 42 h 795"/>
                <a:gd name="T14" fmla="*/ 15 w 201"/>
                <a:gd name="T15" fmla="*/ 62 h 795"/>
                <a:gd name="T16" fmla="*/ 17 w 201"/>
                <a:gd name="T17" fmla="*/ 88 h 795"/>
                <a:gd name="T18" fmla="*/ 4 w 201"/>
                <a:gd name="T19" fmla="*/ 88 h 795"/>
                <a:gd name="T20" fmla="*/ 4 w 201"/>
                <a:gd name="T21" fmla="*/ 85 h 795"/>
                <a:gd name="T22" fmla="*/ 3 w 201"/>
                <a:gd name="T23" fmla="*/ 78 h 795"/>
                <a:gd name="T24" fmla="*/ 1 w 201"/>
                <a:gd name="T25" fmla="*/ 68 h 795"/>
                <a:gd name="T26" fmla="*/ 0 w 201"/>
                <a:gd name="T27" fmla="*/ 55 h 795"/>
                <a:gd name="T28" fmla="*/ 0 w 201"/>
                <a:gd name="T29" fmla="*/ 40 h 795"/>
                <a:gd name="T30" fmla="*/ 1 w 201"/>
                <a:gd name="T31" fmla="*/ 26 h 795"/>
                <a:gd name="T32" fmla="*/ 3 w 201"/>
                <a:gd name="T33" fmla="*/ 12 h 795"/>
                <a:gd name="T34" fmla="*/ 8 w 201"/>
                <a:gd name="T35" fmla="*/ 0 h 795"/>
                <a:gd name="T36" fmla="*/ 23 w 201"/>
                <a:gd name="T37" fmla="*/ 1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00" name="Freeform 744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5 w 129"/>
                <a:gd name="T1" fmla="*/ 1 h 622"/>
                <a:gd name="T2" fmla="*/ 4 w 129"/>
                <a:gd name="T3" fmla="*/ 3 h 622"/>
                <a:gd name="T4" fmla="*/ 3 w 129"/>
                <a:gd name="T5" fmla="*/ 7 h 622"/>
                <a:gd name="T6" fmla="*/ 2 w 129"/>
                <a:gd name="T7" fmla="*/ 13 h 622"/>
                <a:gd name="T8" fmla="*/ 1 w 129"/>
                <a:gd name="T9" fmla="*/ 21 h 622"/>
                <a:gd name="T10" fmla="*/ 0 w 129"/>
                <a:gd name="T11" fmla="*/ 31 h 622"/>
                <a:gd name="T12" fmla="*/ 0 w 129"/>
                <a:gd name="T13" fmla="*/ 42 h 622"/>
                <a:gd name="T14" fmla="*/ 1 w 129"/>
                <a:gd name="T15" fmla="*/ 55 h 622"/>
                <a:gd name="T16" fmla="*/ 4 w 129"/>
                <a:gd name="T17" fmla="*/ 69 h 622"/>
                <a:gd name="T18" fmla="*/ 14 w 129"/>
                <a:gd name="T19" fmla="*/ 68 h 622"/>
                <a:gd name="T20" fmla="*/ 14 w 129"/>
                <a:gd name="T21" fmla="*/ 66 h 622"/>
                <a:gd name="T22" fmla="*/ 13 w 129"/>
                <a:gd name="T23" fmla="*/ 61 h 622"/>
                <a:gd name="T24" fmla="*/ 12 w 129"/>
                <a:gd name="T25" fmla="*/ 52 h 622"/>
                <a:gd name="T26" fmla="*/ 11 w 129"/>
                <a:gd name="T27" fmla="*/ 42 h 622"/>
                <a:gd name="T28" fmla="*/ 10 w 129"/>
                <a:gd name="T29" fmla="*/ 31 h 622"/>
                <a:gd name="T30" fmla="*/ 10 w 129"/>
                <a:gd name="T31" fmla="*/ 20 h 622"/>
                <a:gd name="T32" fmla="*/ 12 w 129"/>
                <a:gd name="T33" fmla="*/ 10 h 622"/>
                <a:gd name="T34" fmla="*/ 15 w 129"/>
                <a:gd name="T35" fmla="*/ 1 h 622"/>
                <a:gd name="T36" fmla="*/ 15 w 129"/>
                <a:gd name="T37" fmla="*/ 1 h 622"/>
                <a:gd name="T38" fmla="*/ 15 w 129"/>
                <a:gd name="T39" fmla="*/ 0 h 622"/>
                <a:gd name="T40" fmla="*/ 15 w 129"/>
                <a:gd name="T41" fmla="*/ 0 h 622"/>
                <a:gd name="T42" fmla="*/ 14 w 129"/>
                <a:gd name="T43" fmla="*/ 0 h 622"/>
                <a:gd name="T44" fmla="*/ 13 w 129"/>
                <a:gd name="T45" fmla="*/ 0 h 622"/>
                <a:gd name="T46" fmla="*/ 11 w 129"/>
                <a:gd name="T47" fmla="*/ 0 h 622"/>
                <a:gd name="T48" fmla="*/ 8 w 129"/>
                <a:gd name="T49" fmla="*/ 1 h 622"/>
                <a:gd name="T50" fmla="*/ 5 w 129"/>
                <a:gd name="T51" fmla="*/ 1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01" name="Freeform 745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4 w 110"/>
                <a:gd name="T1" fmla="*/ 1 h 531"/>
                <a:gd name="T2" fmla="*/ 3 w 110"/>
                <a:gd name="T3" fmla="*/ 2 h 531"/>
                <a:gd name="T4" fmla="*/ 3 w 110"/>
                <a:gd name="T5" fmla="*/ 6 h 531"/>
                <a:gd name="T6" fmla="*/ 2 w 110"/>
                <a:gd name="T7" fmla="*/ 11 h 531"/>
                <a:gd name="T8" fmla="*/ 1 w 110"/>
                <a:gd name="T9" fmla="*/ 18 h 531"/>
                <a:gd name="T10" fmla="*/ 0 w 110"/>
                <a:gd name="T11" fmla="*/ 26 h 531"/>
                <a:gd name="T12" fmla="*/ 0 w 110"/>
                <a:gd name="T13" fmla="*/ 36 h 531"/>
                <a:gd name="T14" fmla="*/ 1 w 110"/>
                <a:gd name="T15" fmla="*/ 47 h 531"/>
                <a:gd name="T16" fmla="*/ 3 w 110"/>
                <a:gd name="T17" fmla="*/ 59 h 531"/>
                <a:gd name="T18" fmla="*/ 12 w 110"/>
                <a:gd name="T19" fmla="*/ 58 h 531"/>
                <a:gd name="T20" fmla="*/ 11 w 110"/>
                <a:gd name="T21" fmla="*/ 57 h 531"/>
                <a:gd name="T22" fmla="*/ 10 w 110"/>
                <a:gd name="T23" fmla="*/ 52 h 531"/>
                <a:gd name="T24" fmla="*/ 9 w 110"/>
                <a:gd name="T25" fmla="*/ 45 h 531"/>
                <a:gd name="T26" fmla="*/ 9 w 110"/>
                <a:gd name="T27" fmla="*/ 36 h 531"/>
                <a:gd name="T28" fmla="*/ 8 w 110"/>
                <a:gd name="T29" fmla="*/ 27 h 531"/>
                <a:gd name="T30" fmla="*/ 8 w 110"/>
                <a:gd name="T31" fmla="*/ 17 h 531"/>
                <a:gd name="T32" fmla="*/ 9 w 110"/>
                <a:gd name="T33" fmla="*/ 8 h 531"/>
                <a:gd name="T34" fmla="*/ 12 w 110"/>
                <a:gd name="T35" fmla="*/ 1 h 531"/>
                <a:gd name="T36" fmla="*/ 12 w 110"/>
                <a:gd name="T37" fmla="*/ 1 h 531"/>
                <a:gd name="T38" fmla="*/ 12 w 110"/>
                <a:gd name="T39" fmla="*/ 0 h 531"/>
                <a:gd name="T40" fmla="*/ 12 w 110"/>
                <a:gd name="T41" fmla="*/ 0 h 531"/>
                <a:gd name="T42" fmla="*/ 11 w 110"/>
                <a:gd name="T43" fmla="*/ 0 h 531"/>
                <a:gd name="T44" fmla="*/ 10 w 110"/>
                <a:gd name="T45" fmla="*/ 0 h 531"/>
                <a:gd name="T46" fmla="*/ 9 w 110"/>
                <a:gd name="T47" fmla="*/ 0 h 531"/>
                <a:gd name="T48" fmla="*/ 7 w 110"/>
                <a:gd name="T49" fmla="*/ 0 h 531"/>
                <a:gd name="T50" fmla="*/ 4 w 110"/>
                <a:gd name="T51" fmla="*/ 1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02" name="Freeform 746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3 w 92"/>
                <a:gd name="T1" fmla="*/ 1 h 438"/>
                <a:gd name="T2" fmla="*/ 3 w 92"/>
                <a:gd name="T3" fmla="*/ 2 h 438"/>
                <a:gd name="T4" fmla="*/ 2 w 92"/>
                <a:gd name="T5" fmla="*/ 5 h 438"/>
                <a:gd name="T6" fmla="*/ 1 w 92"/>
                <a:gd name="T7" fmla="*/ 9 h 438"/>
                <a:gd name="T8" fmla="*/ 0 w 92"/>
                <a:gd name="T9" fmla="*/ 15 h 438"/>
                <a:gd name="T10" fmla="*/ 0 w 92"/>
                <a:gd name="T11" fmla="*/ 21 h 438"/>
                <a:gd name="T12" fmla="*/ 0 w 92"/>
                <a:gd name="T13" fmla="*/ 30 h 438"/>
                <a:gd name="T14" fmla="*/ 1 w 92"/>
                <a:gd name="T15" fmla="*/ 38 h 438"/>
                <a:gd name="T16" fmla="*/ 3 w 92"/>
                <a:gd name="T17" fmla="*/ 48 h 438"/>
                <a:gd name="T18" fmla="*/ 10 w 92"/>
                <a:gd name="T19" fmla="*/ 48 h 438"/>
                <a:gd name="T20" fmla="*/ 9 w 92"/>
                <a:gd name="T21" fmla="*/ 46 h 438"/>
                <a:gd name="T22" fmla="*/ 9 w 92"/>
                <a:gd name="T23" fmla="*/ 42 h 438"/>
                <a:gd name="T24" fmla="*/ 8 w 92"/>
                <a:gd name="T25" fmla="*/ 37 h 438"/>
                <a:gd name="T26" fmla="*/ 7 w 92"/>
                <a:gd name="T27" fmla="*/ 30 h 438"/>
                <a:gd name="T28" fmla="*/ 7 w 92"/>
                <a:gd name="T29" fmla="*/ 22 h 438"/>
                <a:gd name="T30" fmla="*/ 7 w 92"/>
                <a:gd name="T31" fmla="*/ 14 h 438"/>
                <a:gd name="T32" fmla="*/ 8 w 92"/>
                <a:gd name="T33" fmla="*/ 7 h 438"/>
                <a:gd name="T34" fmla="*/ 10 w 92"/>
                <a:gd name="T35" fmla="*/ 1 h 438"/>
                <a:gd name="T36" fmla="*/ 10 w 92"/>
                <a:gd name="T37" fmla="*/ 0 h 438"/>
                <a:gd name="T38" fmla="*/ 10 w 92"/>
                <a:gd name="T39" fmla="*/ 0 h 438"/>
                <a:gd name="T40" fmla="*/ 10 w 92"/>
                <a:gd name="T41" fmla="*/ 0 h 438"/>
                <a:gd name="T42" fmla="*/ 9 w 92"/>
                <a:gd name="T43" fmla="*/ 0 h 438"/>
                <a:gd name="T44" fmla="*/ 9 w 92"/>
                <a:gd name="T45" fmla="*/ 0 h 438"/>
                <a:gd name="T46" fmla="*/ 7 w 92"/>
                <a:gd name="T47" fmla="*/ 0 h 438"/>
                <a:gd name="T48" fmla="*/ 6 w 92"/>
                <a:gd name="T49" fmla="*/ 0 h 438"/>
                <a:gd name="T50" fmla="*/ 3 w 92"/>
                <a:gd name="T51" fmla="*/ 1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03" name="Freeform 747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3 w 73"/>
                <a:gd name="T1" fmla="*/ 1 h 347"/>
                <a:gd name="T2" fmla="*/ 2 w 73"/>
                <a:gd name="T3" fmla="*/ 2 h 347"/>
                <a:gd name="T4" fmla="*/ 2 w 73"/>
                <a:gd name="T5" fmla="*/ 4 h 347"/>
                <a:gd name="T6" fmla="*/ 1 w 73"/>
                <a:gd name="T7" fmla="*/ 7 h 347"/>
                <a:gd name="T8" fmla="*/ 0 w 73"/>
                <a:gd name="T9" fmla="*/ 12 h 347"/>
                <a:gd name="T10" fmla="*/ 0 w 73"/>
                <a:gd name="T11" fmla="*/ 17 h 347"/>
                <a:gd name="T12" fmla="*/ 0 w 73"/>
                <a:gd name="T13" fmla="*/ 24 h 347"/>
                <a:gd name="T14" fmla="*/ 1 w 73"/>
                <a:gd name="T15" fmla="*/ 31 h 347"/>
                <a:gd name="T16" fmla="*/ 2 w 73"/>
                <a:gd name="T17" fmla="*/ 39 h 347"/>
                <a:gd name="T18" fmla="*/ 8 w 73"/>
                <a:gd name="T19" fmla="*/ 39 h 347"/>
                <a:gd name="T20" fmla="*/ 7 w 73"/>
                <a:gd name="T21" fmla="*/ 38 h 347"/>
                <a:gd name="T22" fmla="*/ 7 w 73"/>
                <a:gd name="T23" fmla="*/ 34 h 347"/>
                <a:gd name="T24" fmla="*/ 6 w 73"/>
                <a:gd name="T25" fmla="*/ 30 h 347"/>
                <a:gd name="T26" fmla="*/ 6 w 73"/>
                <a:gd name="T27" fmla="*/ 24 h 347"/>
                <a:gd name="T28" fmla="*/ 5 w 73"/>
                <a:gd name="T29" fmla="*/ 18 h 347"/>
                <a:gd name="T30" fmla="*/ 5 w 73"/>
                <a:gd name="T31" fmla="*/ 11 h 347"/>
                <a:gd name="T32" fmla="*/ 6 w 73"/>
                <a:gd name="T33" fmla="*/ 6 h 347"/>
                <a:gd name="T34" fmla="*/ 8 w 73"/>
                <a:gd name="T35" fmla="*/ 0 h 347"/>
                <a:gd name="T36" fmla="*/ 8 w 73"/>
                <a:gd name="T37" fmla="*/ 0 h 347"/>
                <a:gd name="T38" fmla="*/ 8 w 73"/>
                <a:gd name="T39" fmla="*/ 0 h 347"/>
                <a:gd name="T40" fmla="*/ 8 w 73"/>
                <a:gd name="T41" fmla="*/ 0 h 347"/>
                <a:gd name="T42" fmla="*/ 8 w 73"/>
                <a:gd name="T43" fmla="*/ 0 h 347"/>
                <a:gd name="T44" fmla="*/ 7 w 73"/>
                <a:gd name="T45" fmla="*/ 0 h 347"/>
                <a:gd name="T46" fmla="*/ 6 w 73"/>
                <a:gd name="T47" fmla="*/ 0 h 347"/>
                <a:gd name="T48" fmla="*/ 4 w 73"/>
                <a:gd name="T49" fmla="*/ 0 h 347"/>
                <a:gd name="T50" fmla="*/ 3 w 73"/>
                <a:gd name="T51" fmla="*/ 1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04" name="Freeform 748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2 w 52"/>
                <a:gd name="T1" fmla="*/ 1 h 256"/>
                <a:gd name="T2" fmla="*/ 2 w 52"/>
                <a:gd name="T3" fmla="*/ 1 h 256"/>
                <a:gd name="T4" fmla="*/ 1 w 52"/>
                <a:gd name="T5" fmla="*/ 3 h 256"/>
                <a:gd name="T6" fmla="*/ 1 w 52"/>
                <a:gd name="T7" fmla="*/ 5 h 256"/>
                <a:gd name="T8" fmla="*/ 0 w 52"/>
                <a:gd name="T9" fmla="*/ 8 h 256"/>
                <a:gd name="T10" fmla="*/ 0 w 52"/>
                <a:gd name="T11" fmla="*/ 13 h 256"/>
                <a:gd name="T12" fmla="*/ 0 w 52"/>
                <a:gd name="T13" fmla="*/ 17 h 256"/>
                <a:gd name="T14" fmla="*/ 0 w 52"/>
                <a:gd name="T15" fmla="*/ 22 h 256"/>
                <a:gd name="T16" fmla="*/ 2 w 52"/>
                <a:gd name="T17" fmla="*/ 28 h 256"/>
                <a:gd name="T18" fmla="*/ 6 w 52"/>
                <a:gd name="T19" fmla="*/ 28 h 256"/>
                <a:gd name="T20" fmla="*/ 6 w 52"/>
                <a:gd name="T21" fmla="*/ 27 h 256"/>
                <a:gd name="T22" fmla="*/ 5 w 52"/>
                <a:gd name="T23" fmla="*/ 25 h 256"/>
                <a:gd name="T24" fmla="*/ 5 w 52"/>
                <a:gd name="T25" fmla="*/ 21 h 256"/>
                <a:gd name="T26" fmla="*/ 4 w 52"/>
                <a:gd name="T27" fmla="*/ 17 h 256"/>
                <a:gd name="T28" fmla="*/ 4 w 52"/>
                <a:gd name="T29" fmla="*/ 13 h 256"/>
                <a:gd name="T30" fmla="*/ 4 w 52"/>
                <a:gd name="T31" fmla="*/ 8 h 256"/>
                <a:gd name="T32" fmla="*/ 5 w 52"/>
                <a:gd name="T33" fmla="*/ 4 h 256"/>
                <a:gd name="T34" fmla="*/ 6 w 52"/>
                <a:gd name="T35" fmla="*/ 0 h 256"/>
                <a:gd name="T36" fmla="*/ 6 w 52"/>
                <a:gd name="T37" fmla="*/ 0 h 256"/>
                <a:gd name="T38" fmla="*/ 6 w 52"/>
                <a:gd name="T39" fmla="*/ 0 h 256"/>
                <a:gd name="T40" fmla="*/ 6 w 52"/>
                <a:gd name="T41" fmla="*/ 0 h 256"/>
                <a:gd name="T42" fmla="*/ 6 w 52"/>
                <a:gd name="T43" fmla="*/ 0 h 256"/>
                <a:gd name="T44" fmla="*/ 5 w 52"/>
                <a:gd name="T45" fmla="*/ 0 h 256"/>
                <a:gd name="T46" fmla="*/ 5 w 52"/>
                <a:gd name="T47" fmla="*/ 0 h 256"/>
                <a:gd name="T48" fmla="*/ 3 w 52"/>
                <a:gd name="T49" fmla="*/ 0 h 256"/>
                <a:gd name="T50" fmla="*/ 2 w 52"/>
                <a:gd name="T51" fmla="*/ 1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05" name="Freeform 749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20 w 176"/>
                <a:gd name="T1" fmla="*/ 1 h 693"/>
                <a:gd name="T2" fmla="*/ 20 w 176"/>
                <a:gd name="T3" fmla="*/ 1 h 693"/>
                <a:gd name="T4" fmla="*/ 18 w 176"/>
                <a:gd name="T5" fmla="*/ 3 h 693"/>
                <a:gd name="T6" fmla="*/ 16 w 176"/>
                <a:gd name="T7" fmla="*/ 7 h 693"/>
                <a:gd name="T8" fmla="*/ 15 w 176"/>
                <a:gd name="T9" fmla="*/ 14 h 693"/>
                <a:gd name="T10" fmla="*/ 13 w 176"/>
                <a:gd name="T11" fmla="*/ 23 h 693"/>
                <a:gd name="T12" fmla="*/ 12 w 176"/>
                <a:gd name="T13" fmla="*/ 37 h 693"/>
                <a:gd name="T14" fmla="*/ 13 w 176"/>
                <a:gd name="T15" fmla="*/ 54 h 693"/>
                <a:gd name="T16" fmla="*/ 15 w 176"/>
                <a:gd name="T17" fmla="*/ 77 h 693"/>
                <a:gd name="T18" fmla="*/ 4 w 176"/>
                <a:gd name="T19" fmla="*/ 77 h 693"/>
                <a:gd name="T20" fmla="*/ 3 w 176"/>
                <a:gd name="T21" fmla="*/ 75 h 693"/>
                <a:gd name="T22" fmla="*/ 2 w 176"/>
                <a:gd name="T23" fmla="*/ 69 h 693"/>
                <a:gd name="T24" fmla="*/ 1 w 176"/>
                <a:gd name="T25" fmla="*/ 59 h 693"/>
                <a:gd name="T26" fmla="*/ 0 w 176"/>
                <a:gd name="T27" fmla="*/ 48 h 693"/>
                <a:gd name="T28" fmla="*/ 0 w 176"/>
                <a:gd name="T29" fmla="*/ 35 h 693"/>
                <a:gd name="T30" fmla="*/ 1 w 176"/>
                <a:gd name="T31" fmla="*/ 22 h 693"/>
                <a:gd name="T32" fmla="*/ 3 w 176"/>
                <a:gd name="T33" fmla="*/ 10 h 693"/>
                <a:gd name="T34" fmla="*/ 6 w 176"/>
                <a:gd name="T35" fmla="*/ 0 h 693"/>
                <a:gd name="T36" fmla="*/ 20 w 176"/>
                <a:gd name="T37" fmla="*/ 1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06" name="Freeform 750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16 w 149"/>
                <a:gd name="T1" fmla="*/ 0 h 592"/>
                <a:gd name="T2" fmla="*/ 16 w 149"/>
                <a:gd name="T3" fmla="*/ 1 h 592"/>
                <a:gd name="T4" fmla="*/ 15 w 149"/>
                <a:gd name="T5" fmla="*/ 3 h 592"/>
                <a:gd name="T6" fmla="*/ 13 w 149"/>
                <a:gd name="T7" fmla="*/ 6 h 592"/>
                <a:gd name="T8" fmla="*/ 12 w 149"/>
                <a:gd name="T9" fmla="*/ 11 h 592"/>
                <a:gd name="T10" fmla="*/ 11 w 149"/>
                <a:gd name="T11" fmla="*/ 20 h 592"/>
                <a:gd name="T12" fmla="*/ 10 w 149"/>
                <a:gd name="T13" fmla="*/ 31 h 592"/>
                <a:gd name="T14" fmla="*/ 10 w 149"/>
                <a:gd name="T15" fmla="*/ 46 h 592"/>
                <a:gd name="T16" fmla="*/ 12 w 149"/>
                <a:gd name="T17" fmla="*/ 65 h 592"/>
                <a:gd name="T18" fmla="*/ 3 w 149"/>
                <a:gd name="T19" fmla="*/ 65 h 592"/>
                <a:gd name="T20" fmla="*/ 3 w 149"/>
                <a:gd name="T21" fmla="*/ 63 h 592"/>
                <a:gd name="T22" fmla="*/ 2 w 149"/>
                <a:gd name="T23" fmla="*/ 58 h 592"/>
                <a:gd name="T24" fmla="*/ 1 w 149"/>
                <a:gd name="T25" fmla="*/ 50 h 592"/>
                <a:gd name="T26" fmla="*/ 0 w 149"/>
                <a:gd name="T27" fmla="*/ 40 h 592"/>
                <a:gd name="T28" fmla="*/ 0 w 149"/>
                <a:gd name="T29" fmla="*/ 30 h 592"/>
                <a:gd name="T30" fmla="*/ 1 w 149"/>
                <a:gd name="T31" fmla="*/ 19 h 592"/>
                <a:gd name="T32" fmla="*/ 2 w 149"/>
                <a:gd name="T33" fmla="*/ 9 h 592"/>
                <a:gd name="T34" fmla="*/ 5 w 149"/>
                <a:gd name="T35" fmla="*/ 0 h 592"/>
                <a:gd name="T36" fmla="*/ 16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07" name="Freeform 751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13 w 124"/>
                <a:gd name="T1" fmla="*/ 0 h 490"/>
                <a:gd name="T2" fmla="*/ 13 w 124"/>
                <a:gd name="T3" fmla="*/ 1 h 490"/>
                <a:gd name="T4" fmla="*/ 12 w 124"/>
                <a:gd name="T5" fmla="*/ 2 h 490"/>
                <a:gd name="T6" fmla="*/ 11 w 124"/>
                <a:gd name="T7" fmla="*/ 5 h 490"/>
                <a:gd name="T8" fmla="*/ 10 w 124"/>
                <a:gd name="T9" fmla="*/ 10 h 490"/>
                <a:gd name="T10" fmla="*/ 9 w 124"/>
                <a:gd name="T11" fmla="*/ 16 h 490"/>
                <a:gd name="T12" fmla="*/ 8 w 124"/>
                <a:gd name="T13" fmla="*/ 26 h 490"/>
                <a:gd name="T14" fmla="*/ 8 w 124"/>
                <a:gd name="T15" fmla="*/ 38 h 490"/>
                <a:gd name="T16" fmla="*/ 10 w 124"/>
                <a:gd name="T17" fmla="*/ 54 h 490"/>
                <a:gd name="T18" fmla="*/ 2 w 124"/>
                <a:gd name="T19" fmla="*/ 54 h 490"/>
                <a:gd name="T20" fmla="*/ 2 w 124"/>
                <a:gd name="T21" fmla="*/ 52 h 490"/>
                <a:gd name="T22" fmla="*/ 2 w 124"/>
                <a:gd name="T23" fmla="*/ 48 h 490"/>
                <a:gd name="T24" fmla="*/ 1 w 124"/>
                <a:gd name="T25" fmla="*/ 42 h 490"/>
                <a:gd name="T26" fmla="*/ 0 w 124"/>
                <a:gd name="T27" fmla="*/ 34 h 490"/>
                <a:gd name="T28" fmla="*/ 0 w 124"/>
                <a:gd name="T29" fmla="*/ 25 h 490"/>
                <a:gd name="T30" fmla="*/ 0 w 124"/>
                <a:gd name="T31" fmla="*/ 16 h 490"/>
                <a:gd name="T32" fmla="*/ 2 w 124"/>
                <a:gd name="T33" fmla="*/ 7 h 490"/>
                <a:gd name="T34" fmla="*/ 4 w 124"/>
                <a:gd name="T35" fmla="*/ 0 h 490"/>
                <a:gd name="T36" fmla="*/ 13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08" name="Freeform 752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11 w 99"/>
                <a:gd name="T1" fmla="*/ 0 h 389"/>
                <a:gd name="T2" fmla="*/ 11 w 99"/>
                <a:gd name="T3" fmla="*/ 1 h 389"/>
                <a:gd name="T4" fmla="*/ 10 w 99"/>
                <a:gd name="T5" fmla="*/ 2 h 389"/>
                <a:gd name="T6" fmla="*/ 9 w 99"/>
                <a:gd name="T7" fmla="*/ 4 h 389"/>
                <a:gd name="T8" fmla="*/ 8 w 99"/>
                <a:gd name="T9" fmla="*/ 8 h 389"/>
                <a:gd name="T10" fmla="*/ 7 w 99"/>
                <a:gd name="T11" fmla="*/ 13 h 389"/>
                <a:gd name="T12" fmla="*/ 7 w 99"/>
                <a:gd name="T13" fmla="*/ 20 h 389"/>
                <a:gd name="T14" fmla="*/ 7 w 99"/>
                <a:gd name="T15" fmla="*/ 30 h 389"/>
                <a:gd name="T16" fmla="*/ 8 w 99"/>
                <a:gd name="T17" fmla="*/ 43 h 389"/>
                <a:gd name="T18" fmla="*/ 2 w 99"/>
                <a:gd name="T19" fmla="*/ 43 h 389"/>
                <a:gd name="T20" fmla="*/ 2 w 99"/>
                <a:gd name="T21" fmla="*/ 42 h 389"/>
                <a:gd name="T22" fmla="*/ 1 w 99"/>
                <a:gd name="T23" fmla="*/ 38 h 389"/>
                <a:gd name="T24" fmla="*/ 1 w 99"/>
                <a:gd name="T25" fmla="*/ 33 h 389"/>
                <a:gd name="T26" fmla="*/ 0 w 99"/>
                <a:gd name="T27" fmla="*/ 27 h 389"/>
                <a:gd name="T28" fmla="*/ 0 w 99"/>
                <a:gd name="T29" fmla="*/ 20 h 389"/>
                <a:gd name="T30" fmla="*/ 0 w 99"/>
                <a:gd name="T31" fmla="*/ 13 h 389"/>
                <a:gd name="T32" fmla="*/ 2 w 99"/>
                <a:gd name="T33" fmla="*/ 6 h 389"/>
                <a:gd name="T34" fmla="*/ 4 w 99"/>
                <a:gd name="T35" fmla="*/ 0 h 389"/>
                <a:gd name="T36" fmla="*/ 11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09" name="Freeform 753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8 w 72"/>
                <a:gd name="T1" fmla="*/ 0 h 287"/>
                <a:gd name="T2" fmla="*/ 8 w 72"/>
                <a:gd name="T3" fmla="*/ 0 h 287"/>
                <a:gd name="T4" fmla="*/ 7 w 72"/>
                <a:gd name="T5" fmla="*/ 1 h 287"/>
                <a:gd name="T6" fmla="*/ 7 w 72"/>
                <a:gd name="T7" fmla="*/ 3 h 287"/>
                <a:gd name="T8" fmla="*/ 6 w 72"/>
                <a:gd name="T9" fmla="*/ 5 h 287"/>
                <a:gd name="T10" fmla="*/ 5 w 72"/>
                <a:gd name="T11" fmla="*/ 9 h 287"/>
                <a:gd name="T12" fmla="*/ 5 w 72"/>
                <a:gd name="T13" fmla="*/ 15 h 287"/>
                <a:gd name="T14" fmla="*/ 5 w 72"/>
                <a:gd name="T15" fmla="*/ 22 h 287"/>
                <a:gd name="T16" fmla="*/ 6 w 72"/>
                <a:gd name="T17" fmla="*/ 31 h 287"/>
                <a:gd name="T18" fmla="*/ 1 w 72"/>
                <a:gd name="T19" fmla="*/ 31 h 287"/>
                <a:gd name="T20" fmla="*/ 1 w 72"/>
                <a:gd name="T21" fmla="*/ 30 h 287"/>
                <a:gd name="T22" fmla="*/ 1 w 72"/>
                <a:gd name="T23" fmla="*/ 28 h 287"/>
                <a:gd name="T24" fmla="*/ 0 w 72"/>
                <a:gd name="T25" fmla="*/ 24 h 287"/>
                <a:gd name="T26" fmla="*/ 0 w 72"/>
                <a:gd name="T27" fmla="*/ 19 h 287"/>
                <a:gd name="T28" fmla="*/ 0 w 72"/>
                <a:gd name="T29" fmla="*/ 14 h 287"/>
                <a:gd name="T30" fmla="*/ 0 w 72"/>
                <a:gd name="T31" fmla="*/ 9 h 287"/>
                <a:gd name="T32" fmla="*/ 1 w 72"/>
                <a:gd name="T33" fmla="*/ 4 h 287"/>
                <a:gd name="T34" fmla="*/ 3 w 72"/>
                <a:gd name="T35" fmla="*/ 0 h 287"/>
                <a:gd name="T36" fmla="*/ 8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10" name="Rectangle 754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11" name="Freeform 755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4 w 354"/>
                <a:gd name="T1" fmla="*/ 4 h 418"/>
                <a:gd name="T2" fmla="*/ 3 w 354"/>
                <a:gd name="T3" fmla="*/ 5 h 418"/>
                <a:gd name="T4" fmla="*/ 3 w 354"/>
                <a:gd name="T5" fmla="*/ 8 h 418"/>
                <a:gd name="T6" fmla="*/ 2 w 354"/>
                <a:gd name="T7" fmla="*/ 12 h 418"/>
                <a:gd name="T8" fmla="*/ 1 w 354"/>
                <a:gd name="T9" fmla="*/ 17 h 418"/>
                <a:gd name="T10" fmla="*/ 0 w 354"/>
                <a:gd name="T11" fmla="*/ 24 h 418"/>
                <a:gd name="T12" fmla="*/ 0 w 354"/>
                <a:gd name="T13" fmla="*/ 31 h 418"/>
                <a:gd name="T14" fmla="*/ 1 w 354"/>
                <a:gd name="T15" fmla="*/ 39 h 418"/>
                <a:gd name="T16" fmla="*/ 2 w 354"/>
                <a:gd name="T17" fmla="*/ 47 h 418"/>
                <a:gd name="T18" fmla="*/ 2 w 354"/>
                <a:gd name="T19" fmla="*/ 47 h 418"/>
                <a:gd name="T20" fmla="*/ 2 w 354"/>
                <a:gd name="T21" fmla="*/ 46 h 418"/>
                <a:gd name="T22" fmla="*/ 2 w 354"/>
                <a:gd name="T23" fmla="*/ 44 h 418"/>
                <a:gd name="T24" fmla="*/ 2 w 354"/>
                <a:gd name="T25" fmla="*/ 42 h 418"/>
                <a:gd name="T26" fmla="*/ 3 w 354"/>
                <a:gd name="T27" fmla="*/ 39 h 418"/>
                <a:gd name="T28" fmla="*/ 3 w 354"/>
                <a:gd name="T29" fmla="*/ 36 h 418"/>
                <a:gd name="T30" fmla="*/ 3 w 354"/>
                <a:gd name="T31" fmla="*/ 33 h 418"/>
                <a:gd name="T32" fmla="*/ 4 w 354"/>
                <a:gd name="T33" fmla="*/ 30 h 418"/>
                <a:gd name="T34" fmla="*/ 5 w 354"/>
                <a:gd name="T35" fmla="*/ 27 h 418"/>
                <a:gd name="T36" fmla="*/ 6 w 354"/>
                <a:gd name="T37" fmla="*/ 24 h 418"/>
                <a:gd name="T38" fmla="*/ 8 w 354"/>
                <a:gd name="T39" fmla="*/ 21 h 418"/>
                <a:gd name="T40" fmla="*/ 10 w 354"/>
                <a:gd name="T41" fmla="*/ 18 h 418"/>
                <a:gd name="T42" fmla="*/ 12 w 354"/>
                <a:gd name="T43" fmla="*/ 16 h 418"/>
                <a:gd name="T44" fmla="*/ 15 w 354"/>
                <a:gd name="T45" fmla="*/ 14 h 418"/>
                <a:gd name="T46" fmla="*/ 18 w 354"/>
                <a:gd name="T47" fmla="*/ 12 h 418"/>
                <a:gd name="T48" fmla="*/ 22 w 354"/>
                <a:gd name="T49" fmla="*/ 11 h 418"/>
                <a:gd name="T50" fmla="*/ 22 w 354"/>
                <a:gd name="T51" fmla="*/ 11 h 418"/>
                <a:gd name="T52" fmla="*/ 23 w 354"/>
                <a:gd name="T53" fmla="*/ 11 h 418"/>
                <a:gd name="T54" fmla="*/ 24 w 354"/>
                <a:gd name="T55" fmla="*/ 10 h 418"/>
                <a:gd name="T56" fmla="*/ 25 w 354"/>
                <a:gd name="T57" fmla="*/ 9 h 418"/>
                <a:gd name="T58" fmla="*/ 28 w 354"/>
                <a:gd name="T59" fmla="*/ 7 h 418"/>
                <a:gd name="T60" fmla="*/ 31 w 354"/>
                <a:gd name="T61" fmla="*/ 6 h 418"/>
                <a:gd name="T62" fmla="*/ 35 w 354"/>
                <a:gd name="T63" fmla="*/ 4 h 418"/>
                <a:gd name="T64" fmla="*/ 39 w 354"/>
                <a:gd name="T65" fmla="*/ 2 h 418"/>
                <a:gd name="T66" fmla="*/ 39 w 354"/>
                <a:gd name="T67" fmla="*/ 2 h 418"/>
                <a:gd name="T68" fmla="*/ 38 w 354"/>
                <a:gd name="T69" fmla="*/ 2 h 418"/>
                <a:gd name="T70" fmla="*/ 37 w 354"/>
                <a:gd name="T71" fmla="*/ 1 h 418"/>
                <a:gd name="T72" fmla="*/ 36 w 354"/>
                <a:gd name="T73" fmla="*/ 1 h 418"/>
                <a:gd name="T74" fmla="*/ 34 w 354"/>
                <a:gd name="T75" fmla="*/ 1 h 418"/>
                <a:gd name="T76" fmla="*/ 32 w 354"/>
                <a:gd name="T77" fmla="*/ 1 h 418"/>
                <a:gd name="T78" fmla="*/ 30 w 354"/>
                <a:gd name="T79" fmla="*/ 0 h 418"/>
                <a:gd name="T80" fmla="*/ 27 w 354"/>
                <a:gd name="T81" fmla="*/ 0 h 418"/>
                <a:gd name="T82" fmla="*/ 24 w 354"/>
                <a:gd name="T83" fmla="*/ 0 h 418"/>
                <a:gd name="T84" fmla="*/ 22 w 354"/>
                <a:gd name="T85" fmla="*/ 0 h 418"/>
                <a:gd name="T86" fmla="*/ 19 w 354"/>
                <a:gd name="T87" fmla="*/ 0 h 418"/>
                <a:gd name="T88" fmla="*/ 16 w 354"/>
                <a:gd name="T89" fmla="*/ 1 h 418"/>
                <a:gd name="T90" fmla="*/ 13 w 354"/>
                <a:gd name="T91" fmla="*/ 1 h 418"/>
                <a:gd name="T92" fmla="*/ 10 w 354"/>
                <a:gd name="T93" fmla="*/ 2 h 418"/>
                <a:gd name="T94" fmla="*/ 6 w 354"/>
                <a:gd name="T95" fmla="*/ 3 h 418"/>
                <a:gd name="T96" fmla="*/ 4 w 354"/>
                <a:gd name="T97" fmla="*/ 4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12" name="Freeform 756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5 h 79"/>
                <a:gd name="T2" fmla="*/ 0 w 290"/>
                <a:gd name="T3" fmla="*/ 5 h 79"/>
                <a:gd name="T4" fmla="*/ 0 w 290"/>
                <a:gd name="T5" fmla="*/ 5 h 79"/>
                <a:gd name="T6" fmla="*/ 1 w 290"/>
                <a:gd name="T7" fmla="*/ 4 h 79"/>
                <a:gd name="T8" fmla="*/ 1 w 290"/>
                <a:gd name="T9" fmla="*/ 4 h 79"/>
                <a:gd name="T10" fmla="*/ 2 w 290"/>
                <a:gd name="T11" fmla="*/ 3 h 79"/>
                <a:gd name="T12" fmla="*/ 3 w 290"/>
                <a:gd name="T13" fmla="*/ 2 h 79"/>
                <a:gd name="T14" fmla="*/ 4 w 290"/>
                <a:gd name="T15" fmla="*/ 2 h 79"/>
                <a:gd name="T16" fmla="*/ 6 w 290"/>
                <a:gd name="T17" fmla="*/ 1 h 79"/>
                <a:gd name="T18" fmla="*/ 8 w 290"/>
                <a:gd name="T19" fmla="*/ 1 h 79"/>
                <a:gd name="T20" fmla="*/ 10 w 290"/>
                <a:gd name="T21" fmla="*/ 0 h 79"/>
                <a:gd name="T22" fmla="*/ 12 w 290"/>
                <a:gd name="T23" fmla="*/ 0 h 79"/>
                <a:gd name="T24" fmla="*/ 15 w 290"/>
                <a:gd name="T25" fmla="*/ 0 h 79"/>
                <a:gd name="T26" fmla="*/ 19 w 290"/>
                <a:gd name="T27" fmla="*/ 0 h 79"/>
                <a:gd name="T28" fmla="*/ 23 w 290"/>
                <a:gd name="T29" fmla="*/ 1 h 79"/>
                <a:gd name="T30" fmla="*/ 27 w 290"/>
                <a:gd name="T31" fmla="*/ 2 h 79"/>
                <a:gd name="T32" fmla="*/ 32 w 290"/>
                <a:gd name="T33" fmla="*/ 3 h 79"/>
                <a:gd name="T34" fmla="*/ 31 w 290"/>
                <a:gd name="T35" fmla="*/ 5 h 79"/>
                <a:gd name="T36" fmla="*/ 31 w 290"/>
                <a:gd name="T37" fmla="*/ 4 h 79"/>
                <a:gd name="T38" fmla="*/ 30 w 290"/>
                <a:gd name="T39" fmla="*/ 4 h 79"/>
                <a:gd name="T40" fmla="*/ 29 w 290"/>
                <a:gd name="T41" fmla="*/ 4 h 79"/>
                <a:gd name="T42" fmla="*/ 27 w 290"/>
                <a:gd name="T43" fmla="*/ 4 h 79"/>
                <a:gd name="T44" fmla="*/ 26 w 290"/>
                <a:gd name="T45" fmla="*/ 3 h 79"/>
                <a:gd name="T46" fmla="*/ 23 w 290"/>
                <a:gd name="T47" fmla="*/ 3 h 79"/>
                <a:gd name="T48" fmla="*/ 21 w 290"/>
                <a:gd name="T49" fmla="*/ 2 h 79"/>
                <a:gd name="T50" fmla="*/ 18 w 290"/>
                <a:gd name="T51" fmla="*/ 2 h 79"/>
                <a:gd name="T52" fmla="*/ 16 w 290"/>
                <a:gd name="T53" fmla="*/ 2 h 79"/>
                <a:gd name="T54" fmla="*/ 13 w 290"/>
                <a:gd name="T55" fmla="*/ 2 h 79"/>
                <a:gd name="T56" fmla="*/ 11 w 290"/>
                <a:gd name="T57" fmla="*/ 2 h 79"/>
                <a:gd name="T58" fmla="*/ 8 w 290"/>
                <a:gd name="T59" fmla="*/ 3 h 79"/>
                <a:gd name="T60" fmla="*/ 6 w 290"/>
                <a:gd name="T61" fmla="*/ 4 h 79"/>
                <a:gd name="T62" fmla="*/ 4 w 290"/>
                <a:gd name="T63" fmla="*/ 5 h 79"/>
                <a:gd name="T64" fmla="*/ 2 w 290"/>
                <a:gd name="T65" fmla="*/ 6 h 79"/>
                <a:gd name="T66" fmla="*/ 0 w 290"/>
                <a:gd name="T67" fmla="*/ 8 h 79"/>
                <a:gd name="T68" fmla="*/ 0 w 290"/>
                <a:gd name="T69" fmla="*/ 5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13" name="Freeform 757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6 h 79"/>
                <a:gd name="T2" fmla="*/ 0 w 290"/>
                <a:gd name="T3" fmla="*/ 6 h 79"/>
                <a:gd name="T4" fmla="*/ 0 w 290"/>
                <a:gd name="T5" fmla="*/ 5 h 79"/>
                <a:gd name="T6" fmla="*/ 1 w 290"/>
                <a:gd name="T7" fmla="*/ 5 h 79"/>
                <a:gd name="T8" fmla="*/ 1 w 290"/>
                <a:gd name="T9" fmla="*/ 4 h 79"/>
                <a:gd name="T10" fmla="*/ 2 w 290"/>
                <a:gd name="T11" fmla="*/ 3 h 79"/>
                <a:gd name="T12" fmla="*/ 3 w 290"/>
                <a:gd name="T13" fmla="*/ 3 h 79"/>
                <a:gd name="T14" fmla="*/ 4 w 290"/>
                <a:gd name="T15" fmla="*/ 2 h 79"/>
                <a:gd name="T16" fmla="*/ 6 w 290"/>
                <a:gd name="T17" fmla="*/ 1 h 79"/>
                <a:gd name="T18" fmla="*/ 8 w 290"/>
                <a:gd name="T19" fmla="*/ 1 h 79"/>
                <a:gd name="T20" fmla="*/ 10 w 290"/>
                <a:gd name="T21" fmla="*/ 0 h 79"/>
                <a:gd name="T22" fmla="*/ 12 w 290"/>
                <a:gd name="T23" fmla="*/ 0 h 79"/>
                <a:gd name="T24" fmla="*/ 15 w 290"/>
                <a:gd name="T25" fmla="*/ 0 h 79"/>
                <a:gd name="T26" fmla="*/ 19 w 290"/>
                <a:gd name="T27" fmla="*/ 0 h 79"/>
                <a:gd name="T28" fmla="*/ 23 w 290"/>
                <a:gd name="T29" fmla="*/ 1 h 79"/>
                <a:gd name="T30" fmla="*/ 27 w 290"/>
                <a:gd name="T31" fmla="*/ 2 h 79"/>
                <a:gd name="T32" fmla="*/ 32 w 290"/>
                <a:gd name="T33" fmla="*/ 3 h 79"/>
                <a:gd name="T34" fmla="*/ 31 w 290"/>
                <a:gd name="T35" fmla="*/ 5 h 79"/>
                <a:gd name="T36" fmla="*/ 31 w 290"/>
                <a:gd name="T37" fmla="*/ 5 h 79"/>
                <a:gd name="T38" fmla="*/ 30 w 290"/>
                <a:gd name="T39" fmla="*/ 5 h 79"/>
                <a:gd name="T40" fmla="*/ 29 w 290"/>
                <a:gd name="T41" fmla="*/ 4 h 79"/>
                <a:gd name="T42" fmla="*/ 27 w 290"/>
                <a:gd name="T43" fmla="*/ 4 h 79"/>
                <a:gd name="T44" fmla="*/ 26 w 290"/>
                <a:gd name="T45" fmla="*/ 4 h 79"/>
                <a:gd name="T46" fmla="*/ 23 w 290"/>
                <a:gd name="T47" fmla="*/ 3 h 79"/>
                <a:gd name="T48" fmla="*/ 21 w 290"/>
                <a:gd name="T49" fmla="*/ 3 h 79"/>
                <a:gd name="T50" fmla="*/ 18 w 290"/>
                <a:gd name="T51" fmla="*/ 2 h 79"/>
                <a:gd name="T52" fmla="*/ 16 w 290"/>
                <a:gd name="T53" fmla="*/ 2 h 79"/>
                <a:gd name="T54" fmla="*/ 13 w 290"/>
                <a:gd name="T55" fmla="*/ 2 h 79"/>
                <a:gd name="T56" fmla="*/ 11 w 290"/>
                <a:gd name="T57" fmla="*/ 3 h 79"/>
                <a:gd name="T58" fmla="*/ 8 w 290"/>
                <a:gd name="T59" fmla="*/ 3 h 79"/>
                <a:gd name="T60" fmla="*/ 6 w 290"/>
                <a:gd name="T61" fmla="*/ 4 h 79"/>
                <a:gd name="T62" fmla="*/ 4 w 290"/>
                <a:gd name="T63" fmla="*/ 5 h 79"/>
                <a:gd name="T64" fmla="*/ 2 w 290"/>
                <a:gd name="T65" fmla="*/ 7 h 79"/>
                <a:gd name="T66" fmla="*/ 0 w 290"/>
                <a:gd name="T67" fmla="*/ 9 h 79"/>
                <a:gd name="T68" fmla="*/ 0 w 290"/>
                <a:gd name="T69" fmla="*/ 6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14" name="Freeform 758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93 h 868"/>
                <a:gd name="T4" fmla="*/ 16 w 469"/>
                <a:gd name="T5" fmla="*/ 96 h 868"/>
                <a:gd name="T6" fmla="*/ 15 w 469"/>
                <a:gd name="T7" fmla="*/ 84 h 868"/>
                <a:gd name="T8" fmla="*/ 52 w 469"/>
                <a:gd name="T9" fmla="*/ 89 h 868"/>
                <a:gd name="T10" fmla="*/ 51 w 469"/>
                <a:gd name="T11" fmla="*/ 84 h 868"/>
                <a:gd name="T12" fmla="*/ 26 w 469"/>
                <a:gd name="T13" fmla="*/ 81 h 868"/>
                <a:gd name="T14" fmla="*/ 25 w 469"/>
                <a:gd name="T15" fmla="*/ 70 h 868"/>
                <a:gd name="T16" fmla="*/ 8 w 469"/>
                <a:gd name="T17" fmla="*/ 70 h 868"/>
                <a:gd name="T18" fmla="*/ 7 w 469"/>
                <a:gd name="T19" fmla="*/ 69 h 868"/>
                <a:gd name="T20" fmla="*/ 6 w 469"/>
                <a:gd name="T21" fmla="*/ 65 h 868"/>
                <a:gd name="T22" fmla="*/ 4 w 469"/>
                <a:gd name="T23" fmla="*/ 59 h 868"/>
                <a:gd name="T24" fmla="*/ 3 w 469"/>
                <a:gd name="T25" fmla="*/ 50 h 868"/>
                <a:gd name="T26" fmla="*/ 2 w 469"/>
                <a:gd name="T27" fmla="*/ 40 h 868"/>
                <a:gd name="T28" fmla="*/ 1 w 469"/>
                <a:gd name="T29" fmla="*/ 29 h 868"/>
                <a:gd name="T30" fmla="*/ 2 w 469"/>
                <a:gd name="T31" fmla="*/ 16 h 868"/>
                <a:gd name="T32" fmla="*/ 4 w 469"/>
                <a:gd name="T33" fmla="*/ 3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15" name="Freeform 759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13 h 118"/>
                <a:gd name="T2" fmla="*/ 0 w 604"/>
                <a:gd name="T3" fmla="*/ 13 h 118"/>
                <a:gd name="T4" fmla="*/ 2 w 604"/>
                <a:gd name="T5" fmla="*/ 12 h 118"/>
                <a:gd name="T6" fmla="*/ 3 w 604"/>
                <a:gd name="T7" fmla="*/ 12 h 118"/>
                <a:gd name="T8" fmla="*/ 6 w 604"/>
                <a:gd name="T9" fmla="*/ 11 h 118"/>
                <a:gd name="T10" fmla="*/ 9 w 604"/>
                <a:gd name="T11" fmla="*/ 10 h 118"/>
                <a:gd name="T12" fmla="*/ 12 w 604"/>
                <a:gd name="T13" fmla="*/ 9 h 118"/>
                <a:gd name="T14" fmla="*/ 16 w 604"/>
                <a:gd name="T15" fmla="*/ 8 h 118"/>
                <a:gd name="T16" fmla="*/ 20 w 604"/>
                <a:gd name="T17" fmla="*/ 8 h 118"/>
                <a:gd name="T18" fmla="*/ 25 w 604"/>
                <a:gd name="T19" fmla="*/ 7 h 118"/>
                <a:gd name="T20" fmla="*/ 30 w 604"/>
                <a:gd name="T21" fmla="*/ 6 h 118"/>
                <a:gd name="T22" fmla="*/ 35 w 604"/>
                <a:gd name="T23" fmla="*/ 6 h 118"/>
                <a:gd name="T24" fmla="*/ 41 w 604"/>
                <a:gd name="T25" fmla="*/ 6 h 118"/>
                <a:gd name="T26" fmla="*/ 47 w 604"/>
                <a:gd name="T27" fmla="*/ 6 h 118"/>
                <a:gd name="T28" fmla="*/ 53 w 604"/>
                <a:gd name="T29" fmla="*/ 6 h 118"/>
                <a:gd name="T30" fmla="*/ 59 w 604"/>
                <a:gd name="T31" fmla="*/ 7 h 118"/>
                <a:gd name="T32" fmla="*/ 65 w 604"/>
                <a:gd name="T33" fmla="*/ 9 h 118"/>
                <a:gd name="T34" fmla="*/ 67 w 604"/>
                <a:gd name="T35" fmla="*/ 0 h 118"/>
                <a:gd name="T36" fmla="*/ 67 w 604"/>
                <a:gd name="T37" fmla="*/ 0 h 118"/>
                <a:gd name="T38" fmla="*/ 65 w 604"/>
                <a:gd name="T39" fmla="*/ 0 h 118"/>
                <a:gd name="T40" fmla="*/ 63 w 604"/>
                <a:gd name="T41" fmla="*/ 0 h 118"/>
                <a:gd name="T42" fmla="*/ 60 w 604"/>
                <a:gd name="T43" fmla="*/ 0 h 118"/>
                <a:gd name="T44" fmla="*/ 56 w 604"/>
                <a:gd name="T45" fmla="*/ 0 h 118"/>
                <a:gd name="T46" fmla="*/ 52 w 604"/>
                <a:gd name="T47" fmla="*/ 0 h 118"/>
                <a:gd name="T48" fmla="*/ 47 w 604"/>
                <a:gd name="T49" fmla="*/ 1 h 118"/>
                <a:gd name="T50" fmla="*/ 42 w 604"/>
                <a:gd name="T51" fmla="*/ 1 h 118"/>
                <a:gd name="T52" fmla="*/ 37 w 604"/>
                <a:gd name="T53" fmla="*/ 1 h 118"/>
                <a:gd name="T54" fmla="*/ 32 w 604"/>
                <a:gd name="T55" fmla="*/ 2 h 118"/>
                <a:gd name="T56" fmla="*/ 26 w 604"/>
                <a:gd name="T57" fmla="*/ 2 h 118"/>
                <a:gd name="T58" fmla="*/ 21 w 604"/>
                <a:gd name="T59" fmla="*/ 3 h 118"/>
                <a:gd name="T60" fmla="*/ 15 w 604"/>
                <a:gd name="T61" fmla="*/ 4 h 118"/>
                <a:gd name="T62" fmla="*/ 10 w 604"/>
                <a:gd name="T63" fmla="*/ 5 h 118"/>
                <a:gd name="T64" fmla="*/ 5 w 604"/>
                <a:gd name="T65" fmla="*/ 6 h 118"/>
                <a:gd name="T66" fmla="*/ 0 w 604"/>
                <a:gd name="T67" fmla="*/ 7 h 118"/>
                <a:gd name="T68" fmla="*/ 0 w 604"/>
                <a:gd name="T69" fmla="*/ 13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16" name="Freeform 760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48 w 1017"/>
                <a:gd name="T1" fmla="*/ 37 h 337"/>
                <a:gd name="T2" fmla="*/ 48 w 1017"/>
                <a:gd name="T3" fmla="*/ 37 h 337"/>
                <a:gd name="T4" fmla="*/ 49 w 1017"/>
                <a:gd name="T5" fmla="*/ 36 h 337"/>
                <a:gd name="T6" fmla="*/ 50 w 1017"/>
                <a:gd name="T7" fmla="*/ 36 h 337"/>
                <a:gd name="T8" fmla="*/ 51 w 1017"/>
                <a:gd name="T9" fmla="*/ 35 h 337"/>
                <a:gd name="T10" fmla="*/ 53 w 1017"/>
                <a:gd name="T11" fmla="*/ 35 h 337"/>
                <a:gd name="T12" fmla="*/ 55 w 1017"/>
                <a:gd name="T13" fmla="*/ 34 h 337"/>
                <a:gd name="T14" fmla="*/ 57 w 1017"/>
                <a:gd name="T15" fmla="*/ 33 h 337"/>
                <a:gd name="T16" fmla="*/ 59 w 1017"/>
                <a:gd name="T17" fmla="*/ 32 h 337"/>
                <a:gd name="T18" fmla="*/ 61 w 1017"/>
                <a:gd name="T19" fmla="*/ 31 h 337"/>
                <a:gd name="T20" fmla="*/ 63 w 1017"/>
                <a:gd name="T21" fmla="*/ 29 h 337"/>
                <a:gd name="T22" fmla="*/ 65 w 1017"/>
                <a:gd name="T23" fmla="*/ 28 h 337"/>
                <a:gd name="T24" fmla="*/ 67 w 1017"/>
                <a:gd name="T25" fmla="*/ 26 h 337"/>
                <a:gd name="T26" fmla="*/ 69 w 1017"/>
                <a:gd name="T27" fmla="*/ 25 h 337"/>
                <a:gd name="T28" fmla="*/ 71 w 1017"/>
                <a:gd name="T29" fmla="*/ 23 h 337"/>
                <a:gd name="T30" fmla="*/ 72 w 1017"/>
                <a:gd name="T31" fmla="*/ 22 h 337"/>
                <a:gd name="T32" fmla="*/ 74 w 1017"/>
                <a:gd name="T33" fmla="*/ 20 h 337"/>
                <a:gd name="T34" fmla="*/ 0 w 1017"/>
                <a:gd name="T35" fmla="*/ 2 h 337"/>
                <a:gd name="T36" fmla="*/ 6 w 1017"/>
                <a:gd name="T37" fmla="*/ 0 h 337"/>
                <a:gd name="T38" fmla="*/ 113 w 1017"/>
                <a:gd name="T39" fmla="*/ 27 h 337"/>
                <a:gd name="T40" fmla="*/ 109 w 1017"/>
                <a:gd name="T41" fmla="*/ 29 h 337"/>
                <a:gd name="T42" fmla="*/ 78 w 1017"/>
                <a:gd name="T43" fmla="*/ 21 h 337"/>
                <a:gd name="T44" fmla="*/ 77 w 1017"/>
                <a:gd name="T45" fmla="*/ 21 h 337"/>
                <a:gd name="T46" fmla="*/ 77 w 1017"/>
                <a:gd name="T47" fmla="*/ 22 h 337"/>
                <a:gd name="T48" fmla="*/ 77 w 1017"/>
                <a:gd name="T49" fmla="*/ 22 h 337"/>
                <a:gd name="T50" fmla="*/ 76 w 1017"/>
                <a:gd name="T51" fmla="*/ 23 h 337"/>
                <a:gd name="T52" fmla="*/ 75 w 1017"/>
                <a:gd name="T53" fmla="*/ 24 h 337"/>
                <a:gd name="T54" fmla="*/ 74 w 1017"/>
                <a:gd name="T55" fmla="*/ 25 h 337"/>
                <a:gd name="T56" fmla="*/ 73 w 1017"/>
                <a:gd name="T57" fmla="*/ 26 h 337"/>
                <a:gd name="T58" fmla="*/ 71 w 1017"/>
                <a:gd name="T59" fmla="*/ 27 h 337"/>
                <a:gd name="T60" fmla="*/ 70 w 1017"/>
                <a:gd name="T61" fmla="*/ 28 h 337"/>
                <a:gd name="T62" fmla="*/ 68 w 1017"/>
                <a:gd name="T63" fmla="*/ 30 h 337"/>
                <a:gd name="T64" fmla="*/ 65 w 1017"/>
                <a:gd name="T65" fmla="*/ 31 h 337"/>
                <a:gd name="T66" fmla="*/ 63 w 1017"/>
                <a:gd name="T67" fmla="*/ 32 h 337"/>
                <a:gd name="T68" fmla="*/ 60 w 1017"/>
                <a:gd name="T69" fmla="*/ 34 h 337"/>
                <a:gd name="T70" fmla="*/ 57 w 1017"/>
                <a:gd name="T71" fmla="*/ 35 h 337"/>
                <a:gd name="T72" fmla="*/ 53 w 1017"/>
                <a:gd name="T73" fmla="*/ 37 h 337"/>
                <a:gd name="T74" fmla="*/ 50 w 1017"/>
                <a:gd name="T75" fmla="*/ 38 h 337"/>
                <a:gd name="T76" fmla="*/ 48 w 1017"/>
                <a:gd name="T77" fmla="*/ 37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17" name="Freeform 761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113 w 1036"/>
                <a:gd name="T3" fmla="*/ 34 h 303"/>
                <a:gd name="T4" fmla="*/ 116 w 1036"/>
                <a:gd name="T5" fmla="*/ 34 h 303"/>
                <a:gd name="T6" fmla="*/ 3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18" name="Freeform 762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111 w 1023"/>
                <a:gd name="T3" fmla="*/ 30 h 270"/>
                <a:gd name="T4" fmla="*/ 113 w 1023"/>
                <a:gd name="T5" fmla="*/ 30 h 270"/>
                <a:gd name="T6" fmla="*/ 3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19" name="Freeform 763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112 w 1028"/>
                <a:gd name="T3" fmla="*/ 33 h 299"/>
                <a:gd name="T4" fmla="*/ 114 w 1028"/>
                <a:gd name="T5" fmla="*/ 32 h 299"/>
                <a:gd name="T6" fmla="*/ 3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288" name="Group 764"/>
          <p:cNvGrpSpPr>
            <a:grpSpLocks/>
          </p:cNvGrpSpPr>
          <p:nvPr/>
        </p:nvGrpSpPr>
        <p:grpSpPr bwMode="auto">
          <a:xfrm>
            <a:off x="5588000" y="4610100"/>
            <a:ext cx="338138" cy="282575"/>
            <a:chOff x="3899" y="3264"/>
            <a:chExt cx="213" cy="178"/>
          </a:xfrm>
        </p:grpSpPr>
        <p:sp>
          <p:nvSpPr>
            <p:cNvPr id="12542" name="Freeform 765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60 w 1913"/>
                <a:gd name="T1" fmla="*/ 13 h 1606"/>
                <a:gd name="T2" fmla="*/ 61 w 1913"/>
                <a:gd name="T3" fmla="*/ 13 h 1606"/>
                <a:gd name="T4" fmla="*/ 62 w 1913"/>
                <a:gd name="T5" fmla="*/ 12 h 1606"/>
                <a:gd name="T6" fmla="*/ 64 w 1913"/>
                <a:gd name="T7" fmla="*/ 11 h 1606"/>
                <a:gd name="T8" fmla="*/ 67 w 1913"/>
                <a:gd name="T9" fmla="*/ 11 h 1606"/>
                <a:gd name="T10" fmla="*/ 71 w 1913"/>
                <a:gd name="T11" fmla="*/ 9 h 1606"/>
                <a:gd name="T12" fmla="*/ 76 w 1913"/>
                <a:gd name="T13" fmla="*/ 8 h 1606"/>
                <a:gd name="T14" fmla="*/ 81 w 1913"/>
                <a:gd name="T15" fmla="*/ 7 h 1606"/>
                <a:gd name="T16" fmla="*/ 88 w 1913"/>
                <a:gd name="T17" fmla="*/ 6 h 1606"/>
                <a:gd name="T18" fmla="*/ 95 w 1913"/>
                <a:gd name="T19" fmla="*/ 5 h 1606"/>
                <a:gd name="T20" fmla="*/ 103 w 1913"/>
                <a:gd name="T21" fmla="*/ 3 h 1606"/>
                <a:gd name="T22" fmla="*/ 113 w 1913"/>
                <a:gd name="T23" fmla="*/ 2 h 1606"/>
                <a:gd name="T24" fmla="*/ 123 w 1913"/>
                <a:gd name="T25" fmla="*/ 1 h 1606"/>
                <a:gd name="T26" fmla="*/ 134 w 1913"/>
                <a:gd name="T27" fmla="*/ 1 h 1606"/>
                <a:gd name="T28" fmla="*/ 146 w 1913"/>
                <a:gd name="T29" fmla="*/ 0 h 1606"/>
                <a:gd name="T30" fmla="*/ 159 w 1913"/>
                <a:gd name="T31" fmla="*/ 0 h 1606"/>
                <a:gd name="T32" fmla="*/ 172 w 1913"/>
                <a:gd name="T33" fmla="*/ 0 h 1606"/>
                <a:gd name="T34" fmla="*/ 178 w 1913"/>
                <a:gd name="T35" fmla="*/ 24 h 1606"/>
                <a:gd name="T36" fmla="*/ 180 w 1913"/>
                <a:gd name="T37" fmla="*/ 25 h 1606"/>
                <a:gd name="T38" fmla="*/ 185 w 1913"/>
                <a:gd name="T39" fmla="*/ 29 h 1606"/>
                <a:gd name="T40" fmla="*/ 190 w 1913"/>
                <a:gd name="T41" fmla="*/ 35 h 1606"/>
                <a:gd name="T42" fmla="*/ 193 w 1913"/>
                <a:gd name="T43" fmla="*/ 43 h 1606"/>
                <a:gd name="T44" fmla="*/ 206 w 1913"/>
                <a:gd name="T45" fmla="*/ 100 h 1606"/>
                <a:gd name="T46" fmla="*/ 211 w 1913"/>
                <a:gd name="T47" fmla="*/ 123 h 1606"/>
                <a:gd name="T48" fmla="*/ 212 w 1913"/>
                <a:gd name="T49" fmla="*/ 125 h 1606"/>
                <a:gd name="T50" fmla="*/ 213 w 1913"/>
                <a:gd name="T51" fmla="*/ 129 h 1606"/>
                <a:gd name="T52" fmla="*/ 213 w 1913"/>
                <a:gd name="T53" fmla="*/ 136 h 1606"/>
                <a:gd name="T54" fmla="*/ 210 w 1913"/>
                <a:gd name="T55" fmla="*/ 145 h 1606"/>
                <a:gd name="T56" fmla="*/ 0 w 1913"/>
                <a:gd name="T57" fmla="*/ 139 h 1606"/>
                <a:gd name="T58" fmla="*/ 21 w 1913"/>
                <a:gd name="T59" fmla="*/ 128 h 1606"/>
                <a:gd name="T60" fmla="*/ 21 w 1913"/>
                <a:gd name="T61" fmla="*/ 24 h 1606"/>
                <a:gd name="T62" fmla="*/ 22 w 1913"/>
                <a:gd name="T63" fmla="*/ 24 h 1606"/>
                <a:gd name="T64" fmla="*/ 24 w 1913"/>
                <a:gd name="T65" fmla="*/ 22 h 1606"/>
                <a:gd name="T66" fmla="*/ 27 w 1913"/>
                <a:gd name="T67" fmla="*/ 21 h 1606"/>
                <a:gd name="T68" fmla="*/ 31 w 1913"/>
                <a:gd name="T69" fmla="*/ 20 h 1606"/>
                <a:gd name="T70" fmla="*/ 36 w 1913"/>
                <a:gd name="T71" fmla="*/ 19 h 1606"/>
                <a:gd name="T72" fmla="*/ 42 w 1913"/>
                <a:gd name="T73" fmla="*/ 19 h 1606"/>
                <a:gd name="T74" fmla="*/ 49 w 1913"/>
                <a:gd name="T75" fmla="*/ 20 h 1606"/>
                <a:gd name="T76" fmla="*/ 58 w 1913"/>
                <a:gd name="T77" fmla="*/ 24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43" name="Freeform 766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67 w 614"/>
                <a:gd name="T1" fmla="*/ 3 h 697"/>
                <a:gd name="T2" fmla="*/ 67 w 614"/>
                <a:gd name="T3" fmla="*/ 3 h 697"/>
                <a:gd name="T4" fmla="*/ 66 w 614"/>
                <a:gd name="T5" fmla="*/ 3 h 697"/>
                <a:gd name="T6" fmla="*/ 64 w 614"/>
                <a:gd name="T7" fmla="*/ 2 h 697"/>
                <a:gd name="T8" fmla="*/ 62 w 614"/>
                <a:gd name="T9" fmla="*/ 2 h 697"/>
                <a:gd name="T10" fmla="*/ 59 w 614"/>
                <a:gd name="T11" fmla="*/ 1 h 697"/>
                <a:gd name="T12" fmla="*/ 56 w 614"/>
                <a:gd name="T13" fmla="*/ 1 h 697"/>
                <a:gd name="T14" fmla="*/ 52 w 614"/>
                <a:gd name="T15" fmla="*/ 0 h 697"/>
                <a:gd name="T16" fmla="*/ 48 w 614"/>
                <a:gd name="T17" fmla="*/ 0 h 697"/>
                <a:gd name="T18" fmla="*/ 43 w 614"/>
                <a:gd name="T19" fmla="*/ 0 h 697"/>
                <a:gd name="T20" fmla="*/ 38 w 614"/>
                <a:gd name="T21" fmla="*/ 0 h 697"/>
                <a:gd name="T22" fmla="*/ 33 w 614"/>
                <a:gd name="T23" fmla="*/ 1 h 697"/>
                <a:gd name="T24" fmla="*/ 27 w 614"/>
                <a:gd name="T25" fmla="*/ 2 h 697"/>
                <a:gd name="T26" fmla="*/ 22 w 614"/>
                <a:gd name="T27" fmla="*/ 3 h 697"/>
                <a:gd name="T28" fmla="*/ 16 w 614"/>
                <a:gd name="T29" fmla="*/ 4 h 697"/>
                <a:gd name="T30" fmla="*/ 10 w 614"/>
                <a:gd name="T31" fmla="*/ 6 h 697"/>
                <a:gd name="T32" fmla="*/ 4 w 614"/>
                <a:gd name="T33" fmla="*/ 9 h 697"/>
                <a:gd name="T34" fmla="*/ 4 w 614"/>
                <a:gd name="T35" fmla="*/ 11 h 697"/>
                <a:gd name="T36" fmla="*/ 3 w 614"/>
                <a:gd name="T37" fmla="*/ 15 h 697"/>
                <a:gd name="T38" fmla="*/ 2 w 614"/>
                <a:gd name="T39" fmla="*/ 21 h 697"/>
                <a:gd name="T40" fmla="*/ 1 w 614"/>
                <a:gd name="T41" fmla="*/ 30 h 697"/>
                <a:gd name="T42" fmla="*/ 0 w 614"/>
                <a:gd name="T43" fmla="*/ 40 h 697"/>
                <a:gd name="T44" fmla="*/ 0 w 614"/>
                <a:gd name="T45" fmla="*/ 51 h 697"/>
                <a:gd name="T46" fmla="*/ 2 w 614"/>
                <a:gd name="T47" fmla="*/ 64 h 697"/>
                <a:gd name="T48" fmla="*/ 6 w 614"/>
                <a:gd name="T49" fmla="*/ 76 h 697"/>
                <a:gd name="T50" fmla="*/ 6 w 614"/>
                <a:gd name="T51" fmla="*/ 76 h 697"/>
                <a:gd name="T52" fmla="*/ 7 w 614"/>
                <a:gd name="T53" fmla="*/ 76 h 697"/>
                <a:gd name="T54" fmla="*/ 8 w 614"/>
                <a:gd name="T55" fmla="*/ 76 h 697"/>
                <a:gd name="T56" fmla="*/ 10 w 614"/>
                <a:gd name="T57" fmla="*/ 76 h 697"/>
                <a:gd name="T58" fmla="*/ 13 w 614"/>
                <a:gd name="T59" fmla="*/ 75 h 697"/>
                <a:gd name="T60" fmla="*/ 16 w 614"/>
                <a:gd name="T61" fmla="*/ 75 h 697"/>
                <a:gd name="T62" fmla="*/ 20 w 614"/>
                <a:gd name="T63" fmla="*/ 75 h 697"/>
                <a:gd name="T64" fmla="*/ 23 w 614"/>
                <a:gd name="T65" fmla="*/ 75 h 697"/>
                <a:gd name="T66" fmla="*/ 28 w 614"/>
                <a:gd name="T67" fmla="*/ 75 h 697"/>
                <a:gd name="T68" fmla="*/ 33 w 614"/>
                <a:gd name="T69" fmla="*/ 75 h 697"/>
                <a:gd name="T70" fmla="*/ 38 w 614"/>
                <a:gd name="T71" fmla="*/ 75 h 697"/>
                <a:gd name="T72" fmla="*/ 43 w 614"/>
                <a:gd name="T73" fmla="*/ 75 h 697"/>
                <a:gd name="T74" fmla="*/ 49 w 614"/>
                <a:gd name="T75" fmla="*/ 76 h 697"/>
                <a:gd name="T76" fmla="*/ 55 w 614"/>
                <a:gd name="T77" fmla="*/ 76 h 697"/>
                <a:gd name="T78" fmla="*/ 61 w 614"/>
                <a:gd name="T79" fmla="*/ 77 h 697"/>
                <a:gd name="T80" fmla="*/ 68 w 614"/>
                <a:gd name="T81" fmla="*/ 78 h 697"/>
                <a:gd name="T82" fmla="*/ 68 w 614"/>
                <a:gd name="T83" fmla="*/ 76 h 697"/>
                <a:gd name="T84" fmla="*/ 67 w 614"/>
                <a:gd name="T85" fmla="*/ 69 h 697"/>
                <a:gd name="T86" fmla="*/ 66 w 614"/>
                <a:gd name="T87" fmla="*/ 60 h 697"/>
                <a:gd name="T88" fmla="*/ 65 w 614"/>
                <a:gd name="T89" fmla="*/ 49 h 697"/>
                <a:gd name="T90" fmla="*/ 65 w 614"/>
                <a:gd name="T91" fmla="*/ 37 h 697"/>
                <a:gd name="T92" fmla="*/ 65 w 614"/>
                <a:gd name="T93" fmla="*/ 24 h 697"/>
                <a:gd name="T94" fmla="*/ 66 w 614"/>
                <a:gd name="T95" fmla="*/ 13 h 697"/>
                <a:gd name="T96" fmla="*/ 67 w 614"/>
                <a:gd name="T97" fmla="*/ 3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44" name="Freeform 767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1 w 1014"/>
                <a:gd name="T1" fmla="*/ 58 h 693"/>
                <a:gd name="T2" fmla="*/ 0 w 1014"/>
                <a:gd name="T3" fmla="*/ 68 h 693"/>
                <a:gd name="T4" fmla="*/ 74 w 1014"/>
                <a:gd name="T5" fmla="*/ 77 h 693"/>
                <a:gd name="T6" fmla="*/ 74 w 1014"/>
                <a:gd name="T7" fmla="*/ 77 h 693"/>
                <a:gd name="T8" fmla="*/ 76 w 1014"/>
                <a:gd name="T9" fmla="*/ 76 h 693"/>
                <a:gd name="T10" fmla="*/ 78 w 1014"/>
                <a:gd name="T11" fmla="*/ 75 h 693"/>
                <a:gd name="T12" fmla="*/ 81 w 1014"/>
                <a:gd name="T13" fmla="*/ 73 h 693"/>
                <a:gd name="T14" fmla="*/ 84 w 1014"/>
                <a:gd name="T15" fmla="*/ 71 h 693"/>
                <a:gd name="T16" fmla="*/ 88 w 1014"/>
                <a:gd name="T17" fmla="*/ 68 h 693"/>
                <a:gd name="T18" fmla="*/ 92 w 1014"/>
                <a:gd name="T19" fmla="*/ 65 h 693"/>
                <a:gd name="T20" fmla="*/ 97 w 1014"/>
                <a:gd name="T21" fmla="*/ 61 h 693"/>
                <a:gd name="T22" fmla="*/ 101 w 1014"/>
                <a:gd name="T23" fmla="*/ 56 h 693"/>
                <a:gd name="T24" fmla="*/ 104 w 1014"/>
                <a:gd name="T25" fmla="*/ 52 h 693"/>
                <a:gd name="T26" fmla="*/ 107 w 1014"/>
                <a:gd name="T27" fmla="*/ 46 h 693"/>
                <a:gd name="T28" fmla="*/ 110 w 1014"/>
                <a:gd name="T29" fmla="*/ 40 h 693"/>
                <a:gd name="T30" fmla="*/ 112 w 1014"/>
                <a:gd name="T31" fmla="*/ 34 h 693"/>
                <a:gd name="T32" fmla="*/ 113 w 1014"/>
                <a:gd name="T33" fmla="*/ 27 h 693"/>
                <a:gd name="T34" fmla="*/ 113 w 1014"/>
                <a:gd name="T35" fmla="*/ 19 h 693"/>
                <a:gd name="T36" fmla="*/ 111 w 1014"/>
                <a:gd name="T37" fmla="*/ 11 h 693"/>
                <a:gd name="T38" fmla="*/ 111 w 1014"/>
                <a:gd name="T39" fmla="*/ 11 h 693"/>
                <a:gd name="T40" fmla="*/ 111 w 1014"/>
                <a:gd name="T41" fmla="*/ 10 h 693"/>
                <a:gd name="T42" fmla="*/ 109 w 1014"/>
                <a:gd name="T43" fmla="*/ 8 h 693"/>
                <a:gd name="T44" fmla="*/ 108 w 1014"/>
                <a:gd name="T45" fmla="*/ 6 h 693"/>
                <a:gd name="T46" fmla="*/ 106 w 1014"/>
                <a:gd name="T47" fmla="*/ 4 h 693"/>
                <a:gd name="T48" fmla="*/ 103 w 1014"/>
                <a:gd name="T49" fmla="*/ 2 h 693"/>
                <a:gd name="T50" fmla="*/ 100 w 1014"/>
                <a:gd name="T51" fmla="*/ 1 h 693"/>
                <a:gd name="T52" fmla="*/ 97 w 1014"/>
                <a:gd name="T53" fmla="*/ 0 h 693"/>
                <a:gd name="T54" fmla="*/ 97 w 1014"/>
                <a:gd name="T55" fmla="*/ 1 h 693"/>
                <a:gd name="T56" fmla="*/ 99 w 1014"/>
                <a:gd name="T57" fmla="*/ 5 h 693"/>
                <a:gd name="T58" fmla="*/ 100 w 1014"/>
                <a:gd name="T59" fmla="*/ 10 h 693"/>
                <a:gd name="T60" fmla="*/ 101 w 1014"/>
                <a:gd name="T61" fmla="*/ 17 h 693"/>
                <a:gd name="T62" fmla="*/ 101 w 1014"/>
                <a:gd name="T63" fmla="*/ 25 h 693"/>
                <a:gd name="T64" fmla="*/ 101 w 1014"/>
                <a:gd name="T65" fmla="*/ 34 h 693"/>
                <a:gd name="T66" fmla="*/ 98 w 1014"/>
                <a:gd name="T67" fmla="*/ 44 h 693"/>
                <a:gd name="T68" fmla="*/ 93 w 1014"/>
                <a:gd name="T69" fmla="*/ 54 h 693"/>
                <a:gd name="T70" fmla="*/ 93 w 1014"/>
                <a:gd name="T71" fmla="*/ 54 h 693"/>
                <a:gd name="T72" fmla="*/ 93 w 1014"/>
                <a:gd name="T73" fmla="*/ 55 h 693"/>
                <a:gd name="T74" fmla="*/ 92 w 1014"/>
                <a:gd name="T75" fmla="*/ 55 h 693"/>
                <a:gd name="T76" fmla="*/ 91 w 1014"/>
                <a:gd name="T77" fmla="*/ 56 h 693"/>
                <a:gd name="T78" fmla="*/ 90 w 1014"/>
                <a:gd name="T79" fmla="*/ 57 h 693"/>
                <a:gd name="T80" fmla="*/ 88 w 1014"/>
                <a:gd name="T81" fmla="*/ 58 h 693"/>
                <a:gd name="T82" fmla="*/ 86 w 1014"/>
                <a:gd name="T83" fmla="*/ 59 h 693"/>
                <a:gd name="T84" fmla="*/ 84 w 1014"/>
                <a:gd name="T85" fmla="*/ 60 h 693"/>
                <a:gd name="T86" fmla="*/ 82 w 1014"/>
                <a:gd name="T87" fmla="*/ 60 h 693"/>
                <a:gd name="T88" fmla="*/ 79 w 1014"/>
                <a:gd name="T89" fmla="*/ 61 h 693"/>
                <a:gd name="T90" fmla="*/ 77 w 1014"/>
                <a:gd name="T91" fmla="*/ 62 h 693"/>
                <a:gd name="T92" fmla="*/ 73 w 1014"/>
                <a:gd name="T93" fmla="*/ 62 h 693"/>
                <a:gd name="T94" fmla="*/ 70 w 1014"/>
                <a:gd name="T95" fmla="*/ 62 h 693"/>
                <a:gd name="T96" fmla="*/ 67 w 1014"/>
                <a:gd name="T97" fmla="*/ 62 h 693"/>
                <a:gd name="T98" fmla="*/ 63 w 1014"/>
                <a:gd name="T99" fmla="*/ 62 h 693"/>
                <a:gd name="T100" fmla="*/ 59 w 1014"/>
                <a:gd name="T101" fmla="*/ 61 h 693"/>
                <a:gd name="T102" fmla="*/ 59 w 1014"/>
                <a:gd name="T103" fmla="*/ 71 h 693"/>
                <a:gd name="T104" fmla="*/ 3 w 1014"/>
                <a:gd name="T105" fmla="*/ 66 h 693"/>
                <a:gd name="T106" fmla="*/ 1 w 1014"/>
                <a:gd name="T107" fmla="*/ 58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45" name="Freeform 768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83 w 745"/>
                <a:gd name="T1" fmla="*/ 10 h 240"/>
                <a:gd name="T2" fmla="*/ 1 w 745"/>
                <a:gd name="T3" fmla="*/ 0 h 240"/>
                <a:gd name="T4" fmla="*/ 0 w 745"/>
                <a:gd name="T5" fmla="*/ 10 h 240"/>
                <a:gd name="T6" fmla="*/ 80 w 745"/>
                <a:gd name="T7" fmla="*/ 27 h 240"/>
                <a:gd name="T8" fmla="*/ 83 w 745"/>
                <a:gd name="T9" fmla="*/ 1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46" name="Freeform 769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36 w 319"/>
                <a:gd name="T1" fmla="*/ 5 h 109"/>
                <a:gd name="T2" fmla="*/ 0 w 319"/>
                <a:gd name="T3" fmla="*/ 0 h 109"/>
                <a:gd name="T4" fmla="*/ 0 w 319"/>
                <a:gd name="T5" fmla="*/ 5 h 109"/>
                <a:gd name="T6" fmla="*/ 35 w 319"/>
                <a:gd name="T7" fmla="*/ 12 h 109"/>
                <a:gd name="T8" fmla="*/ 36 w 319"/>
                <a:gd name="T9" fmla="*/ 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47" name="Freeform 770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24 w 213"/>
                <a:gd name="T1" fmla="*/ 4 h 81"/>
                <a:gd name="T2" fmla="*/ 0 w 213"/>
                <a:gd name="T3" fmla="*/ 0 h 81"/>
                <a:gd name="T4" fmla="*/ 0 w 213"/>
                <a:gd name="T5" fmla="*/ 4 h 81"/>
                <a:gd name="T6" fmla="*/ 23 w 213"/>
                <a:gd name="T7" fmla="*/ 9 h 81"/>
                <a:gd name="T8" fmla="*/ 24 w 213"/>
                <a:gd name="T9" fmla="*/ 4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48" name="Freeform 771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14 h 415"/>
                <a:gd name="T2" fmla="*/ 0 w 1254"/>
                <a:gd name="T3" fmla="*/ 14 h 415"/>
                <a:gd name="T4" fmla="*/ 1 w 1254"/>
                <a:gd name="T5" fmla="*/ 14 h 415"/>
                <a:gd name="T6" fmla="*/ 3 w 1254"/>
                <a:gd name="T7" fmla="*/ 14 h 415"/>
                <a:gd name="T8" fmla="*/ 4 w 1254"/>
                <a:gd name="T9" fmla="*/ 13 h 415"/>
                <a:gd name="T10" fmla="*/ 7 w 1254"/>
                <a:gd name="T11" fmla="*/ 13 h 415"/>
                <a:gd name="T12" fmla="*/ 9 w 1254"/>
                <a:gd name="T13" fmla="*/ 12 h 415"/>
                <a:gd name="T14" fmla="*/ 12 w 1254"/>
                <a:gd name="T15" fmla="*/ 12 h 415"/>
                <a:gd name="T16" fmla="*/ 15 w 1254"/>
                <a:gd name="T17" fmla="*/ 11 h 415"/>
                <a:gd name="T18" fmla="*/ 18 w 1254"/>
                <a:gd name="T19" fmla="*/ 10 h 415"/>
                <a:gd name="T20" fmla="*/ 21 w 1254"/>
                <a:gd name="T21" fmla="*/ 9 h 415"/>
                <a:gd name="T22" fmla="*/ 24 w 1254"/>
                <a:gd name="T23" fmla="*/ 8 h 415"/>
                <a:gd name="T24" fmla="*/ 27 w 1254"/>
                <a:gd name="T25" fmla="*/ 7 h 415"/>
                <a:gd name="T26" fmla="*/ 30 w 1254"/>
                <a:gd name="T27" fmla="*/ 5 h 415"/>
                <a:gd name="T28" fmla="*/ 32 w 1254"/>
                <a:gd name="T29" fmla="*/ 4 h 415"/>
                <a:gd name="T30" fmla="*/ 35 w 1254"/>
                <a:gd name="T31" fmla="*/ 2 h 415"/>
                <a:gd name="T32" fmla="*/ 37 w 1254"/>
                <a:gd name="T33" fmla="*/ 0 h 415"/>
                <a:gd name="T34" fmla="*/ 139 w 1254"/>
                <a:gd name="T35" fmla="*/ 24 h 415"/>
                <a:gd name="T36" fmla="*/ 139 w 1254"/>
                <a:gd name="T37" fmla="*/ 24 h 415"/>
                <a:gd name="T38" fmla="*/ 138 w 1254"/>
                <a:gd name="T39" fmla="*/ 25 h 415"/>
                <a:gd name="T40" fmla="*/ 137 w 1254"/>
                <a:gd name="T41" fmla="*/ 26 h 415"/>
                <a:gd name="T42" fmla="*/ 136 w 1254"/>
                <a:gd name="T43" fmla="*/ 27 h 415"/>
                <a:gd name="T44" fmla="*/ 134 w 1254"/>
                <a:gd name="T45" fmla="*/ 28 h 415"/>
                <a:gd name="T46" fmla="*/ 133 w 1254"/>
                <a:gd name="T47" fmla="*/ 30 h 415"/>
                <a:gd name="T48" fmla="*/ 131 w 1254"/>
                <a:gd name="T49" fmla="*/ 32 h 415"/>
                <a:gd name="T50" fmla="*/ 128 w 1254"/>
                <a:gd name="T51" fmla="*/ 33 h 415"/>
                <a:gd name="T52" fmla="*/ 126 w 1254"/>
                <a:gd name="T53" fmla="*/ 35 h 415"/>
                <a:gd name="T54" fmla="*/ 124 w 1254"/>
                <a:gd name="T55" fmla="*/ 37 h 415"/>
                <a:gd name="T56" fmla="*/ 121 w 1254"/>
                <a:gd name="T57" fmla="*/ 39 h 415"/>
                <a:gd name="T58" fmla="*/ 118 w 1254"/>
                <a:gd name="T59" fmla="*/ 41 h 415"/>
                <a:gd name="T60" fmla="*/ 116 w 1254"/>
                <a:gd name="T61" fmla="*/ 43 h 415"/>
                <a:gd name="T62" fmla="*/ 113 w 1254"/>
                <a:gd name="T63" fmla="*/ 44 h 415"/>
                <a:gd name="T64" fmla="*/ 110 w 1254"/>
                <a:gd name="T65" fmla="*/ 46 h 415"/>
                <a:gd name="T66" fmla="*/ 108 w 1254"/>
                <a:gd name="T67" fmla="*/ 47 h 415"/>
                <a:gd name="T68" fmla="*/ 0 w 1254"/>
                <a:gd name="T69" fmla="*/ 14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49" name="Freeform 772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5 w 447"/>
                <a:gd name="T1" fmla="*/ 22 h 198"/>
                <a:gd name="T2" fmla="*/ 49 w 447"/>
                <a:gd name="T3" fmla="*/ 9 h 198"/>
                <a:gd name="T4" fmla="*/ 22 w 447"/>
                <a:gd name="T5" fmla="*/ 0 h 198"/>
                <a:gd name="T6" fmla="*/ 1 w 447"/>
                <a:gd name="T7" fmla="*/ 2 h 198"/>
                <a:gd name="T8" fmla="*/ 0 w 447"/>
                <a:gd name="T9" fmla="*/ 21 h 198"/>
                <a:gd name="T10" fmla="*/ 5 w 447"/>
                <a:gd name="T11" fmla="*/ 22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50" name="Freeform 773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27 w 238"/>
                <a:gd name="T1" fmla="*/ 2 h 947"/>
                <a:gd name="T2" fmla="*/ 27 w 238"/>
                <a:gd name="T3" fmla="*/ 2 h 947"/>
                <a:gd name="T4" fmla="*/ 26 w 238"/>
                <a:gd name="T5" fmla="*/ 2 h 947"/>
                <a:gd name="T6" fmla="*/ 26 w 238"/>
                <a:gd name="T7" fmla="*/ 2 h 947"/>
                <a:gd name="T8" fmla="*/ 25 w 238"/>
                <a:gd name="T9" fmla="*/ 2 h 947"/>
                <a:gd name="T10" fmla="*/ 23 w 238"/>
                <a:gd name="T11" fmla="*/ 1 h 947"/>
                <a:gd name="T12" fmla="*/ 22 w 238"/>
                <a:gd name="T13" fmla="*/ 1 h 947"/>
                <a:gd name="T14" fmla="*/ 20 w 238"/>
                <a:gd name="T15" fmla="*/ 0 h 947"/>
                <a:gd name="T16" fmla="*/ 19 w 238"/>
                <a:gd name="T17" fmla="*/ 0 h 947"/>
                <a:gd name="T18" fmla="*/ 17 w 238"/>
                <a:gd name="T19" fmla="*/ 0 h 947"/>
                <a:gd name="T20" fmla="*/ 14 w 238"/>
                <a:gd name="T21" fmla="*/ 0 h 947"/>
                <a:gd name="T22" fmla="*/ 12 w 238"/>
                <a:gd name="T23" fmla="*/ 0 h 947"/>
                <a:gd name="T24" fmla="*/ 10 w 238"/>
                <a:gd name="T25" fmla="*/ 1 h 947"/>
                <a:gd name="T26" fmla="*/ 7 w 238"/>
                <a:gd name="T27" fmla="*/ 1 h 947"/>
                <a:gd name="T28" fmla="*/ 5 w 238"/>
                <a:gd name="T29" fmla="*/ 2 h 947"/>
                <a:gd name="T30" fmla="*/ 2 w 238"/>
                <a:gd name="T31" fmla="*/ 3 h 947"/>
                <a:gd name="T32" fmla="*/ 0 w 238"/>
                <a:gd name="T33" fmla="*/ 5 h 947"/>
                <a:gd name="T34" fmla="*/ 0 w 238"/>
                <a:gd name="T35" fmla="*/ 105 h 947"/>
                <a:gd name="T36" fmla="*/ 0 w 238"/>
                <a:gd name="T37" fmla="*/ 105 h 947"/>
                <a:gd name="T38" fmla="*/ 1 w 238"/>
                <a:gd name="T39" fmla="*/ 105 h 947"/>
                <a:gd name="T40" fmla="*/ 1 w 238"/>
                <a:gd name="T41" fmla="*/ 105 h 947"/>
                <a:gd name="T42" fmla="*/ 2 w 238"/>
                <a:gd name="T43" fmla="*/ 105 h 947"/>
                <a:gd name="T44" fmla="*/ 4 w 238"/>
                <a:gd name="T45" fmla="*/ 105 h 947"/>
                <a:gd name="T46" fmla="*/ 5 w 238"/>
                <a:gd name="T47" fmla="*/ 104 h 947"/>
                <a:gd name="T48" fmla="*/ 7 w 238"/>
                <a:gd name="T49" fmla="*/ 104 h 947"/>
                <a:gd name="T50" fmla="*/ 9 w 238"/>
                <a:gd name="T51" fmla="*/ 104 h 947"/>
                <a:gd name="T52" fmla="*/ 11 w 238"/>
                <a:gd name="T53" fmla="*/ 103 h 947"/>
                <a:gd name="T54" fmla="*/ 13 w 238"/>
                <a:gd name="T55" fmla="*/ 102 h 947"/>
                <a:gd name="T56" fmla="*/ 15 w 238"/>
                <a:gd name="T57" fmla="*/ 101 h 947"/>
                <a:gd name="T58" fmla="*/ 18 w 238"/>
                <a:gd name="T59" fmla="*/ 100 h 947"/>
                <a:gd name="T60" fmla="*/ 20 w 238"/>
                <a:gd name="T61" fmla="*/ 99 h 947"/>
                <a:gd name="T62" fmla="*/ 22 w 238"/>
                <a:gd name="T63" fmla="*/ 98 h 947"/>
                <a:gd name="T64" fmla="*/ 25 w 238"/>
                <a:gd name="T65" fmla="*/ 97 h 947"/>
                <a:gd name="T66" fmla="*/ 27 w 238"/>
                <a:gd name="T67" fmla="*/ 95 h 947"/>
                <a:gd name="T68" fmla="*/ 27 w 238"/>
                <a:gd name="T69" fmla="*/ 2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51" name="Freeform 774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23 w 203"/>
                <a:gd name="T1" fmla="*/ 2 h 799"/>
                <a:gd name="T2" fmla="*/ 23 w 203"/>
                <a:gd name="T3" fmla="*/ 2 h 799"/>
                <a:gd name="T4" fmla="*/ 23 w 203"/>
                <a:gd name="T5" fmla="*/ 2 h 799"/>
                <a:gd name="T6" fmla="*/ 22 w 203"/>
                <a:gd name="T7" fmla="*/ 2 h 799"/>
                <a:gd name="T8" fmla="*/ 21 w 203"/>
                <a:gd name="T9" fmla="*/ 1 h 799"/>
                <a:gd name="T10" fmla="*/ 20 w 203"/>
                <a:gd name="T11" fmla="*/ 1 h 799"/>
                <a:gd name="T12" fmla="*/ 19 w 203"/>
                <a:gd name="T13" fmla="*/ 1 h 799"/>
                <a:gd name="T14" fmla="*/ 17 w 203"/>
                <a:gd name="T15" fmla="*/ 0 h 799"/>
                <a:gd name="T16" fmla="*/ 16 w 203"/>
                <a:gd name="T17" fmla="*/ 0 h 799"/>
                <a:gd name="T18" fmla="*/ 14 w 203"/>
                <a:gd name="T19" fmla="*/ 0 h 799"/>
                <a:gd name="T20" fmla="*/ 12 w 203"/>
                <a:gd name="T21" fmla="*/ 0 h 799"/>
                <a:gd name="T22" fmla="*/ 10 w 203"/>
                <a:gd name="T23" fmla="*/ 0 h 799"/>
                <a:gd name="T24" fmla="*/ 8 w 203"/>
                <a:gd name="T25" fmla="*/ 0 h 799"/>
                <a:gd name="T26" fmla="*/ 6 w 203"/>
                <a:gd name="T27" fmla="*/ 1 h 799"/>
                <a:gd name="T28" fmla="*/ 4 w 203"/>
                <a:gd name="T29" fmla="*/ 2 h 799"/>
                <a:gd name="T30" fmla="*/ 2 w 203"/>
                <a:gd name="T31" fmla="*/ 3 h 799"/>
                <a:gd name="T32" fmla="*/ 0 w 203"/>
                <a:gd name="T33" fmla="*/ 4 h 799"/>
                <a:gd name="T34" fmla="*/ 0 w 203"/>
                <a:gd name="T35" fmla="*/ 89 h 799"/>
                <a:gd name="T36" fmla="*/ 0 w 203"/>
                <a:gd name="T37" fmla="*/ 89 h 799"/>
                <a:gd name="T38" fmla="*/ 1 w 203"/>
                <a:gd name="T39" fmla="*/ 89 h 799"/>
                <a:gd name="T40" fmla="*/ 1 w 203"/>
                <a:gd name="T41" fmla="*/ 89 h 799"/>
                <a:gd name="T42" fmla="*/ 2 w 203"/>
                <a:gd name="T43" fmla="*/ 89 h 799"/>
                <a:gd name="T44" fmla="*/ 3 w 203"/>
                <a:gd name="T45" fmla="*/ 89 h 799"/>
                <a:gd name="T46" fmla="*/ 5 w 203"/>
                <a:gd name="T47" fmla="*/ 88 h 799"/>
                <a:gd name="T48" fmla="*/ 6 w 203"/>
                <a:gd name="T49" fmla="*/ 88 h 799"/>
                <a:gd name="T50" fmla="*/ 8 w 203"/>
                <a:gd name="T51" fmla="*/ 88 h 799"/>
                <a:gd name="T52" fmla="*/ 9 w 203"/>
                <a:gd name="T53" fmla="*/ 87 h 799"/>
                <a:gd name="T54" fmla="*/ 11 w 203"/>
                <a:gd name="T55" fmla="*/ 87 h 799"/>
                <a:gd name="T56" fmla="*/ 13 w 203"/>
                <a:gd name="T57" fmla="*/ 86 h 799"/>
                <a:gd name="T58" fmla="*/ 15 w 203"/>
                <a:gd name="T59" fmla="*/ 85 h 799"/>
                <a:gd name="T60" fmla="*/ 17 w 203"/>
                <a:gd name="T61" fmla="*/ 84 h 799"/>
                <a:gd name="T62" fmla="*/ 19 w 203"/>
                <a:gd name="T63" fmla="*/ 83 h 799"/>
                <a:gd name="T64" fmla="*/ 21 w 203"/>
                <a:gd name="T65" fmla="*/ 82 h 799"/>
                <a:gd name="T66" fmla="*/ 23 w 203"/>
                <a:gd name="T67" fmla="*/ 80 h 799"/>
                <a:gd name="T68" fmla="*/ 23 w 203"/>
                <a:gd name="T69" fmla="*/ 2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52" name="Freeform 775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19 w 171"/>
                <a:gd name="T1" fmla="*/ 2 h 650"/>
                <a:gd name="T2" fmla="*/ 19 w 171"/>
                <a:gd name="T3" fmla="*/ 2 h 650"/>
                <a:gd name="T4" fmla="*/ 19 w 171"/>
                <a:gd name="T5" fmla="*/ 1 h 650"/>
                <a:gd name="T6" fmla="*/ 18 w 171"/>
                <a:gd name="T7" fmla="*/ 1 h 650"/>
                <a:gd name="T8" fmla="*/ 17 w 171"/>
                <a:gd name="T9" fmla="*/ 1 h 650"/>
                <a:gd name="T10" fmla="*/ 17 w 171"/>
                <a:gd name="T11" fmla="*/ 1 h 650"/>
                <a:gd name="T12" fmla="*/ 15 w 171"/>
                <a:gd name="T13" fmla="*/ 0 h 650"/>
                <a:gd name="T14" fmla="*/ 14 w 171"/>
                <a:gd name="T15" fmla="*/ 0 h 650"/>
                <a:gd name="T16" fmla="*/ 13 w 171"/>
                <a:gd name="T17" fmla="*/ 0 h 650"/>
                <a:gd name="T18" fmla="*/ 12 w 171"/>
                <a:gd name="T19" fmla="*/ 0 h 650"/>
                <a:gd name="T20" fmla="*/ 10 w 171"/>
                <a:gd name="T21" fmla="*/ 0 h 650"/>
                <a:gd name="T22" fmla="*/ 9 w 171"/>
                <a:gd name="T23" fmla="*/ 0 h 650"/>
                <a:gd name="T24" fmla="*/ 7 w 171"/>
                <a:gd name="T25" fmla="*/ 0 h 650"/>
                <a:gd name="T26" fmla="*/ 5 w 171"/>
                <a:gd name="T27" fmla="*/ 1 h 650"/>
                <a:gd name="T28" fmla="*/ 3 w 171"/>
                <a:gd name="T29" fmla="*/ 1 h 650"/>
                <a:gd name="T30" fmla="*/ 2 w 171"/>
                <a:gd name="T31" fmla="*/ 2 h 650"/>
                <a:gd name="T32" fmla="*/ 0 w 171"/>
                <a:gd name="T33" fmla="*/ 4 h 650"/>
                <a:gd name="T34" fmla="*/ 0 w 171"/>
                <a:gd name="T35" fmla="*/ 72 h 650"/>
                <a:gd name="T36" fmla="*/ 0 w 171"/>
                <a:gd name="T37" fmla="*/ 72 h 650"/>
                <a:gd name="T38" fmla="*/ 0 w 171"/>
                <a:gd name="T39" fmla="*/ 72 h 650"/>
                <a:gd name="T40" fmla="*/ 1 w 171"/>
                <a:gd name="T41" fmla="*/ 72 h 650"/>
                <a:gd name="T42" fmla="*/ 2 w 171"/>
                <a:gd name="T43" fmla="*/ 72 h 650"/>
                <a:gd name="T44" fmla="*/ 3 w 171"/>
                <a:gd name="T45" fmla="*/ 72 h 650"/>
                <a:gd name="T46" fmla="*/ 4 w 171"/>
                <a:gd name="T47" fmla="*/ 71 h 650"/>
                <a:gd name="T48" fmla="*/ 5 w 171"/>
                <a:gd name="T49" fmla="*/ 71 h 650"/>
                <a:gd name="T50" fmla="*/ 6 w 171"/>
                <a:gd name="T51" fmla="*/ 71 h 650"/>
                <a:gd name="T52" fmla="*/ 8 w 171"/>
                <a:gd name="T53" fmla="*/ 70 h 650"/>
                <a:gd name="T54" fmla="*/ 9 w 171"/>
                <a:gd name="T55" fmla="*/ 70 h 650"/>
                <a:gd name="T56" fmla="*/ 11 w 171"/>
                <a:gd name="T57" fmla="*/ 69 h 650"/>
                <a:gd name="T58" fmla="*/ 12 w 171"/>
                <a:gd name="T59" fmla="*/ 69 h 650"/>
                <a:gd name="T60" fmla="*/ 14 w 171"/>
                <a:gd name="T61" fmla="*/ 68 h 650"/>
                <a:gd name="T62" fmla="*/ 16 w 171"/>
                <a:gd name="T63" fmla="*/ 67 h 650"/>
                <a:gd name="T64" fmla="*/ 17 w 171"/>
                <a:gd name="T65" fmla="*/ 66 h 650"/>
                <a:gd name="T66" fmla="*/ 19 w 171"/>
                <a:gd name="T67" fmla="*/ 65 h 650"/>
                <a:gd name="T68" fmla="*/ 19 w 171"/>
                <a:gd name="T69" fmla="*/ 2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53" name="Freeform 776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15 w 138"/>
                <a:gd name="T1" fmla="*/ 2 h 502"/>
                <a:gd name="T2" fmla="*/ 15 w 138"/>
                <a:gd name="T3" fmla="*/ 1 h 502"/>
                <a:gd name="T4" fmla="*/ 14 w 138"/>
                <a:gd name="T5" fmla="*/ 1 h 502"/>
                <a:gd name="T6" fmla="*/ 12 w 138"/>
                <a:gd name="T7" fmla="*/ 0 h 502"/>
                <a:gd name="T8" fmla="*/ 10 w 138"/>
                <a:gd name="T9" fmla="*/ 0 h 502"/>
                <a:gd name="T10" fmla="*/ 8 w 138"/>
                <a:gd name="T11" fmla="*/ 0 h 502"/>
                <a:gd name="T12" fmla="*/ 6 w 138"/>
                <a:gd name="T13" fmla="*/ 0 h 502"/>
                <a:gd name="T14" fmla="*/ 3 w 138"/>
                <a:gd name="T15" fmla="*/ 1 h 502"/>
                <a:gd name="T16" fmla="*/ 0 w 138"/>
                <a:gd name="T17" fmla="*/ 3 h 502"/>
                <a:gd name="T18" fmla="*/ 0 w 138"/>
                <a:gd name="T19" fmla="*/ 56 h 502"/>
                <a:gd name="T20" fmla="*/ 0 w 138"/>
                <a:gd name="T21" fmla="*/ 56 h 502"/>
                <a:gd name="T22" fmla="*/ 1 w 138"/>
                <a:gd name="T23" fmla="*/ 56 h 502"/>
                <a:gd name="T24" fmla="*/ 3 w 138"/>
                <a:gd name="T25" fmla="*/ 56 h 502"/>
                <a:gd name="T26" fmla="*/ 5 w 138"/>
                <a:gd name="T27" fmla="*/ 55 h 502"/>
                <a:gd name="T28" fmla="*/ 7 w 138"/>
                <a:gd name="T29" fmla="*/ 54 h 502"/>
                <a:gd name="T30" fmla="*/ 10 w 138"/>
                <a:gd name="T31" fmla="*/ 53 h 502"/>
                <a:gd name="T32" fmla="*/ 12 w 138"/>
                <a:gd name="T33" fmla="*/ 52 h 502"/>
                <a:gd name="T34" fmla="*/ 15 w 138"/>
                <a:gd name="T35" fmla="*/ 50 h 502"/>
                <a:gd name="T36" fmla="*/ 15 w 138"/>
                <a:gd name="T37" fmla="*/ 2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54" name="Freeform 777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12 w 104"/>
                <a:gd name="T1" fmla="*/ 1 h 353"/>
                <a:gd name="T2" fmla="*/ 12 w 104"/>
                <a:gd name="T3" fmla="*/ 1 h 353"/>
                <a:gd name="T4" fmla="*/ 11 w 104"/>
                <a:gd name="T5" fmla="*/ 1 h 353"/>
                <a:gd name="T6" fmla="*/ 10 w 104"/>
                <a:gd name="T7" fmla="*/ 0 h 353"/>
                <a:gd name="T8" fmla="*/ 8 w 104"/>
                <a:gd name="T9" fmla="*/ 0 h 353"/>
                <a:gd name="T10" fmla="*/ 6 w 104"/>
                <a:gd name="T11" fmla="*/ 0 h 353"/>
                <a:gd name="T12" fmla="*/ 4 w 104"/>
                <a:gd name="T13" fmla="*/ 0 h 353"/>
                <a:gd name="T14" fmla="*/ 2 w 104"/>
                <a:gd name="T15" fmla="*/ 1 h 353"/>
                <a:gd name="T16" fmla="*/ 0 w 104"/>
                <a:gd name="T17" fmla="*/ 2 h 353"/>
                <a:gd name="T18" fmla="*/ 0 w 104"/>
                <a:gd name="T19" fmla="*/ 40 h 353"/>
                <a:gd name="T20" fmla="*/ 0 w 104"/>
                <a:gd name="T21" fmla="*/ 40 h 353"/>
                <a:gd name="T22" fmla="*/ 1 w 104"/>
                <a:gd name="T23" fmla="*/ 40 h 353"/>
                <a:gd name="T24" fmla="*/ 2 w 104"/>
                <a:gd name="T25" fmla="*/ 40 h 353"/>
                <a:gd name="T26" fmla="*/ 4 w 104"/>
                <a:gd name="T27" fmla="*/ 39 h 353"/>
                <a:gd name="T28" fmla="*/ 6 w 104"/>
                <a:gd name="T29" fmla="*/ 39 h 353"/>
                <a:gd name="T30" fmla="*/ 8 w 104"/>
                <a:gd name="T31" fmla="*/ 38 h 353"/>
                <a:gd name="T32" fmla="*/ 10 w 104"/>
                <a:gd name="T33" fmla="*/ 37 h 353"/>
                <a:gd name="T34" fmla="*/ 12 w 104"/>
                <a:gd name="T35" fmla="*/ 35 h 353"/>
                <a:gd name="T36" fmla="*/ 12 w 104"/>
                <a:gd name="T37" fmla="*/ 1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55" name="Freeform 778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8 w 72"/>
                <a:gd name="T1" fmla="*/ 1 h 204"/>
                <a:gd name="T2" fmla="*/ 8 w 72"/>
                <a:gd name="T3" fmla="*/ 1 h 204"/>
                <a:gd name="T4" fmla="*/ 7 w 72"/>
                <a:gd name="T5" fmla="*/ 0 h 204"/>
                <a:gd name="T6" fmla="*/ 6 w 72"/>
                <a:gd name="T7" fmla="*/ 0 h 204"/>
                <a:gd name="T8" fmla="*/ 5 w 72"/>
                <a:gd name="T9" fmla="*/ 0 h 204"/>
                <a:gd name="T10" fmla="*/ 4 w 72"/>
                <a:gd name="T11" fmla="*/ 0 h 204"/>
                <a:gd name="T12" fmla="*/ 3 w 72"/>
                <a:gd name="T13" fmla="*/ 0 h 204"/>
                <a:gd name="T14" fmla="*/ 1 w 72"/>
                <a:gd name="T15" fmla="*/ 1 h 204"/>
                <a:gd name="T16" fmla="*/ 0 w 72"/>
                <a:gd name="T17" fmla="*/ 1 h 204"/>
                <a:gd name="T18" fmla="*/ 0 w 72"/>
                <a:gd name="T19" fmla="*/ 23 h 204"/>
                <a:gd name="T20" fmla="*/ 0 w 72"/>
                <a:gd name="T21" fmla="*/ 23 h 204"/>
                <a:gd name="T22" fmla="*/ 1 w 72"/>
                <a:gd name="T23" fmla="*/ 23 h 204"/>
                <a:gd name="T24" fmla="*/ 2 w 72"/>
                <a:gd name="T25" fmla="*/ 23 h 204"/>
                <a:gd name="T26" fmla="*/ 3 w 72"/>
                <a:gd name="T27" fmla="*/ 23 h 204"/>
                <a:gd name="T28" fmla="*/ 4 w 72"/>
                <a:gd name="T29" fmla="*/ 22 h 204"/>
                <a:gd name="T30" fmla="*/ 5 w 72"/>
                <a:gd name="T31" fmla="*/ 22 h 204"/>
                <a:gd name="T32" fmla="*/ 7 w 72"/>
                <a:gd name="T33" fmla="*/ 21 h 204"/>
                <a:gd name="T34" fmla="*/ 8 w 72"/>
                <a:gd name="T35" fmla="*/ 20 h 204"/>
                <a:gd name="T36" fmla="*/ 8 w 72"/>
                <a:gd name="T37" fmla="*/ 1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56" name="Freeform 779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6 w 104"/>
                <a:gd name="T1" fmla="*/ 11 h 104"/>
                <a:gd name="T2" fmla="*/ 7 w 104"/>
                <a:gd name="T3" fmla="*/ 11 h 104"/>
                <a:gd name="T4" fmla="*/ 8 w 104"/>
                <a:gd name="T5" fmla="*/ 11 h 104"/>
                <a:gd name="T6" fmla="*/ 9 w 104"/>
                <a:gd name="T7" fmla="*/ 10 h 104"/>
                <a:gd name="T8" fmla="*/ 10 w 104"/>
                <a:gd name="T9" fmla="*/ 9 h 104"/>
                <a:gd name="T10" fmla="*/ 11 w 104"/>
                <a:gd name="T11" fmla="*/ 9 h 104"/>
                <a:gd name="T12" fmla="*/ 12 w 104"/>
                <a:gd name="T13" fmla="*/ 8 h 104"/>
                <a:gd name="T14" fmla="*/ 12 w 104"/>
                <a:gd name="T15" fmla="*/ 7 h 104"/>
                <a:gd name="T16" fmla="*/ 12 w 104"/>
                <a:gd name="T17" fmla="*/ 6 h 104"/>
                <a:gd name="T18" fmla="*/ 12 w 104"/>
                <a:gd name="T19" fmla="*/ 4 h 104"/>
                <a:gd name="T20" fmla="*/ 12 w 104"/>
                <a:gd name="T21" fmla="*/ 3 h 104"/>
                <a:gd name="T22" fmla="*/ 11 w 104"/>
                <a:gd name="T23" fmla="*/ 2 h 104"/>
                <a:gd name="T24" fmla="*/ 10 w 104"/>
                <a:gd name="T25" fmla="*/ 2 h 104"/>
                <a:gd name="T26" fmla="*/ 9 w 104"/>
                <a:gd name="T27" fmla="*/ 1 h 104"/>
                <a:gd name="T28" fmla="*/ 8 w 104"/>
                <a:gd name="T29" fmla="*/ 0 h 104"/>
                <a:gd name="T30" fmla="*/ 7 w 104"/>
                <a:gd name="T31" fmla="*/ 0 h 104"/>
                <a:gd name="T32" fmla="*/ 6 w 104"/>
                <a:gd name="T33" fmla="*/ 0 h 104"/>
                <a:gd name="T34" fmla="*/ 5 w 104"/>
                <a:gd name="T35" fmla="*/ 0 h 104"/>
                <a:gd name="T36" fmla="*/ 4 w 104"/>
                <a:gd name="T37" fmla="*/ 0 h 104"/>
                <a:gd name="T38" fmla="*/ 3 w 104"/>
                <a:gd name="T39" fmla="*/ 1 h 104"/>
                <a:gd name="T40" fmla="*/ 2 w 104"/>
                <a:gd name="T41" fmla="*/ 2 h 104"/>
                <a:gd name="T42" fmla="*/ 1 w 104"/>
                <a:gd name="T43" fmla="*/ 2 h 104"/>
                <a:gd name="T44" fmla="*/ 0 w 104"/>
                <a:gd name="T45" fmla="*/ 3 h 104"/>
                <a:gd name="T46" fmla="*/ 0 w 104"/>
                <a:gd name="T47" fmla="*/ 4 h 104"/>
                <a:gd name="T48" fmla="*/ 0 w 104"/>
                <a:gd name="T49" fmla="*/ 6 h 104"/>
                <a:gd name="T50" fmla="*/ 0 w 104"/>
                <a:gd name="T51" fmla="*/ 7 h 104"/>
                <a:gd name="T52" fmla="*/ 0 w 104"/>
                <a:gd name="T53" fmla="*/ 8 h 104"/>
                <a:gd name="T54" fmla="*/ 1 w 104"/>
                <a:gd name="T55" fmla="*/ 9 h 104"/>
                <a:gd name="T56" fmla="*/ 2 w 104"/>
                <a:gd name="T57" fmla="*/ 9 h 104"/>
                <a:gd name="T58" fmla="*/ 3 w 104"/>
                <a:gd name="T59" fmla="*/ 10 h 104"/>
                <a:gd name="T60" fmla="*/ 4 w 104"/>
                <a:gd name="T61" fmla="*/ 11 h 104"/>
                <a:gd name="T62" fmla="*/ 5 w 104"/>
                <a:gd name="T63" fmla="*/ 11 h 104"/>
                <a:gd name="T64" fmla="*/ 6 w 104"/>
                <a:gd name="T65" fmla="*/ 11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57" name="Freeform 780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3 w 52"/>
                <a:gd name="T1" fmla="*/ 6 h 52"/>
                <a:gd name="T2" fmla="*/ 4 w 52"/>
                <a:gd name="T3" fmla="*/ 6 h 52"/>
                <a:gd name="T4" fmla="*/ 5 w 52"/>
                <a:gd name="T5" fmla="*/ 5 h 52"/>
                <a:gd name="T6" fmla="*/ 6 w 52"/>
                <a:gd name="T7" fmla="*/ 4 h 52"/>
                <a:gd name="T8" fmla="*/ 6 w 52"/>
                <a:gd name="T9" fmla="*/ 3 h 52"/>
                <a:gd name="T10" fmla="*/ 6 w 52"/>
                <a:gd name="T11" fmla="*/ 2 h 52"/>
                <a:gd name="T12" fmla="*/ 5 w 52"/>
                <a:gd name="T13" fmla="*/ 1 h 52"/>
                <a:gd name="T14" fmla="*/ 4 w 52"/>
                <a:gd name="T15" fmla="*/ 0 h 52"/>
                <a:gd name="T16" fmla="*/ 3 w 52"/>
                <a:gd name="T17" fmla="*/ 0 h 52"/>
                <a:gd name="T18" fmla="*/ 2 w 52"/>
                <a:gd name="T19" fmla="*/ 0 h 52"/>
                <a:gd name="T20" fmla="*/ 1 w 52"/>
                <a:gd name="T21" fmla="*/ 1 h 52"/>
                <a:gd name="T22" fmla="*/ 0 w 52"/>
                <a:gd name="T23" fmla="*/ 2 h 52"/>
                <a:gd name="T24" fmla="*/ 0 w 52"/>
                <a:gd name="T25" fmla="*/ 3 h 52"/>
                <a:gd name="T26" fmla="*/ 0 w 52"/>
                <a:gd name="T27" fmla="*/ 4 h 52"/>
                <a:gd name="T28" fmla="*/ 1 w 52"/>
                <a:gd name="T29" fmla="*/ 5 h 52"/>
                <a:gd name="T30" fmla="*/ 2 w 52"/>
                <a:gd name="T31" fmla="*/ 6 h 52"/>
                <a:gd name="T32" fmla="*/ 3 w 52"/>
                <a:gd name="T33" fmla="*/ 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58" name="Freeform 781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3 w 52"/>
                <a:gd name="T1" fmla="*/ 6 h 52"/>
                <a:gd name="T2" fmla="*/ 4 w 52"/>
                <a:gd name="T3" fmla="*/ 6 h 52"/>
                <a:gd name="T4" fmla="*/ 4 w 52"/>
                <a:gd name="T5" fmla="*/ 5 h 52"/>
                <a:gd name="T6" fmla="*/ 5 w 52"/>
                <a:gd name="T7" fmla="*/ 4 h 52"/>
                <a:gd name="T8" fmla="*/ 5 w 52"/>
                <a:gd name="T9" fmla="*/ 3 h 52"/>
                <a:gd name="T10" fmla="*/ 5 w 52"/>
                <a:gd name="T11" fmla="*/ 2 h 52"/>
                <a:gd name="T12" fmla="*/ 4 w 52"/>
                <a:gd name="T13" fmla="*/ 1 h 52"/>
                <a:gd name="T14" fmla="*/ 4 w 52"/>
                <a:gd name="T15" fmla="*/ 0 h 52"/>
                <a:gd name="T16" fmla="*/ 3 w 52"/>
                <a:gd name="T17" fmla="*/ 0 h 52"/>
                <a:gd name="T18" fmla="*/ 2 w 52"/>
                <a:gd name="T19" fmla="*/ 0 h 52"/>
                <a:gd name="T20" fmla="*/ 1 w 52"/>
                <a:gd name="T21" fmla="*/ 1 h 52"/>
                <a:gd name="T22" fmla="*/ 0 w 52"/>
                <a:gd name="T23" fmla="*/ 2 h 52"/>
                <a:gd name="T24" fmla="*/ 0 w 52"/>
                <a:gd name="T25" fmla="*/ 3 h 52"/>
                <a:gd name="T26" fmla="*/ 0 w 52"/>
                <a:gd name="T27" fmla="*/ 4 h 52"/>
                <a:gd name="T28" fmla="*/ 1 w 52"/>
                <a:gd name="T29" fmla="*/ 5 h 52"/>
                <a:gd name="T30" fmla="*/ 2 w 52"/>
                <a:gd name="T31" fmla="*/ 6 h 52"/>
                <a:gd name="T32" fmla="*/ 3 w 52"/>
                <a:gd name="T33" fmla="*/ 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59" name="Freeform 782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5 w 148"/>
                <a:gd name="T1" fmla="*/ 2 h 712"/>
                <a:gd name="T2" fmla="*/ 5 w 148"/>
                <a:gd name="T3" fmla="*/ 3 h 712"/>
                <a:gd name="T4" fmla="*/ 3 w 148"/>
                <a:gd name="T5" fmla="*/ 8 h 712"/>
                <a:gd name="T6" fmla="*/ 2 w 148"/>
                <a:gd name="T7" fmla="*/ 15 h 712"/>
                <a:gd name="T8" fmla="*/ 1 w 148"/>
                <a:gd name="T9" fmla="*/ 24 h 712"/>
                <a:gd name="T10" fmla="*/ 0 w 148"/>
                <a:gd name="T11" fmla="*/ 35 h 712"/>
                <a:gd name="T12" fmla="*/ 0 w 148"/>
                <a:gd name="T13" fmla="*/ 49 h 712"/>
                <a:gd name="T14" fmla="*/ 1 w 148"/>
                <a:gd name="T15" fmla="*/ 63 h 712"/>
                <a:gd name="T16" fmla="*/ 4 w 148"/>
                <a:gd name="T17" fmla="*/ 79 h 712"/>
                <a:gd name="T18" fmla="*/ 15 w 148"/>
                <a:gd name="T19" fmla="*/ 78 h 712"/>
                <a:gd name="T20" fmla="*/ 15 w 148"/>
                <a:gd name="T21" fmla="*/ 76 h 712"/>
                <a:gd name="T22" fmla="*/ 14 w 148"/>
                <a:gd name="T23" fmla="*/ 70 h 712"/>
                <a:gd name="T24" fmla="*/ 13 w 148"/>
                <a:gd name="T25" fmla="*/ 60 h 712"/>
                <a:gd name="T26" fmla="*/ 11 w 148"/>
                <a:gd name="T27" fmla="*/ 49 h 712"/>
                <a:gd name="T28" fmla="*/ 11 w 148"/>
                <a:gd name="T29" fmla="*/ 36 h 712"/>
                <a:gd name="T30" fmla="*/ 11 w 148"/>
                <a:gd name="T31" fmla="*/ 23 h 712"/>
                <a:gd name="T32" fmla="*/ 13 w 148"/>
                <a:gd name="T33" fmla="*/ 11 h 712"/>
                <a:gd name="T34" fmla="*/ 16 w 148"/>
                <a:gd name="T35" fmla="*/ 1 h 712"/>
                <a:gd name="T36" fmla="*/ 16 w 148"/>
                <a:gd name="T37" fmla="*/ 1 h 712"/>
                <a:gd name="T38" fmla="*/ 16 w 148"/>
                <a:gd name="T39" fmla="*/ 1 h 712"/>
                <a:gd name="T40" fmla="*/ 16 w 148"/>
                <a:gd name="T41" fmla="*/ 0 h 712"/>
                <a:gd name="T42" fmla="*/ 15 w 148"/>
                <a:gd name="T43" fmla="*/ 0 h 712"/>
                <a:gd name="T44" fmla="*/ 14 w 148"/>
                <a:gd name="T45" fmla="*/ 0 h 712"/>
                <a:gd name="T46" fmla="*/ 12 w 148"/>
                <a:gd name="T47" fmla="*/ 0 h 712"/>
                <a:gd name="T48" fmla="*/ 9 w 148"/>
                <a:gd name="T49" fmla="*/ 1 h 712"/>
                <a:gd name="T50" fmla="*/ 5 w 148"/>
                <a:gd name="T51" fmla="*/ 2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60" name="Freeform 783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23 w 201"/>
                <a:gd name="T1" fmla="*/ 1 h 795"/>
                <a:gd name="T2" fmla="*/ 22 w 201"/>
                <a:gd name="T3" fmla="*/ 1 h 795"/>
                <a:gd name="T4" fmla="*/ 21 w 201"/>
                <a:gd name="T5" fmla="*/ 3 h 795"/>
                <a:gd name="T6" fmla="*/ 19 w 201"/>
                <a:gd name="T7" fmla="*/ 8 h 795"/>
                <a:gd name="T8" fmla="*/ 17 w 201"/>
                <a:gd name="T9" fmla="*/ 15 h 795"/>
                <a:gd name="T10" fmla="*/ 15 w 201"/>
                <a:gd name="T11" fmla="*/ 27 h 795"/>
                <a:gd name="T12" fmla="*/ 15 w 201"/>
                <a:gd name="T13" fmla="*/ 42 h 795"/>
                <a:gd name="T14" fmla="*/ 15 w 201"/>
                <a:gd name="T15" fmla="*/ 62 h 795"/>
                <a:gd name="T16" fmla="*/ 17 w 201"/>
                <a:gd name="T17" fmla="*/ 88 h 795"/>
                <a:gd name="T18" fmla="*/ 4 w 201"/>
                <a:gd name="T19" fmla="*/ 88 h 795"/>
                <a:gd name="T20" fmla="*/ 4 w 201"/>
                <a:gd name="T21" fmla="*/ 85 h 795"/>
                <a:gd name="T22" fmla="*/ 3 w 201"/>
                <a:gd name="T23" fmla="*/ 78 h 795"/>
                <a:gd name="T24" fmla="*/ 1 w 201"/>
                <a:gd name="T25" fmla="*/ 68 h 795"/>
                <a:gd name="T26" fmla="*/ 0 w 201"/>
                <a:gd name="T27" fmla="*/ 55 h 795"/>
                <a:gd name="T28" fmla="*/ 0 w 201"/>
                <a:gd name="T29" fmla="*/ 40 h 795"/>
                <a:gd name="T30" fmla="*/ 1 w 201"/>
                <a:gd name="T31" fmla="*/ 26 h 795"/>
                <a:gd name="T32" fmla="*/ 3 w 201"/>
                <a:gd name="T33" fmla="*/ 12 h 795"/>
                <a:gd name="T34" fmla="*/ 8 w 201"/>
                <a:gd name="T35" fmla="*/ 0 h 795"/>
                <a:gd name="T36" fmla="*/ 23 w 201"/>
                <a:gd name="T37" fmla="*/ 1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61" name="Freeform 784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5 w 129"/>
                <a:gd name="T1" fmla="*/ 1 h 622"/>
                <a:gd name="T2" fmla="*/ 4 w 129"/>
                <a:gd name="T3" fmla="*/ 3 h 622"/>
                <a:gd name="T4" fmla="*/ 3 w 129"/>
                <a:gd name="T5" fmla="*/ 7 h 622"/>
                <a:gd name="T6" fmla="*/ 2 w 129"/>
                <a:gd name="T7" fmla="*/ 13 h 622"/>
                <a:gd name="T8" fmla="*/ 1 w 129"/>
                <a:gd name="T9" fmla="*/ 21 h 622"/>
                <a:gd name="T10" fmla="*/ 0 w 129"/>
                <a:gd name="T11" fmla="*/ 31 h 622"/>
                <a:gd name="T12" fmla="*/ 0 w 129"/>
                <a:gd name="T13" fmla="*/ 42 h 622"/>
                <a:gd name="T14" fmla="*/ 1 w 129"/>
                <a:gd name="T15" fmla="*/ 55 h 622"/>
                <a:gd name="T16" fmla="*/ 4 w 129"/>
                <a:gd name="T17" fmla="*/ 69 h 622"/>
                <a:gd name="T18" fmla="*/ 14 w 129"/>
                <a:gd name="T19" fmla="*/ 68 h 622"/>
                <a:gd name="T20" fmla="*/ 14 w 129"/>
                <a:gd name="T21" fmla="*/ 66 h 622"/>
                <a:gd name="T22" fmla="*/ 13 w 129"/>
                <a:gd name="T23" fmla="*/ 61 h 622"/>
                <a:gd name="T24" fmla="*/ 12 w 129"/>
                <a:gd name="T25" fmla="*/ 52 h 622"/>
                <a:gd name="T26" fmla="*/ 11 w 129"/>
                <a:gd name="T27" fmla="*/ 42 h 622"/>
                <a:gd name="T28" fmla="*/ 10 w 129"/>
                <a:gd name="T29" fmla="*/ 31 h 622"/>
                <a:gd name="T30" fmla="*/ 10 w 129"/>
                <a:gd name="T31" fmla="*/ 20 h 622"/>
                <a:gd name="T32" fmla="*/ 12 w 129"/>
                <a:gd name="T33" fmla="*/ 10 h 622"/>
                <a:gd name="T34" fmla="*/ 15 w 129"/>
                <a:gd name="T35" fmla="*/ 1 h 622"/>
                <a:gd name="T36" fmla="*/ 15 w 129"/>
                <a:gd name="T37" fmla="*/ 1 h 622"/>
                <a:gd name="T38" fmla="*/ 15 w 129"/>
                <a:gd name="T39" fmla="*/ 0 h 622"/>
                <a:gd name="T40" fmla="*/ 15 w 129"/>
                <a:gd name="T41" fmla="*/ 0 h 622"/>
                <a:gd name="T42" fmla="*/ 14 w 129"/>
                <a:gd name="T43" fmla="*/ 0 h 622"/>
                <a:gd name="T44" fmla="*/ 13 w 129"/>
                <a:gd name="T45" fmla="*/ 0 h 622"/>
                <a:gd name="T46" fmla="*/ 11 w 129"/>
                <a:gd name="T47" fmla="*/ 0 h 622"/>
                <a:gd name="T48" fmla="*/ 8 w 129"/>
                <a:gd name="T49" fmla="*/ 1 h 622"/>
                <a:gd name="T50" fmla="*/ 5 w 129"/>
                <a:gd name="T51" fmla="*/ 1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62" name="Freeform 785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4 w 110"/>
                <a:gd name="T1" fmla="*/ 1 h 531"/>
                <a:gd name="T2" fmla="*/ 3 w 110"/>
                <a:gd name="T3" fmla="*/ 2 h 531"/>
                <a:gd name="T4" fmla="*/ 3 w 110"/>
                <a:gd name="T5" fmla="*/ 6 h 531"/>
                <a:gd name="T6" fmla="*/ 2 w 110"/>
                <a:gd name="T7" fmla="*/ 11 h 531"/>
                <a:gd name="T8" fmla="*/ 1 w 110"/>
                <a:gd name="T9" fmla="*/ 18 h 531"/>
                <a:gd name="T10" fmla="*/ 0 w 110"/>
                <a:gd name="T11" fmla="*/ 26 h 531"/>
                <a:gd name="T12" fmla="*/ 0 w 110"/>
                <a:gd name="T13" fmla="*/ 36 h 531"/>
                <a:gd name="T14" fmla="*/ 1 w 110"/>
                <a:gd name="T15" fmla="*/ 47 h 531"/>
                <a:gd name="T16" fmla="*/ 3 w 110"/>
                <a:gd name="T17" fmla="*/ 59 h 531"/>
                <a:gd name="T18" fmla="*/ 12 w 110"/>
                <a:gd name="T19" fmla="*/ 58 h 531"/>
                <a:gd name="T20" fmla="*/ 11 w 110"/>
                <a:gd name="T21" fmla="*/ 57 h 531"/>
                <a:gd name="T22" fmla="*/ 10 w 110"/>
                <a:gd name="T23" fmla="*/ 52 h 531"/>
                <a:gd name="T24" fmla="*/ 9 w 110"/>
                <a:gd name="T25" fmla="*/ 45 h 531"/>
                <a:gd name="T26" fmla="*/ 9 w 110"/>
                <a:gd name="T27" fmla="*/ 36 h 531"/>
                <a:gd name="T28" fmla="*/ 8 w 110"/>
                <a:gd name="T29" fmla="*/ 27 h 531"/>
                <a:gd name="T30" fmla="*/ 8 w 110"/>
                <a:gd name="T31" fmla="*/ 17 h 531"/>
                <a:gd name="T32" fmla="*/ 9 w 110"/>
                <a:gd name="T33" fmla="*/ 8 h 531"/>
                <a:gd name="T34" fmla="*/ 12 w 110"/>
                <a:gd name="T35" fmla="*/ 1 h 531"/>
                <a:gd name="T36" fmla="*/ 12 w 110"/>
                <a:gd name="T37" fmla="*/ 1 h 531"/>
                <a:gd name="T38" fmla="*/ 12 w 110"/>
                <a:gd name="T39" fmla="*/ 0 h 531"/>
                <a:gd name="T40" fmla="*/ 12 w 110"/>
                <a:gd name="T41" fmla="*/ 0 h 531"/>
                <a:gd name="T42" fmla="*/ 11 w 110"/>
                <a:gd name="T43" fmla="*/ 0 h 531"/>
                <a:gd name="T44" fmla="*/ 10 w 110"/>
                <a:gd name="T45" fmla="*/ 0 h 531"/>
                <a:gd name="T46" fmla="*/ 9 w 110"/>
                <a:gd name="T47" fmla="*/ 0 h 531"/>
                <a:gd name="T48" fmla="*/ 7 w 110"/>
                <a:gd name="T49" fmla="*/ 0 h 531"/>
                <a:gd name="T50" fmla="*/ 4 w 110"/>
                <a:gd name="T51" fmla="*/ 1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63" name="Freeform 786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3 w 92"/>
                <a:gd name="T1" fmla="*/ 1 h 438"/>
                <a:gd name="T2" fmla="*/ 3 w 92"/>
                <a:gd name="T3" fmla="*/ 2 h 438"/>
                <a:gd name="T4" fmla="*/ 2 w 92"/>
                <a:gd name="T5" fmla="*/ 5 h 438"/>
                <a:gd name="T6" fmla="*/ 1 w 92"/>
                <a:gd name="T7" fmla="*/ 9 h 438"/>
                <a:gd name="T8" fmla="*/ 0 w 92"/>
                <a:gd name="T9" fmla="*/ 15 h 438"/>
                <a:gd name="T10" fmla="*/ 0 w 92"/>
                <a:gd name="T11" fmla="*/ 21 h 438"/>
                <a:gd name="T12" fmla="*/ 0 w 92"/>
                <a:gd name="T13" fmla="*/ 30 h 438"/>
                <a:gd name="T14" fmla="*/ 1 w 92"/>
                <a:gd name="T15" fmla="*/ 38 h 438"/>
                <a:gd name="T16" fmla="*/ 3 w 92"/>
                <a:gd name="T17" fmla="*/ 48 h 438"/>
                <a:gd name="T18" fmla="*/ 10 w 92"/>
                <a:gd name="T19" fmla="*/ 48 h 438"/>
                <a:gd name="T20" fmla="*/ 9 w 92"/>
                <a:gd name="T21" fmla="*/ 46 h 438"/>
                <a:gd name="T22" fmla="*/ 9 w 92"/>
                <a:gd name="T23" fmla="*/ 42 h 438"/>
                <a:gd name="T24" fmla="*/ 8 w 92"/>
                <a:gd name="T25" fmla="*/ 37 h 438"/>
                <a:gd name="T26" fmla="*/ 7 w 92"/>
                <a:gd name="T27" fmla="*/ 30 h 438"/>
                <a:gd name="T28" fmla="*/ 7 w 92"/>
                <a:gd name="T29" fmla="*/ 22 h 438"/>
                <a:gd name="T30" fmla="*/ 7 w 92"/>
                <a:gd name="T31" fmla="*/ 14 h 438"/>
                <a:gd name="T32" fmla="*/ 8 w 92"/>
                <a:gd name="T33" fmla="*/ 7 h 438"/>
                <a:gd name="T34" fmla="*/ 10 w 92"/>
                <a:gd name="T35" fmla="*/ 1 h 438"/>
                <a:gd name="T36" fmla="*/ 10 w 92"/>
                <a:gd name="T37" fmla="*/ 0 h 438"/>
                <a:gd name="T38" fmla="*/ 10 w 92"/>
                <a:gd name="T39" fmla="*/ 0 h 438"/>
                <a:gd name="T40" fmla="*/ 10 w 92"/>
                <a:gd name="T41" fmla="*/ 0 h 438"/>
                <a:gd name="T42" fmla="*/ 9 w 92"/>
                <a:gd name="T43" fmla="*/ 0 h 438"/>
                <a:gd name="T44" fmla="*/ 9 w 92"/>
                <a:gd name="T45" fmla="*/ 0 h 438"/>
                <a:gd name="T46" fmla="*/ 7 w 92"/>
                <a:gd name="T47" fmla="*/ 0 h 438"/>
                <a:gd name="T48" fmla="*/ 6 w 92"/>
                <a:gd name="T49" fmla="*/ 0 h 438"/>
                <a:gd name="T50" fmla="*/ 3 w 92"/>
                <a:gd name="T51" fmla="*/ 1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64" name="Freeform 787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3 w 73"/>
                <a:gd name="T1" fmla="*/ 1 h 347"/>
                <a:gd name="T2" fmla="*/ 2 w 73"/>
                <a:gd name="T3" fmla="*/ 2 h 347"/>
                <a:gd name="T4" fmla="*/ 2 w 73"/>
                <a:gd name="T5" fmla="*/ 4 h 347"/>
                <a:gd name="T6" fmla="*/ 1 w 73"/>
                <a:gd name="T7" fmla="*/ 7 h 347"/>
                <a:gd name="T8" fmla="*/ 0 w 73"/>
                <a:gd name="T9" fmla="*/ 12 h 347"/>
                <a:gd name="T10" fmla="*/ 0 w 73"/>
                <a:gd name="T11" fmla="*/ 17 h 347"/>
                <a:gd name="T12" fmla="*/ 0 w 73"/>
                <a:gd name="T13" fmla="*/ 24 h 347"/>
                <a:gd name="T14" fmla="*/ 1 w 73"/>
                <a:gd name="T15" fmla="*/ 31 h 347"/>
                <a:gd name="T16" fmla="*/ 2 w 73"/>
                <a:gd name="T17" fmla="*/ 39 h 347"/>
                <a:gd name="T18" fmla="*/ 8 w 73"/>
                <a:gd name="T19" fmla="*/ 39 h 347"/>
                <a:gd name="T20" fmla="*/ 7 w 73"/>
                <a:gd name="T21" fmla="*/ 38 h 347"/>
                <a:gd name="T22" fmla="*/ 7 w 73"/>
                <a:gd name="T23" fmla="*/ 34 h 347"/>
                <a:gd name="T24" fmla="*/ 6 w 73"/>
                <a:gd name="T25" fmla="*/ 30 h 347"/>
                <a:gd name="T26" fmla="*/ 6 w 73"/>
                <a:gd name="T27" fmla="*/ 24 h 347"/>
                <a:gd name="T28" fmla="*/ 5 w 73"/>
                <a:gd name="T29" fmla="*/ 18 h 347"/>
                <a:gd name="T30" fmla="*/ 5 w 73"/>
                <a:gd name="T31" fmla="*/ 11 h 347"/>
                <a:gd name="T32" fmla="*/ 6 w 73"/>
                <a:gd name="T33" fmla="*/ 6 h 347"/>
                <a:gd name="T34" fmla="*/ 8 w 73"/>
                <a:gd name="T35" fmla="*/ 0 h 347"/>
                <a:gd name="T36" fmla="*/ 8 w 73"/>
                <a:gd name="T37" fmla="*/ 0 h 347"/>
                <a:gd name="T38" fmla="*/ 8 w 73"/>
                <a:gd name="T39" fmla="*/ 0 h 347"/>
                <a:gd name="T40" fmla="*/ 8 w 73"/>
                <a:gd name="T41" fmla="*/ 0 h 347"/>
                <a:gd name="T42" fmla="*/ 8 w 73"/>
                <a:gd name="T43" fmla="*/ 0 h 347"/>
                <a:gd name="T44" fmla="*/ 7 w 73"/>
                <a:gd name="T45" fmla="*/ 0 h 347"/>
                <a:gd name="T46" fmla="*/ 6 w 73"/>
                <a:gd name="T47" fmla="*/ 0 h 347"/>
                <a:gd name="T48" fmla="*/ 4 w 73"/>
                <a:gd name="T49" fmla="*/ 0 h 347"/>
                <a:gd name="T50" fmla="*/ 3 w 73"/>
                <a:gd name="T51" fmla="*/ 1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65" name="Freeform 788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2 w 52"/>
                <a:gd name="T1" fmla="*/ 1 h 256"/>
                <a:gd name="T2" fmla="*/ 2 w 52"/>
                <a:gd name="T3" fmla="*/ 1 h 256"/>
                <a:gd name="T4" fmla="*/ 1 w 52"/>
                <a:gd name="T5" fmla="*/ 3 h 256"/>
                <a:gd name="T6" fmla="*/ 1 w 52"/>
                <a:gd name="T7" fmla="*/ 5 h 256"/>
                <a:gd name="T8" fmla="*/ 0 w 52"/>
                <a:gd name="T9" fmla="*/ 8 h 256"/>
                <a:gd name="T10" fmla="*/ 0 w 52"/>
                <a:gd name="T11" fmla="*/ 13 h 256"/>
                <a:gd name="T12" fmla="*/ 0 w 52"/>
                <a:gd name="T13" fmla="*/ 17 h 256"/>
                <a:gd name="T14" fmla="*/ 0 w 52"/>
                <a:gd name="T15" fmla="*/ 22 h 256"/>
                <a:gd name="T16" fmla="*/ 2 w 52"/>
                <a:gd name="T17" fmla="*/ 28 h 256"/>
                <a:gd name="T18" fmla="*/ 6 w 52"/>
                <a:gd name="T19" fmla="*/ 28 h 256"/>
                <a:gd name="T20" fmla="*/ 6 w 52"/>
                <a:gd name="T21" fmla="*/ 27 h 256"/>
                <a:gd name="T22" fmla="*/ 5 w 52"/>
                <a:gd name="T23" fmla="*/ 25 h 256"/>
                <a:gd name="T24" fmla="*/ 5 w 52"/>
                <a:gd name="T25" fmla="*/ 21 h 256"/>
                <a:gd name="T26" fmla="*/ 4 w 52"/>
                <a:gd name="T27" fmla="*/ 17 h 256"/>
                <a:gd name="T28" fmla="*/ 4 w 52"/>
                <a:gd name="T29" fmla="*/ 13 h 256"/>
                <a:gd name="T30" fmla="*/ 4 w 52"/>
                <a:gd name="T31" fmla="*/ 8 h 256"/>
                <a:gd name="T32" fmla="*/ 5 w 52"/>
                <a:gd name="T33" fmla="*/ 4 h 256"/>
                <a:gd name="T34" fmla="*/ 6 w 52"/>
                <a:gd name="T35" fmla="*/ 0 h 256"/>
                <a:gd name="T36" fmla="*/ 6 w 52"/>
                <a:gd name="T37" fmla="*/ 0 h 256"/>
                <a:gd name="T38" fmla="*/ 6 w 52"/>
                <a:gd name="T39" fmla="*/ 0 h 256"/>
                <a:gd name="T40" fmla="*/ 6 w 52"/>
                <a:gd name="T41" fmla="*/ 0 h 256"/>
                <a:gd name="T42" fmla="*/ 6 w 52"/>
                <a:gd name="T43" fmla="*/ 0 h 256"/>
                <a:gd name="T44" fmla="*/ 5 w 52"/>
                <a:gd name="T45" fmla="*/ 0 h 256"/>
                <a:gd name="T46" fmla="*/ 5 w 52"/>
                <a:gd name="T47" fmla="*/ 0 h 256"/>
                <a:gd name="T48" fmla="*/ 3 w 52"/>
                <a:gd name="T49" fmla="*/ 0 h 256"/>
                <a:gd name="T50" fmla="*/ 2 w 52"/>
                <a:gd name="T51" fmla="*/ 1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66" name="Freeform 789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20 w 176"/>
                <a:gd name="T1" fmla="*/ 1 h 693"/>
                <a:gd name="T2" fmla="*/ 20 w 176"/>
                <a:gd name="T3" fmla="*/ 1 h 693"/>
                <a:gd name="T4" fmla="*/ 18 w 176"/>
                <a:gd name="T5" fmla="*/ 3 h 693"/>
                <a:gd name="T6" fmla="*/ 16 w 176"/>
                <a:gd name="T7" fmla="*/ 7 h 693"/>
                <a:gd name="T8" fmla="*/ 15 w 176"/>
                <a:gd name="T9" fmla="*/ 14 h 693"/>
                <a:gd name="T10" fmla="*/ 13 w 176"/>
                <a:gd name="T11" fmla="*/ 23 h 693"/>
                <a:gd name="T12" fmla="*/ 12 w 176"/>
                <a:gd name="T13" fmla="*/ 37 h 693"/>
                <a:gd name="T14" fmla="*/ 13 w 176"/>
                <a:gd name="T15" fmla="*/ 54 h 693"/>
                <a:gd name="T16" fmla="*/ 15 w 176"/>
                <a:gd name="T17" fmla="*/ 77 h 693"/>
                <a:gd name="T18" fmla="*/ 4 w 176"/>
                <a:gd name="T19" fmla="*/ 77 h 693"/>
                <a:gd name="T20" fmla="*/ 3 w 176"/>
                <a:gd name="T21" fmla="*/ 75 h 693"/>
                <a:gd name="T22" fmla="*/ 2 w 176"/>
                <a:gd name="T23" fmla="*/ 69 h 693"/>
                <a:gd name="T24" fmla="*/ 1 w 176"/>
                <a:gd name="T25" fmla="*/ 59 h 693"/>
                <a:gd name="T26" fmla="*/ 0 w 176"/>
                <a:gd name="T27" fmla="*/ 48 h 693"/>
                <a:gd name="T28" fmla="*/ 0 w 176"/>
                <a:gd name="T29" fmla="*/ 35 h 693"/>
                <a:gd name="T30" fmla="*/ 1 w 176"/>
                <a:gd name="T31" fmla="*/ 22 h 693"/>
                <a:gd name="T32" fmla="*/ 3 w 176"/>
                <a:gd name="T33" fmla="*/ 10 h 693"/>
                <a:gd name="T34" fmla="*/ 6 w 176"/>
                <a:gd name="T35" fmla="*/ 0 h 693"/>
                <a:gd name="T36" fmla="*/ 20 w 176"/>
                <a:gd name="T37" fmla="*/ 1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67" name="Freeform 790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16 w 149"/>
                <a:gd name="T1" fmla="*/ 0 h 592"/>
                <a:gd name="T2" fmla="*/ 16 w 149"/>
                <a:gd name="T3" fmla="*/ 1 h 592"/>
                <a:gd name="T4" fmla="*/ 15 w 149"/>
                <a:gd name="T5" fmla="*/ 3 h 592"/>
                <a:gd name="T6" fmla="*/ 13 w 149"/>
                <a:gd name="T7" fmla="*/ 6 h 592"/>
                <a:gd name="T8" fmla="*/ 12 w 149"/>
                <a:gd name="T9" fmla="*/ 11 h 592"/>
                <a:gd name="T10" fmla="*/ 11 w 149"/>
                <a:gd name="T11" fmla="*/ 20 h 592"/>
                <a:gd name="T12" fmla="*/ 10 w 149"/>
                <a:gd name="T13" fmla="*/ 31 h 592"/>
                <a:gd name="T14" fmla="*/ 10 w 149"/>
                <a:gd name="T15" fmla="*/ 46 h 592"/>
                <a:gd name="T16" fmla="*/ 12 w 149"/>
                <a:gd name="T17" fmla="*/ 65 h 592"/>
                <a:gd name="T18" fmla="*/ 3 w 149"/>
                <a:gd name="T19" fmla="*/ 65 h 592"/>
                <a:gd name="T20" fmla="*/ 3 w 149"/>
                <a:gd name="T21" fmla="*/ 63 h 592"/>
                <a:gd name="T22" fmla="*/ 2 w 149"/>
                <a:gd name="T23" fmla="*/ 58 h 592"/>
                <a:gd name="T24" fmla="*/ 1 w 149"/>
                <a:gd name="T25" fmla="*/ 50 h 592"/>
                <a:gd name="T26" fmla="*/ 0 w 149"/>
                <a:gd name="T27" fmla="*/ 40 h 592"/>
                <a:gd name="T28" fmla="*/ 0 w 149"/>
                <a:gd name="T29" fmla="*/ 30 h 592"/>
                <a:gd name="T30" fmla="*/ 1 w 149"/>
                <a:gd name="T31" fmla="*/ 19 h 592"/>
                <a:gd name="T32" fmla="*/ 2 w 149"/>
                <a:gd name="T33" fmla="*/ 9 h 592"/>
                <a:gd name="T34" fmla="*/ 5 w 149"/>
                <a:gd name="T35" fmla="*/ 0 h 592"/>
                <a:gd name="T36" fmla="*/ 16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68" name="Freeform 791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13 w 124"/>
                <a:gd name="T1" fmla="*/ 0 h 490"/>
                <a:gd name="T2" fmla="*/ 13 w 124"/>
                <a:gd name="T3" fmla="*/ 1 h 490"/>
                <a:gd name="T4" fmla="*/ 12 w 124"/>
                <a:gd name="T5" fmla="*/ 2 h 490"/>
                <a:gd name="T6" fmla="*/ 11 w 124"/>
                <a:gd name="T7" fmla="*/ 5 h 490"/>
                <a:gd name="T8" fmla="*/ 10 w 124"/>
                <a:gd name="T9" fmla="*/ 10 h 490"/>
                <a:gd name="T10" fmla="*/ 9 w 124"/>
                <a:gd name="T11" fmla="*/ 16 h 490"/>
                <a:gd name="T12" fmla="*/ 8 w 124"/>
                <a:gd name="T13" fmla="*/ 26 h 490"/>
                <a:gd name="T14" fmla="*/ 8 w 124"/>
                <a:gd name="T15" fmla="*/ 38 h 490"/>
                <a:gd name="T16" fmla="*/ 10 w 124"/>
                <a:gd name="T17" fmla="*/ 54 h 490"/>
                <a:gd name="T18" fmla="*/ 2 w 124"/>
                <a:gd name="T19" fmla="*/ 54 h 490"/>
                <a:gd name="T20" fmla="*/ 2 w 124"/>
                <a:gd name="T21" fmla="*/ 52 h 490"/>
                <a:gd name="T22" fmla="*/ 2 w 124"/>
                <a:gd name="T23" fmla="*/ 48 h 490"/>
                <a:gd name="T24" fmla="*/ 1 w 124"/>
                <a:gd name="T25" fmla="*/ 42 h 490"/>
                <a:gd name="T26" fmla="*/ 0 w 124"/>
                <a:gd name="T27" fmla="*/ 34 h 490"/>
                <a:gd name="T28" fmla="*/ 0 w 124"/>
                <a:gd name="T29" fmla="*/ 25 h 490"/>
                <a:gd name="T30" fmla="*/ 0 w 124"/>
                <a:gd name="T31" fmla="*/ 16 h 490"/>
                <a:gd name="T32" fmla="*/ 2 w 124"/>
                <a:gd name="T33" fmla="*/ 7 h 490"/>
                <a:gd name="T34" fmla="*/ 4 w 124"/>
                <a:gd name="T35" fmla="*/ 0 h 490"/>
                <a:gd name="T36" fmla="*/ 13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69" name="Freeform 792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11 w 99"/>
                <a:gd name="T1" fmla="*/ 0 h 389"/>
                <a:gd name="T2" fmla="*/ 11 w 99"/>
                <a:gd name="T3" fmla="*/ 1 h 389"/>
                <a:gd name="T4" fmla="*/ 10 w 99"/>
                <a:gd name="T5" fmla="*/ 2 h 389"/>
                <a:gd name="T6" fmla="*/ 9 w 99"/>
                <a:gd name="T7" fmla="*/ 4 h 389"/>
                <a:gd name="T8" fmla="*/ 8 w 99"/>
                <a:gd name="T9" fmla="*/ 8 h 389"/>
                <a:gd name="T10" fmla="*/ 7 w 99"/>
                <a:gd name="T11" fmla="*/ 13 h 389"/>
                <a:gd name="T12" fmla="*/ 7 w 99"/>
                <a:gd name="T13" fmla="*/ 20 h 389"/>
                <a:gd name="T14" fmla="*/ 7 w 99"/>
                <a:gd name="T15" fmla="*/ 30 h 389"/>
                <a:gd name="T16" fmla="*/ 8 w 99"/>
                <a:gd name="T17" fmla="*/ 43 h 389"/>
                <a:gd name="T18" fmla="*/ 2 w 99"/>
                <a:gd name="T19" fmla="*/ 43 h 389"/>
                <a:gd name="T20" fmla="*/ 2 w 99"/>
                <a:gd name="T21" fmla="*/ 42 h 389"/>
                <a:gd name="T22" fmla="*/ 1 w 99"/>
                <a:gd name="T23" fmla="*/ 38 h 389"/>
                <a:gd name="T24" fmla="*/ 1 w 99"/>
                <a:gd name="T25" fmla="*/ 33 h 389"/>
                <a:gd name="T26" fmla="*/ 0 w 99"/>
                <a:gd name="T27" fmla="*/ 27 h 389"/>
                <a:gd name="T28" fmla="*/ 0 w 99"/>
                <a:gd name="T29" fmla="*/ 20 h 389"/>
                <a:gd name="T30" fmla="*/ 0 w 99"/>
                <a:gd name="T31" fmla="*/ 13 h 389"/>
                <a:gd name="T32" fmla="*/ 2 w 99"/>
                <a:gd name="T33" fmla="*/ 6 h 389"/>
                <a:gd name="T34" fmla="*/ 4 w 99"/>
                <a:gd name="T35" fmla="*/ 0 h 389"/>
                <a:gd name="T36" fmla="*/ 11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70" name="Freeform 793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8 w 72"/>
                <a:gd name="T1" fmla="*/ 0 h 287"/>
                <a:gd name="T2" fmla="*/ 8 w 72"/>
                <a:gd name="T3" fmla="*/ 0 h 287"/>
                <a:gd name="T4" fmla="*/ 7 w 72"/>
                <a:gd name="T5" fmla="*/ 1 h 287"/>
                <a:gd name="T6" fmla="*/ 7 w 72"/>
                <a:gd name="T7" fmla="*/ 3 h 287"/>
                <a:gd name="T8" fmla="*/ 6 w 72"/>
                <a:gd name="T9" fmla="*/ 5 h 287"/>
                <a:gd name="T10" fmla="*/ 5 w 72"/>
                <a:gd name="T11" fmla="*/ 9 h 287"/>
                <a:gd name="T12" fmla="*/ 5 w 72"/>
                <a:gd name="T13" fmla="*/ 15 h 287"/>
                <a:gd name="T14" fmla="*/ 5 w 72"/>
                <a:gd name="T15" fmla="*/ 22 h 287"/>
                <a:gd name="T16" fmla="*/ 6 w 72"/>
                <a:gd name="T17" fmla="*/ 31 h 287"/>
                <a:gd name="T18" fmla="*/ 1 w 72"/>
                <a:gd name="T19" fmla="*/ 31 h 287"/>
                <a:gd name="T20" fmla="*/ 1 w 72"/>
                <a:gd name="T21" fmla="*/ 30 h 287"/>
                <a:gd name="T22" fmla="*/ 1 w 72"/>
                <a:gd name="T23" fmla="*/ 28 h 287"/>
                <a:gd name="T24" fmla="*/ 0 w 72"/>
                <a:gd name="T25" fmla="*/ 24 h 287"/>
                <a:gd name="T26" fmla="*/ 0 w 72"/>
                <a:gd name="T27" fmla="*/ 19 h 287"/>
                <a:gd name="T28" fmla="*/ 0 w 72"/>
                <a:gd name="T29" fmla="*/ 14 h 287"/>
                <a:gd name="T30" fmla="*/ 0 w 72"/>
                <a:gd name="T31" fmla="*/ 9 h 287"/>
                <a:gd name="T32" fmla="*/ 1 w 72"/>
                <a:gd name="T33" fmla="*/ 4 h 287"/>
                <a:gd name="T34" fmla="*/ 3 w 72"/>
                <a:gd name="T35" fmla="*/ 0 h 287"/>
                <a:gd name="T36" fmla="*/ 8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71" name="Rectangle 794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72" name="Freeform 795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4 w 354"/>
                <a:gd name="T1" fmla="*/ 4 h 418"/>
                <a:gd name="T2" fmla="*/ 3 w 354"/>
                <a:gd name="T3" fmla="*/ 5 h 418"/>
                <a:gd name="T4" fmla="*/ 3 w 354"/>
                <a:gd name="T5" fmla="*/ 8 h 418"/>
                <a:gd name="T6" fmla="*/ 2 w 354"/>
                <a:gd name="T7" fmla="*/ 12 h 418"/>
                <a:gd name="T8" fmla="*/ 1 w 354"/>
                <a:gd name="T9" fmla="*/ 17 h 418"/>
                <a:gd name="T10" fmla="*/ 0 w 354"/>
                <a:gd name="T11" fmla="*/ 24 h 418"/>
                <a:gd name="T12" fmla="*/ 0 w 354"/>
                <a:gd name="T13" fmla="*/ 31 h 418"/>
                <a:gd name="T14" fmla="*/ 1 w 354"/>
                <a:gd name="T15" fmla="*/ 39 h 418"/>
                <a:gd name="T16" fmla="*/ 2 w 354"/>
                <a:gd name="T17" fmla="*/ 47 h 418"/>
                <a:gd name="T18" fmla="*/ 2 w 354"/>
                <a:gd name="T19" fmla="*/ 47 h 418"/>
                <a:gd name="T20" fmla="*/ 2 w 354"/>
                <a:gd name="T21" fmla="*/ 46 h 418"/>
                <a:gd name="T22" fmla="*/ 2 w 354"/>
                <a:gd name="T23" fmla="*/ 44 h 418"/>
                <a:gd name="T24" fmla="*/ 2 w 354"/>
                <a:gd name="T25" fmla="*/ 42 h 418"/>
                <a:gd name="T26" fmla="*/ 3 w 354"/>
                <a:gd name="T27" fmla="*/ 39 h 418"/>
                <a:gd name="T28" fmla="*/ 3 w 354"/>
                <a:gd name="T29" fmla="*/ 36 h 418"/>
                <a:gd name="T30" fmla="*/ 3 w 354"/>
                <a:gd name="T31" fmla="*/ 33 h 418"/>
                <a:gd name="T32" fmla="*/ 4 w 354"/>
                <a:gd name="T33" fmla="*/ 30 h 418"/>
                <a:gd name="T34" fmla="*/ 5 w 354"/>
                <a:gd name="T35" fmla="*/ 27 h 418"/>
                <a:gd name="T36" fmla="*/ 6 w 354"/>
                <a:gd name="T37" fmla="*/ 24 h 418"/>
                <a:gd name="T38" fmla="*/ 8 w 354"/>
                <a:gd name="T39" fmla="*/ 21 h 418"/>
                <a:gd name="T40" fmla="*/ 10 w 354"/>
                <a:gd name="T41" fmla="*/ 18 h 418"/>
                <a:gd name="T42" fmla="*/ 12 w 354"/>
                <a:gd name="T43" fmla="*/ 16 h 418"/>
                <a:gd name="T44" fmla="*/ 15 w 354"/>
                <a:gd name="T45" fmla="*/ 14 h 418"/>
                <a:gd name="T46" fmla="*/ 18 w 354"/>
                <a:gd name="T47" fmla="*/ 12 h 418"/>
                <a:gd name="T48" fmla="*/ 22 w 354"/>
                <a:gd name="T49" fmla="*/ 11 h 418"/>
                <a:gd name="T50" fmla="*/ 22 w 354"/>
                <a:gd name="T51" fmla="*/ 11 h 418"/>
                <a:gd name="T52" fmla="*/ 23 w 354"/>
                <a:gd name="T53" fmla="*/ 11 h 418"/>
                <a:gd name="T54" fmla="*/ 24 w 354"/>
                <a:gd name="T55" fmla="*/ 10 h 418"/>
                <a:gd name="T56" fmla="*/ 25 w 354"/>
                <a:gd name="T57" fmla="*/ 9 h 418"/>
                <a:gd name="T58" fmla="*/ 28 w 354"/>
                <a:gd name="T59" fmla="*/ 7 h 418"/>
                <a:gd name="T60" fmla="*/ 31 w 354"/>
                <a:gd name="T61" fmla="*/ 6 h 418"/>
                <a:gd name="T62" fmla="*/ 35 w 354"/>
                <a:gd name="T63" fmla="*/ 4 h 418"/>
                <a:gd name="T64" fmla="*/ 39 w 354"/>
                <a:gd name="T65" fmla="*/ 2 h 418"/>
                <a:gd name="T66" fmla="*/ 39 w 354"/>
                <a:gd name="T67" fmla="*/ 2 h 418"/>
                <a:gd name="T68" fmla="*/ 38 w 354"/>
                <a:gd name="T69" fmla="*/ 2 h 418"/>
                <a:gd name="T70" fmla="*/ 37 w 354"/>
                <a:gd name="T71" fmla="*/ 1 h 418"/>
                <a:gd name="T72" fmla="*/ 36 w 354"/>
                <a:gd name="T73" fmla="*/ 1 h 418"/>
                <a:gd name="T74" fmla="*/ 34 w 354"/>
                <a:gd name="T75" fmla="*/ 1 h 418"/>
                <a:gd name="T76" fmla="*/ 32 w 354"/>
                <a:gd name="T77" fmla="*/ 1 h 418"/>
                <a:gd name="T78" fmla="*/ 30 w 354"/>
                <a:gd name="T79" fmla="*/ 0 h 418"/>
                <a:gd name="T80" fmla="*/ 27 w 354"/>
                <a:gd name="T81" fmla="*/ 0 h 418"/>
                <a:gd name="T82" fmla="*/ 24 w 354"/>
                <a:gd name="T83" fmla="*/ 0 h 418"/>
                <a:gd name="T84" fmla="*/ 22 w 354"/>
                <a:gd name="T85" fmla="*/ 0 h 418"/>
                <a:gd name="T86" fmla="*/ 19 w 354"/>
                <a:gd name="T87" fmla="*/ 0 h 418"/>
                <a:gd name="T88" fmla="*/ 16 w 354"/>
                <a:gd name="T89" fmla="*/ 1 h 418"/>
                <a:gd name="T90" fmla="*/ 13 w 354"/>
                <a:gd name="T91" fmla="*/ 1 h 418"/>
                <a:gd name="T92" fmla="*/ 10 w 354"/>
                <a:gd name="T93" fmla="*/ 2 h 418"/>
                <a:gd name="T94" fmla="*/ 6 w 354"/>
                <a:gd name="T95" fmla="*/ 3 h 418"/>
                <a:gd name="T96" fmla="*/ 4 w 354"/>
                <a:gd name="T97" fmla="*/ 4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73" name="Freeform 796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5 h 79"/>
                <a:gd name="T2" fmla="*/ 0 w 290"/>
                <a:gd name="T3" fmla="*/ 5 h 79"/>
                <a:gd name="T4" fmla="*/ 0 w 290"/>
                <a:gd name="T5" fmla="*/ 5 h 79"/>
                <a:gd name="T6" fmla="*/ 1 w 290"/>
                <a:gd name="T7" fmla="*/ 4 h 79"/>
                <a:gd name="T8" fmla="*/ 1 w 290"/>
                <a:gd name="T9" fmla="*/ 4 h 79"/>
                <a:gd name="T10" fmla="*/ 2 w 290"/>
                <a:gd name="T11" fmla="*/ 3 h 79"/>
                <a:gd name="T12" fmla="*/ 3 w 290"/>
                <a:gd name="T13" fmla="*/ 2 h 79"/>
                <a:gd name="T14" fmla="*/ 4 w 290"/>
                <a:gd name="T15" fmla="*/ 2 h 79"/>
                <a:gd name="T16" fmla="*/ 6 w 290"/>
                <a:gd name="T17" fmla="*/ 1 h 79"/>
                <a:gd name="T18" fmla="*/ 8 w 290"/>
                <a:gd name="T19" fmla="*/ 1 h 79"/>
                <a:gd name="T20" fmla="*/ 10 w 290"/>
                <a:gd name="T21" fmla="*/ 0 h 79"/>
                <a:gd name="T22" fmla="*/ 12 w 290"/>
                <a:gd name="T23" fmla="*/ 0 h 79"/>
                <a:gd name="T24" fmla="*/ 15 w 290"/>
                <a:gd name="T25" fmla="*/ 0 h 79"/>
                <a:gd name="T26" fmla="*/ 19 w 290"/>
                <a:gd name="T27" fmla="*/ 0 h 79"/>
                <a:gd name="T28" fmla="*/ 23 w 290"/>
                <a:gd name="T29" fmla="*/ 1 h 79"/>
                <a:gd name="T30" fmla="*/ 27 w 290"/>
                <a:gd name="T31" fmla="*/ 2 h 79"/>
                <a:gd name="T32" fmla="*/ 32 w 290"/>
                <a:gd name="T33" fmla="*/ 3 h 79"/>
                <a:gd name="T34" fmla="*/ 31 w 290"/>
                <a:gd name="T35" fmla="*/ 5 h 79"/>
                <a:gd name="T36" fmla="*/ 31 w 290"/>
                <a:gd name="T37" fmla="*/ 4 h 79"/>
                <a:gd name="T38" fmla="*/ 30 w 290"/>
                <a:gd name="T39" fmla="*/ 4 h 79"/>
                <a:gd name="T40" fmla="*/ 29 w 290"/>
                <a:gd name="T41" fmla="*/ 4 h 79"/>
                <a:gd name="T42" fmla="*/ 27 w 290"/>
                <a:gd name="T43" fmla="*/ 4 h 79"/>
                <a:gd name="T44" fmla="*/ 26 w 290"/>
                <a:gd name="T45" fmla="*/ 3 h 79"/>
                <a:gd name="T46" fmla="*/ 23 w 290"/>
                <a:gd name="T47" fmla="*/ 3 h 79"/>
                <a:gd name="T48" fmla="*/ 21 w 290"/>
                <a:gd name="T49" fmla="*/ 2 h 79"/>
                <a:gd name="T50" fmla="*/ 18 w 290"/>
                <a:gd name="T51" fmla="*/ 2 h 79"/>
                <a:gd name="T52" fmla="*/ 16 w 290"/>
                <a:gd name="T53" fmla="*/ 2 h 79"/>
                <a:gd name="T54" fmla="*/ 13 w 290"/>
                <a:gd name="T55" fmla="*/ 2 h 79"/>
                <a:gd name="T56" fmla="*/ 11 w 290"/>
                <a:gd name="T57" fmla="*/ 2 h 79"/>
                <a:gd name="T58" fmla="*/ 8 w 290"/>
                <a:gd name="T59" fmla="*/ 3 h 79"/>
                <a:gd name="T60" fmla="*/ 6 w 290"/>
                <a:gd name="T61" fmla="*/ 4 h 79"/>
                <a:gd name="T62" fmla="*/ 4 w 290"/>
                <a:gd name="T63" fmla="*/ 5 h 79"/>
                <a:gd name="T64" fmla="*/ 2 w 290"/>
                <a:gd name="T65" fmla="*/ 6 h 79"/>
                <a:gd name="T66" fmla="*/ 0 w 290"/>
                <a:gd name="T67" fmla="*/ 8 h 79"/>
                <a:gd name="T68" fmla="*/ 0 w 290"/>
                <a:gd name="T69" fmla="*/ 5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74" name="Freeform 797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6 h 79"/>
                <a:gd name="T2" fmla="*/ 0 w 290"/>
                <a:gd name="T3" fmla="*/ 6 h 79"/>
                <a:gd name="T4" fmla="*/ 0 w 290"/>
                <a:gd name="T5" fmla="*/ 5 h 79"/>
                <a:gd name="T6" fmla="*/ 1 w 290"/>
                <a:gd name="T7" fmla="*/ 5 h 79"/>
                <a:gd name="T8" fmla="*/ 1 w 290"/>
                <a:gd name="T9" fmla="*/ 4 h 79"/>
                <a:gd name="T10" fmla="*/ 2 w 290"/>
                <a:gd name="T11" fmla="*/ 3 h 79"/>
                <a:gd name="T12" fmla="*/ 3 w 290"/>
                <a:gd name="T13" fmla="*/ 3 h 79"/>
                <a:gd name="T14" fmla="*/ 4 w 290"/>
                <a:gd name="T15" fmla="*/ 2 h 79"/>
                <a:gd name="T16" fmla="*/ 6 w 290"/>
                <a:gd name="T17" fmla="*/ 1 h 79"/>
                <a:gd name="T18" fmla="*/ 8 w 290"/>
                <a:gd name="T19" fmla="*/ 1 h 79"/>
                <a:gd name="T20" fmla="*/ 10 w 290"/>
                <a:gd name="T21" fmla="*/ 0 h 79"/>
                <a:gd name="T22" fmla="*/ 12 w 290"/>
                <a:gd name="T23" fmla="*/ 0 h 79"/>
                <a:gd name="T24" fmla="*/ 15 w 290"/>
                <a:gd name="T25" fmla="*/ 0 h 79"/>
                <a:gd name="T26" fmla="*/ 19 w 290"/>
                <a:gd name="T27" fmla="*/ 0 h 79"/>
                <a:gd name="T28" fmla="*/ 23 w 290"/>
                <a:gd name="T29" fmla="*/ 1 h 79"/>
                <a:gd name="T30" fmla="*/ 27 w 290"/>
                <a:gd name="T31" fmla="*/ 2 h 79"/>
                <a:gd name="T32" fmla="*/ 32 w 290"/>
                <a:gd name="T33" fmla="*/ 3 h 79"/>
                <a:gd name="T34" fmla="*/ 31 w 290"/>
                <a:gd name="T35" fmla="*/ 5 h 79"/>
                <a:gd name="T36" fmla="*/ 31 w 290"/>
                <a:gd name="T37" fmla="*/ 5 h 79"/>
                <a:gd name="T38" fmla="*/ 30 w 290"/>
                <a:gd name="T39" fmla="*/ 5 h 79"/>
                <a:gd name="T40" fmla="*/ 29 w 290"/>
                <a:gd name="T41" fmla="*/ 4 h 79"/>
                <a:gd name="T42" fmla="*/ 27 w 290"/>
                <a:gd name="T43" fmla="*/ 4 h 79"/>
                <a:gd name="T44" fmla="*/ 26 w 290"/>
                <a:gd name="T45" fmla="*/ 4 h 79"/>
                <a:gd name="T46" fmla="*/ 23 w 290"/>
                <a:gd name="T47" fmla="*/ 3 h 79"/>
                <a:gd name="T48" fmla="*/ 21 w 290"/>
                <a:gd name="T49" fmla="*/ 3 h 79"/>
                <a:gd name="T50" fmla="*/ 18 w 290"/>
                <a:gd name="T51" fmla="*/ 2 h 79"/>
                <a:gd name="T52" fmla="*/ 16 w 290"/>
                <a:gd name="T53" fmla="*/ 2 h 79"/>
                <a:gd name="T54" fmla="*/ 13 w 290"/>
                <a:gd name="T55" fmla="*/ 2 h 79"/>
                <a:gd name="T56" fmla="*/ 11 w 290"/>
                <a:gd name="T57" fmla="*/ 3 h 79"/>
                <a:gd name="T58" fmla="*/ 8 w 290"/>
                <a:gd name="T59" fmla="*/ 3 h 79"/>
                <a:gd name="T60" fmla="*/ 6 w 290"/>
                <a:gd name="T61" fmla="*/ 4 h 79"/>
                <a:gd name="T62" fmla="*/ 4 w 290"/>
                <a:gd name="T63" fmla="*/ 5 h 79"/>
                <a:gd name="T64" fmla="*/ 2 w 290"/>
                <a:gd name="T65" fmla="*/ 7 h 79"/>
                <a:gd name="T66" fmla="*/ 0 w 290"/>
                <a:gd name="T67" fmla="*/ 9 h 79"/>
                <a:gd name="T68" fmla="*/ 0 w 290"/>
                <a:gd name="T69" fmla="*/ 6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75" name="Freeform 798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93 h 868"/>
                <a:gd name="T4" fmla="*/ 16 w 469"/>
                <a:gd name="T5" fmla="*/ 96 h 868"/>
                <a:gd name="T6" fmla="*/ 15 w 469"/>
                <a:gd name="T7" fmla="*/ 84 h 868"/>
                <a:gd name="T8" fmla="*/ 52 w 469"/>
                <a:gd name="T9" fmla="*/ 89 h 868"/>
                <a:gd name="T10" fmla="*/ 51 w 469"/>
                <a:gd name="T11" fmla="*/ 84 h 868"/>
                <a:gd name="T12" fmla="*/ 26 w 469"/>
                <a:gd name="T13" fmla="*/ 81 h 868"/>
                <a:gd name="T14" fmla="*/ 25 w 469"/>
                <a:gd name="T15" fmla="*/ 70 h 868"/>
                <a:gd name="T16" fmla="*/ 8 w 469"/>
                <a:gd name="T17" fmla="*/ 70 h 868"/>
                <a:gd name="T18" fmla="*/ 7 w 469"/>
                <a:gd name="T19" fmla="*/ 69 h 868"/>
                <a:gd name="T20" fmla="*/ 6 w 469"/>
                <a:gd name="T21" fmla="*/ 65 h 868"/>
                <a:gd name="T22" fmla="*/ 4 w 469"/>
                <a:gd name="T23" fmla="*/ 59 h 868"/>
                <a:gd name="T24" fmla="*/ 3 w 469"/>
                <a:gd name="T25" fmla="*/ 50 h 868"/>
                <a:gd name="T26" fmla="*/ 2 w 469"/>
                <a:gd name="T27" fmla="*/ 40 h 868"/>
                <a:gd name="T28" fmla="*/ 1 w 469"/>
                <a:gd name="T29" fmla="*/ 29 h 868"/>
                <a:gd name="T30" fmla="*/ 2 w 469"/>
                <a:gd name="T31" fmla="*/ 16 h 868"/>
                <a:gd name="T32" fmla="*/ 4 w 469"/>
                <a:gd name="T33" fmla="*/ 3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76" name="Freeform 799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13 h 118"/>
                <a:gd name="T2" fmla="*/ 0 w 604"/>
                <a:gd name="T3" fmla="*/ 13 h 118"/>
                <a:gd name="T4" fmla="*/ 2 w 604"/>
                <a:gd name="T5" fmla="*/ 12 h 118"/>
                <a:gd name="T6" fmla="*/ 3 w 604"/>
                <a:gd name="T7" fmla="*/ 12 h 118"/>
                <a:gd name="T8" fmla="*/ 6 w 604"/>
                <a:gd name="T9" fmla="*/ 11 h 118"/>
                <a:gd name="T10" fmla="*/ 9 w 604"/>
                <a:gd name="T11" fmla="*/ 10 h 118"/>
                <a:gd name="T12" fmla="*/ 12 w 604"/>
                <a:gd name="T13" fmla="*/ 9 h 118"/>
                <a:gd name="T14" fmla="*/ 16 w 604"/>
                <a:gd name="T15" fmla="*/ 8 h 118"/>
                <a:gd name="T16" fmla="*/ 20 w 604"/>
                <a:gd name="T17" fmla="*/ 8 h 118"/>
                <a:gd name="T18" fmla="*/ 25 w 604"/>
                <a:gd name="T19" fmla="*/ 7 h 118"/>
                <a:gd name="T20" fmla="*/ 30 w 604"/>
                <a:gd name="T21" fmla="*/ 6 h 118"/>
                <a:gd name="T22" fmla="*/ 35 w 604"/>
                <a:gd name="T23" fmla="*/ 6 h 118"/>
                <a:gd name="T24" fmla="*/ 41 w 604"/>
                <a:gd name="T25" fmla="*/ 6 h 118"/>
                <a:gd name="T26" fmla="*/ 47 w 604"/>
                <a:gd name="T27" fmla="*/ 6 h 118"/>
                <a:gd name="T28" fmla="*/ 53 w 604"/>
                <a:gd name="T29" fmla="*/ 6 h 118"/>
                <a:gd name="T30" fmla="*/ 59 w 604"/>
                <a:gd name="T31" fmla="*/ 7 h 118"/>
                <a:gd name="T32" fmla="*/ 65 w 604"/>
                <a:gd name="T33" fmla="*/ 9 h 118"/>
                <a:gd name="T34" fmla="*/ 67 w 604"/>
                <a:gd name="T35" fmla="*/ 0 h 118"/>
                <a:gd name="T36" fmla="*/ 67 w 604"/>
                <a:gd name="T37" fmla="*/ 0 h 118"/>
                <a:gd name="T38" fmla="*/ 65 w 604"/>
                <a:gd name="T39" fmla="*/ 0 h 118"/>
                <a:gd name="T40" fmla="*/ 63 w 604"/>
                <a:gd name="T41" fmla="*/ 0 h 118"/>
                <a:gd name="T42" fmla="*/ 60 w 604"/>
                <a:gd name="T43" fmla="*/ 0 h 118"/>
                <a:gd name="T44" fmla="*/ 56 w 604"/>
                <a:gd name="T45" fmla="*/ 0 h 118"/>
                <a:gd name="T46" fmla="*/ 52 w 604"/>
                <a:gd name="T47" fmla="*/ 0 h 118"/>
                <a:gd name="T48" fmla="*/ 47 w 604"/>
                <a:gd name="T49" fmla="*/ 1 h 118"/>
                <a:gd name="T50" fmla="*/ 42 w 604"/>
                <a:gd name="T51" fmla="*/ 1 h 118"/>
                <a:gd name="T52" fmla="*/ 37 w 604"/>
                <a:gd name="T53" fmla="*/ 1 h 118"/>
                <a:gd name="T54" fmla="*/ 32 w 604"/>
                <a:gd name="T55" fmla="*/ 2 h 118"/>
                <a:gd name="T56" fmla="*/ 26 w 604"/>
                <a:gd name="T57" fmla="*/ 2 h 118"/>
                <a:gd name="T58" fmla="*/ 21 w 604"/>
                <a:gd name="T59" fmla="*/ 3 h 118"/>
                <a:gd name="T60" fmla="*/ 15 w 604"/>
                <a:gd name="T61" fmla="*/ 4 h 118"/>
                <a:gd name="T62" fmla="*/ 10 w 604"/>
                <a:gd name="T63" fmla="*/ 5 h 118"/>
                <a:gd name="T64" fmla="*/ 5 w 604"/>
                <a:gd name="T65" fmla="*/ 6 h 118"/>
                <a:gd name="T66" fmla="*/ 0 w 604"/>
                <a:gd name="T67" fmla="*/ 7 h 118"/>
                <a:gd name="T68" fmla="*/ 0 w 604"/>
                <a:gd name="T69" fmla="*/ 13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77" name="Freeform 800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48 w 1017"/>
                <a:gd name="T1" fmla="*/ 37 h 337"/>
                <a:gd name="T2" fmla="*/ 48 w 1017"/>
                <a:gd name="T3" fmla="*/ 37 h 337"/>
                <a:gd name="T4" fmla="*/ 49 w 1017"/>
                <a:gd name="T5" fmla="*/ 36 h 337"/>
                <a:gd name="T6" fmla="*/ 50 w 1017"/>
                <a:gd name="T7" fmla="*/ 36 h 337"/>
                <a:gd name="T8" fmla="*/ 51 w 1017"/>
                <a:gd name="T9" fmla="*/ 35 h 337"/>
                <a:gd name="T10" fmla="*/ 53 w 1017"/>
                <a:gd name="T11" fmla="*/ 35 h 337"/>
                <a:gd name="T12" fmla="*/ 55 w 1017"/>
                <a:gd name="T13" fmla="*/ 34 h 337"/>
                <a:gd name="T14" fmla="*/ 57 w 1017"/>
                <a:gd name="T15" fmla="*/ 33 h 337"/>
                <a:gd name="T16" fmla="*/ 59 w 1017"/>
                <a:gd name="T17" fmla="*/ 32 h 337"/>
                <a:gd name="T18" fmla="*/ 61 w 1017"/>
                <a:gd name="T19" fmla="*/ 31 h 337"/>
                <a:gd name="T20" fmla="*/ 63 w 1017"/>
                <a:gd name="T21" fmla="*/ 29 h 337"/>
                <a:gd name="T22" fmla="*/ 65 w 1017"/>
                <a:gd name="T23" fmla="*/ 28 h 337"/>
                <a:gd name="T24" fmla="*/ 67 w 1017"/>
                <a:gd name="T25" fmla="*/ 26 h 337"/>
                <a:gd name="T26" fmla="*/ 69 w 1017"/>
                <a:gd name="T27" fmla="*/ 25 h 337"/>
                <a:gd name="T28" fmla="*/ 71 w 1017"/>
                <a:gd name="T29" fmla="*/ 23 h 337"/>
                <a:gd name="T30" fmla="*/ 72 w 1017"/>
                <a:gd name="T31" fmla="*/ 22 h 337"/>
                <a:gd name="T32" fmla="*/ 74 w 1017"/>
                <a:gd name="T33" fmla="*/ 20 h 337"/>
                <a:gd name="T34" fmla="*/ 0 w 1017"/>
                <a:gd name="T35" fmla="*/ 2 h 337"/>
                <a:gd name="T36" fmla="*/ 6 w 1017"/>
                <a:gd name="T37" fmla="*/ 0 h 337"/>
                <a:gd name="T38" fmla="*/ 113 w 1017"/>
                <a:gd name="T39" fmla="*/ 27 h 337"/>
                <a:gd name="T40" fmla="*/ 109 w 1017"/>
                <a:gd name="T41" fmla="*/ 29 h 337"/>
                <a:gd name="T42" fmla="*/ 78 w 1017"/>
                <a:gd name="T43" fmla="*/ 21 h 337"/>
                <a:gd name="T44" fmla="*/ 77 w 1017"/>
                <a:gd name="T45" fmla="*/ 21 h 337"/>
                <a:gd name="T46" fmla="*/ 77 w 1017"/>
                <a:gd name="T47" fmla="*/ 22 h 337"/>
                <a:gd name="T48" fmla="*/ 77 w 1017"/>
                <a:gd name="T49" fmla="*/ 22 h 337"/>
                <a:gd name="T50" fmla="*/ 76 w 1017"/>
                <a:gd name="T51" fmla="*/ 23 h 337"/>
                <a:gd name="T52" fmla="*/ 75 w 1017"/>
                <a:gd name="T53" fmla="*/ 24 h 337"/>
                <a:gd name="T54" fmla="*/ 74 w 1017"/>
                <a:gd name="T55" fmla="*/ 25 h 337"/>
                <a:gd name="T56" fmla="*/ 73 w 1017"/>
                <a:gd name="T57" fmla="*/ 26 h 337"/>
                <a:gd name="T58" fmla="*/ 71 w 1017"/>
                <a:gd name="T59" fmla="*/ 27 h 337"/>
                <a:gd name="T60" fmla="*/ 70 w 1017"/>
                <a:gd name="T61" fmla="*/ 28 h 337"/>
                <a:gd name="T62" fmla="*/ 68 w 1017"/>
                <a:gd name="T63" fmla="*/ 30 h 337"/>
                <a:gd name="T64" fmla="*/ 65 w 1017"/>
                <a:gd name="T65" fmla="*/ 31 h 337"/>
                <a:gd name="T66" fmla="*/ 63 w 1017"/>
                <a:gd name="T67" fmla="*/ 32 h 337"/>
                <a:gd name="T68" fmla="*/ 60 w 1017"/>
                <a:gd name="T69" fmla="*/ 34 h 337"/>
                <a:gd name="T70" fmla="*/ 57 w 1017"/>
                <a:gd name="T71" fmla="*/ 35 h 337"/>
                <a:gd name="T72" fmla="*/ 53 w 1017"/>
                <a:gd name="T73" fmla="*/ 37 h 337"/>
                <a:gd name="T74" fmla="*/ 50 w 1017"/>
                <a:gd name="T75" fmla="*/ 38 h 337"/>
                <a:gd name="T76" fmla="*/ 48 w 1017"/>
                <a:gd name="T77" fmla="*/ 37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78" name="Freeform 801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113 w 1036"/>
                <a:gd name="T3" fmla="*/ 34 h 303"/>
                <a:gd name="T4" fmla="*/ 116 w 1036"/>
                <a:gd name="T5" fmla="*/ 34 h 303"/>
                <a:gd name="T6" fmla="*/ 3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79" name="Freeform 802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111 w 1023"/>
                <a:gd name="T3" fmla="*/ 30 h 270"/>
                <a:gd name="T4" fmla="*/ 113 w 1023"/>
                <a:gd name="T5" fmla="*/ 30 h 270"/>
                <a:gd name="T6" fmla="*/ 3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80" name="Freeform 803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112 w 1028"/>
                <a:gd name="T3" fmla="*/ 33 h 299"/>
                <a:gd name="T4" fmla="*/ 114 w 1028"/>
                <a:gd name="T5" fmla="*/ 32 h 299"/>
                <a:gd name="T6" fmla="*/ 3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432" name="Line 290"/>
          <p:cNvSpPr>
            <a:spLocks noChangeShapeType="1"/>
          </p:cNvSpPr>
          <p:nvPr/>
        </p:nvSpPr>
        <p:spPr bwMode="auto">
          <a:xfrm>
            <a:off x="6651625" y="4576763"/>
            <a:ext cx="0" cy="80962"/>
          </a:xfrm>
          <a:prstGeom prst="line">
            <a:avLst/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289" name="Group 806"/>
          <p:cNvGrpSpPr>
            <a:grpSpLocks/>
          </p:cNvGrpSpPr>
          <p:nvPr/>
        </p:nvGrpSpPr>
        <p:grpSpPr bwMode="auto">
          <a:xfrm>
            <a:off x="5792788" y="3178175"/>
            <a:ext cx="338137" cy="282575"/>
            <a:chOff x="3899" y="3264"/>
            <a:chExt cx="213" cy="178"/>
          </a:xfrm>
        </p:grpSpPr>
        <p:sp>
          <p:nvSpPr>
            <p:cNvPr id="12503" name="Freeform 807"/>
            <p:cNvSpPr>
              <a:spLocks/>
            </p:cNvSpPr>
            <p:nvPr/>
          </p:nvSpPr>
          <p:spPr bwMode="auto">
            <a:xfrm>
              <a:off x="3899" y="3264"/>
              <a:ext cx="213" cy="178"/>
            </a:xfrm>
            <a:custGeom>
              <a:avLst/>
              <a:gdLst>
                <a:gd name="T0" fmla="*/ 60 w 1913"/>
                <a:gd name="T1" fmla="*/ 13 h 1606"/>
                <a:gd name="T2" fmla="*/ 61 w 1913"/>
                <a:gd name="T3" fmla="*/ 13 h 1606"/>
                <a:gd name="T4" fmla="*/ 62 w 1913"/>
                <a:gd name="T5" fmla="*/ 12 h 1606"/>
                <a:gd name="T6" fmla="*/ 64 w 1913"/>
                <a:gd name="T7" fmla="*/ 11 h 1606"/>
                <a:gd name="T8" fmla="*/ 67 w 1913"/>
                <a:gd name="T9" fmla="*/ 11 h 1606"/>
                <a:gd name="T10" fmla="*/ 71 w 1913"/>
                <a:gd name="T11" fmla="*/ 9 h 1606"/>
                <a:gd name="T12" fmla="*/ 76 w 1913"/>
                <a:gd name="T13" fmla="*/ 8 h 1606"/>
                <a:gd name="T14" fmla="*/ 81 w 1913"/>
                <a:gd name="T15" fmla="*/ 7 h 1606"/>
                <a:gd name="T16" fmla="*/ 88 w 1913"/>
                <a:gd name="T17" fmla="*/ 6 h 1606"/>
                <a:gd name="T18" fmla="*/ 95 w 1913"/>
                <a:gd name="T19" fmla="*/ 5 h 1606"/>
                <a:gd name="T20" fmla="*/ 103 w 1913"/>
                <a:gd name="T21" fmla="*/ 3 h 1606"/>
                <a:gd name="T22" fmla="*/ 113 w 1913"/>
                <a:gd name="T23" fmla="*/ 2 h 1606"/>
                <a:gd name="T24" fmla="*/ 123 w 1913"/>
                <a:gd name="T25" fmla="*/ 1 h 1606"/>
                <a:gd name="T26" fmla="*/ 134 w 1913"/>
                <a:gd name="T27" fmla="*/ 1 h 1606"/>
                <a:gd name="T28" fmla="*/ 146 w 1913"/>
                <a:gd name="T29" fmla="*/ 0 h 1606"/>
                <a:gd name="T30" fmla="*/ 159 w 1913"/>
                <a:gd name="T31" fmla="*/ 0 h 1606"/>
                <a:gd name="T32" fmla="*/ 172 w 1913"/>
                <a:gd name="T33" fmla="*/ 0 h 1606"/>
                <a:gd name="T34" fmla="*/ 178 w 1913"/>
                <a:gd name="T35" fmla="*/ 24 h 1606"/>
                <a:gd name="T36" fmla="*/ 180 w 1913"/>
                <a:gd name="T37" fmla="*/ 25 h 1606"/>
                <a:gd name="T38" fmla="*/ 185 w 1913"/>
                <a:gd name="T39" fmla="*/ 29 h 1606"/>
                <a:gd name="T40" fmla="*/ 190 w 1913"/>
                <a:gd name="T41" fmla="*/ 35 h 1606"/>
                <a:gd name="T42" fmla="*/ 193 w 1913"/>
                <a:gd name="T43" fmla="*/ 43 h 1606"/>
                <a:gd name="T44" fmla="*/ 206 w 1913"/>
                <a:gd name="T45" fmla="*/ 100 h 1606"/>
                <a:gd name="T46" fmla="*/ 211 w 1913"/>
                <a:gd name="T47" fmla="*/ 123 h 1606"/>
                <a:gd name="T48" fmla="*/ 212 w 1913"/>
                <a:gd name="T49" fmla="*/ 125 h 1606"/>
                <a:gd name="T50" fmla="*/ 213 w 1913"/>
                <a:gd name="T51" fmla="*/ 129 h 1606"/>
                <a:gd name="T52" fmla="*/ 213 w 1913"/>
                <a:gd name="T53" fmla="*/ 136 h 1606"/>
                <a:gd name="T54" fmla="*/ 210 w 1913"/>
                <a:gd name="T55" fmla="*/ 145 h 1606"/>
                <a:gd name="T56" fmla="*/ 0 w 1913"/>
                <a:gd name="T57" fmla="*/ 139 h 1606"/>
                <a:gd name="T58" fmla="*/ 21 w 1913"/>
                <a:gd name="T59" fmla="*/ 128 h 1606"/>
                <a:gd name="T60" fmla="*/ 21 w 1913"/>
                <a:gd name="T61" fmla="*/ 24 h 1606"/>
                <a:gd name="T62" fmla="*/ 22 w 1913"/>
                <a:gd name="T63" fmla="*/ 24 h 1606"/>
                <a:gd name="T64" fmla="*/ 24 w 1913"/>
                <a:gd name="T65" fmla="*/ 22 h 1606"/>
                <a:gd name="T66" fmla="*/ 27 w 1913"/>
                <a:gd name="T67" fmla="*/ 21 h 1606"/>
                <a:gd name="T68" fmla="*/ 31 w 1913"/>
                <a:gd name="T69" fmla="*/ 20 h 1606"/>
                <a:gd name="T70" fmla="*/ 36 w 1913"/>
                <a:gd name="T71" fmla="*/ 19 h 1606"/>
                <a:gd name="T72" fmla="*/ 42 w 1913"/>
                <a:gd name="T73" fmla="*/ 19 h 1606"/>
                <a:gd name="T74" fmla="*/ 49 w 1913"/>
                <a:gd name="T75" fmla="*/ 20 h 1606"/>
                <a:gd name="T76" fmla="*/ 58 w 1913"/>
                <a:gd name="T77" fmla="*/ 24 h 16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913"/>
                <a:gd name="T118" fmla="*/ 0 h 1606"/>
                <a:gd name="T119" fmla="*/ 1913 w 1913"/>
                <a:gd name="T120" fmla="*/ 1606 h 16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913" h="1606">
                  <a:moveTo>
                    <a:pt x="518" y="213"/>
                  </a:moveTo>
                  <a:lnTo>
                    <a:pt x="539" y="115"/>
                  </a:lnTo>
                  <a:lnTo>
                    <a:pt x="540" y="115"/>
                  </a:lnTo>
                  <a:lnTo>
                    <a:pt x="544" y="114"/>
                  </a:lnTo>
                  <a:lnTo>
                    <a:pt x="549" y="112"/>
                  </a:lnTo>
                  <a:lnTo>
                    <a:pt x="555" y="110"/>
                  </a:lnTo>
                  <a:lnTo>
                    <a:pt x="564" y="107"/>
                  </a:lnTo>
                  <a:lnTo>
                    <a:pt x="574" y="103"/>
                  </a:lnTo>
                  <a:lnTo>
                    <a:pt x="586" y="100"/>
                  </a:lnTo>
                  <a:lnTo>
                    <a:pt x="602" y="95"/>
                  </a:lnTo>
                  <a:lnTo>
                    <a:pt x="618" y="90"/>
                  </a:lnTo>
                  <a:lnTo>
                    <a:pt x="636" y="85"/>
                  </a:lnTo>
                  <a:lnTo>
                    <a:pt x="656" y="80"/>
                  </a:lnTo>
                  <a:lnTo>
                    <a:pt x="679" y="75"/>
                  </a:lnTo>
                  <a:lnTo>
                    <a:pt x="703" y="70"/>
                  </a:lnTo>
                  <a:lnTo>
                    <a:pt x="730" y="64"/>
                  </a:lnTo>
                  <a:lnTo>
                    <a:pt x="758" y="58"/>
                  </a:lnTo>
                  <a:lnTo>
                    <a:pt x="789" y="52"/>
                  </a:lnTo>
                  <a:lnTo>
                    <a:pt x="820" y="46"/>
                  </a:lnTo>
                  <a:lnTo>
                    <a:pt x="855" y="41"/>
                  </a:lnTo>
                  <a:lnTo>
                    <a:pt x="892" y="36"/>
                  </a:lnTo>
                  <a:lnTo>
                    <a:pt x="929" y="31"/>
                  </a:lnTo>
                  <a:lnTo>
                    <a:pt x="970" y="26"/>
                  </a:lnTo>
                  <a:lnTo>
                    <a:pt x="1013" y="21"/>
                  </a:lnTo>
                  <a:lnTo>
                    <a:pt x="1056" y="17"/>
                  </a:lnTo>
                  <a:lnTo>
                    <a:pt x="1103" y="13"/>
                  </a:lnTo>
                  <a:lnTo>
                    <a:pt x="1152" y="10"/>
                  </a:lnTo>
                  <a:lnTo>
                    <a:pt x="1202" y="6"/>
                  </a:lnTo>
                  <a:lnTo>
                    <a:pt x="1255" y="3"/>
                  </a:lnTo>
                  <a:lnTo>
                    <a:pt x="1309" y="1"/>
                  </a:lnTo>
                  <a:lnTo>
                    <a:pt x="1366" y="0"/>
                  </a:lnTo>
                  <a:lnTo>
                    <a:pt x="1425" y="0"/>
                  </a:lnTo>
                  <a:lnTo>
                    <a:pt x="1485" y="0"/>
                  </a:lnTo>
                  <a:lnTo>
                    <a:pt x="1548" y="1"/>
                  </a:lnTo>
                  <a:lnTo>
                    <a:pt x="1616" y="39"/>
                  </a:lnTo>
                  <a:lnTo>
                    <a:pt x="1601" y="221"/>
                  </a:lnTo>
                  <a:lnTo>
                    <a:pt x="1606" y="223"/>
                  </a:lnTo>
                  <a:lnTo>
                    <a:pt x="1620" y="230"/>
                  </a:lnTo>
                  <a:lnTo>
                    <a:pt x="1640" y="243"/>
                  </a:lnTo>
                  <a:lnTo>
                    <a:pt x="1663" y="260"/>
                  </a:lnTo>
                  <a:lnTo>
                    <a:pt x="1688" y="284"/>
                  </a:lnTo>
                  <a:lnTo>
                    <a:pt x="1709" y="312"/>
                  </a:lnTo>
                  <a:lnTo>
                    <a:pt x="1726" y="347"/>
                  </a:lnTo>
                  <a:lnTo>
                    <a:pt x="1736" y="388"/>
                  </a:lnTo>
                  <a:lnTo>
                    <a:pt x="1891" y="528"/>
                  </a:lnTo>
                  <a:lnTo>
                    <a:pt x="1849" y="898"/>
                  </a:lnTo>
                  <a:lnTo>
                    <a:pt x="1601" y="1023"/>
                  </a:lnTo>
                  <a:lnTo>
                    <a:pt x="1895" y="1110"/>
                  </a:lnTo>
                  <a:lnTo>
                    <a:pt x="1897" y="1114"/>
                  </a:lnTo>
                  <a:lnTo>
                    <a:pt x="1902" y="1125"/>
                  </a:lnTo>
                  <a:lnTo>
                    <a:pt x="1907" y="1143"/>
                  </a:lnTo>
                  <a:lnTo>
                    <a:pt x="1912" y="1166"/>
                  </a:lnTo>
                  <a:lnTo>
                    <a:pt x="1913" y="1195"/>
                  </a:lnTo>
                  <a:lnTo>
                    <a:pt x="1911" y="1229"/>
                  </a:lnTo>
                  <a:lnTo>
                    <a:pt x="1901" y="1266"/>
                  </a:lnTo>
                  <a:lnTo>
                    <a:pt x="1884" y="1307"/>
                  </a:lnTo>
                  <a:lnTo>
                    <a:pt x="1107" y="1606"/>
                  </a:lnTo>
                  <a:lnTo>
                    <a:pt x="0" y="1258"/>
                  </a:lnTo>
                  <a:lnTo>
                    <a:pt x="19" y="1217"/>
                  </a:lnTo>
                  <a:lnTo>
                    <a:pt x="188" y="1159"/>
                  </a:lnTo>
                  <a:lnTo>
                    <a:pt x="188" y="221"/>
                  </a:lnTo>
                  <a:lnTo>
                    <a:pt x="189" y="220"/>
                  </a:lnTo>
                  <a:lnTo>
                    <a:pt x="193" y="217"/>
                  </a:lnTo>
                  <a:lnTo>
                    <a:pt x="198" y="214"/>
                  </a:lnTo>
                  <a:lnTo>
                    <a:pt x="207" y="209"/>
                  </a:lnTo>
                  <a:lnTo>
                    <a:pt x="218" y="203"/>
                  </a:lnTo>
                  <a:lnTo>
                    <a:pt x="230" y="197"/>
                  </a:lnTo>
                  <a:lnTo>
                    <a:pt x="245" y="191"/>
                  </a:lnTo>
                  <a:lnTo>
                    <a:pt x="262" y="184"/>
                  </a:lnTo>
                  <a:lnTo>
                    <a:pt x="281" y="179"/>
                  </a:lnTo>
                  <a:lnTo>
                    <a:pt x="302" y="175"/>
                  </a:lnTo>
                  <a:lnTo>
                    <a:pt x="326" y="173"/>
                  </a:lnTo>
                  <a:lnTo>
                    <a:pt x="350" y="171"/>
                  </a:lnTo>
                  <a:lnTo>
                    <a:pt x="378" y="172"/>
                  </a:lnTo>
                  <a:lnTo>
                    <a:pt x="407" y="175"/>
                  </a:lnTo>
                  <a:lnTo>
                    <a:pt x="439" y="181"/>
                  </a:lnTo>
                  <a:lnTo>
                    <a:pt x="471" y="191"/>
                  </a:lnTo>
                  <a:lnTo>
                    <a:pt x="518" y="21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04" name="Freeform 808"/>
            <p:cNvSpPr>
              <a:spLocks/>
            </p:cNvSpPr>
            <p:nvPr/>
          </p:nvSpPr>
          <p:spPr bwMode="auto">
            <a:xfrm>
              <a:off x="3977" y="3278"/>
              <a:ext cx="68" cy="78"/>
            </a:xfrm>
            <a:custGeom>
              <a:avLst/>
              <a:gdLst>
                <a:gd name="T0" fmla="*/ 67 w 614"/>
                <a:gd name="T1" fmla="*/ 3 h 697"/>
                <a:gd name="T2" fmla="*/ 67 w 614"/>
                <a:gd name="T3" fmla="*/ 3 h 697"/>
                <a:gd name="T4" fmla="*/ 66 w 614"/>
                <a:gd name="T5" fmla="*/ 3 h 697"/>
                <a:gd name="T6" fmla="*/ 64 w 614"/>
                <a:gd name="T7" fmla="*/ 2 h 697"/>
                <a:gd name="T8" fmla="*/ 62 w 614"/>
                <a:gd name="T9" fmla="*/ 2 h 697"/>
                <a:gd name="T10" fmla="*/ 59 w 614"/>
                <a:gd name="T11" fmla="*/ 1 h 697"/>
                <a:gd name="T12" fmla="*/ 56 w 614"/>
                <a:gd name="T13" fmla="*/ 1 h 697"/>
                <a:gd name="T14" fmla="*/ 52 w 614"/>
                <a:gd name="T15" fmla="*/ 0 h 697"/>
                <a:gd name="T16" fmla="*/ 48 w 614"/>
                <a:gd name="T17" fmla="*/ 0 h 697"/>
                <a:gd name="T18" fmla="*/ 43 w 614"/>
                <a:gd name="T19" fmla="*/ 0 h 697"/>
                <a:gd name="T20" fmla="*/ 38 w 614"/>
                <a:gd name="T21" fmla="*/ 0 h 697"/>
                <a:gd name="T22" fmla="*/ 33 w 614"/>
                <a:gd name="T23" fmla="*/ 1 h 697"/>
                <a:gd name="T24" fmla="*/ 27 w 614"/>
                <a:gd name="T25" fmla="*/ 2 h 697"/>
                <a:gd name="T26" fmla="*/ 22 w 614"/>
                <a:gd name="T27" fmla="*/ 3 h 697"/>
                <a:gd name="T28" fmla="*/ 16 w 614"/>
                <a:gd name="T29" fmla="*/ 4 h 697"/>
                <a:gd name="T30" fmla="*/ 10 w 614"/>
                <a:gd name="T31" fmla="*/ 6 h 697"/>
                <a:gd name="T32" fmla="*/ 4 w 614"/>
                <a:gd name="T33" fmla="*/ 9 h 697"/>
                <a:gd name="T34" fmla="*/ 4 w 614"/>
                <a:gd name="T35" fmla="*/ 11 h 697"/>
                <a:gd name="T36" fmla="*/ 3 w 614"/>
                <a:gd name="T37" fmla="*/ 15 h 697"/>
                <a:gd name="T38" fmla="*/ 2 w 614"/>
                <a:gd name="T39" fmla="*/ 21 h 697"/>
                <a:gd name="T40" fmla="*/ 1 w 614"/>
                <a:gd name="T41" fmla="*/ 30 h 697"/>
                <a:gd name="T42" fmla="*/ 0 w 614"/>
                <a:gd name="T43" fmla="*/ 40 h 697"/>
                <a:gd name="T44" fmla="*/ 0 w 614"/>
                <a:gd name="T45" fmla="*/ 51 h 697"/>
                <a:gd name="T46" fmla="*/ 2 w 614"/>
                <a:gd name="T47" fmla="*/ 64 h 697"/>
                <a:gd name="T48" fmla="*/ 6 w 614"/>
                <a:gd name="T49" fmla="*/ 76 h 697"/>
                <a:gd name="T50" fmla="*/ 6 w 614"/>
                <a:gd name="T51" fmla="*/ 76 h 697"/>
                <a:gd name="T52" fmla="*/ 7 w 614"/>
                <a:gd name="T53" fmla="*/ 76 h 697"/>
                <a:gd name="T54" fmla="*/ 8 w 614"/>
                <a:gd name="T55" fmla="*/ 76 h 697"/>
                <a:gd name="T56" fmla="*/ 10 w 614"/>
                <a:gd name="T57" fmla="*/ 76 h 697"/>
                <a:gd name="T58" fmla="*/ 13 w 614"/>
                <a:gd name="T59" fmla="*/ 75 h 697"/>
                <a:gd name="T60" fmla="*/ 16 w 614"/>
                <a:gd name="T61" fmla="*/ 75 h 697"/>
                <a:gd name="T62" fmla="*/ 20 w 614"/>
                <a:gd name="T63" fmla="*/ 75 h 697"/>
                <a:gd name="T64" fmla="*/ 23 w 614"/>
                <a:gd name="T65" fmla="*/ 75 h 697"/>
                <a:gd name="T66" fmla="*/ 28 w 614"/>
                <a:gd name="T67" fmla="*/ 75 h 697"/>
                <a:gd name="T68" fmla="*/ 33 w 614"/>
                <a:gd name="T69" fmla="*/ 75 h 697"/>
                <a:gd name="T70" fmla="*/ 38 w 614"/>
                <a:gd name="T71" fmla="*/ 75 h 697"/>
                <a:gd name="T72" fmla="*/ 43 w 614"/>
                <a:gd name="T73" fmla="*/ 75 h 697"/>
                <a:gd name="T74" fmla="*/ 49 w 614"/>
                <a:gd name="T75" fmla="*/ 76 h 697"/>
                <a:gd name="T76" fmla="*/ 55 w 614"/>
                <a:gd name="T77" fmla="*/ 76 h 697"/>
                <a:gd name="T78" fmla="*/ 61 w 614"/>
                <a:gd name="T79" fmla="*/ 77 h 697"/>
                <a:gd name="T80" fmla="*/ 68 w 614"/>
                <a:gd name="T81" fmla="*/ 78 h 697"/>
                <a:gd name="T82" fmla="*/ 68 w 614"/>
                <a:gd name="T83" fmla="*/ 76 h 697"/>
                <a:gd name="T84" fmla="*/ 67 w 614"/>
                <a:gd name="T85" fmla="*/ 69 h 697"/>
                <a:gd name="T86" fmla="*/ 66 w 614"/>
                <a:gd name="T87" fmla="*/ 60 h 697"/>
                <a:gd name="T88" fmla="*/ 65 w 614"/>
                <a:gd name="T89" fmla="*/ 49 h 697"/>
                <a:gd name="T90" fmla="*/ 65 w 614"/>
                <a:gd name="T91" fmla="*/ 37 h 697"/>
                <a:gd name="T92" fmla="*/ 65 w 614"/>
                <a:gd name="T93" fmla="*/ 24 h 697"/>
                <a:gd name="T94" fmla="*/ 66 w 614"/>
                <a:gd name="T95" fmla="*/ 13 h 697"/>
                <a:gd name="T96" fmla="*/ 67 w 614"/>
                <a:gd name="T97" fmla="*/ 3 h 69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14"/>
                <a:gd name="T148" fmla="*/ 0 h 697"/>
                <a:gd name="T149" fmla="*/ 614 w 614"/>
                <a:gd name="T150" fmla="*/ 697 h 69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14" h="697">
                  <a:moveTo>
                    <a:pt x="609" y="26"/>
                  </a:moveTo>
                  <a:lnTo>
                    <a:pt x="606" y="25"/>
                  </a:lnTo>
                  <a:lnTo>
                    <a:pt x="596" y="23"/>
                  </a:lnTo>
                  <a:lnTo>
                    <a:pt x="581" y="18"/>
                  </a:lnTo>
                  <a:lnTo>
                    <a:pt x="559" y="14"/>
                  </a:lnTo>
                  <a:lnTo>
                    <a:pt x="534" y="10"/>
                  </a:lnTo>
                  <a:lnTo>
                    <a:pt x="503" y="6"/>
                  </a:lnTo>
                  <a:lnTo>
                    <a:pt x="469" y="3"/>
                  </a:lnTo>
                  <a:lnTo>
                    <a:pt x="430" y="1"/>
                  </a:lnTo>
                  <a:lnTo>
                    <a:pt x="388" y="0"/>
                  </a:lnTo>
                  <a:lnTo>
                    <a:pt x="344" y="2"/>
                  </a:lnTo>
                  <a:lnTo>
                    <a:pt x="297" y="6"/>
                  </a:lnTo>
                  <a:lnTo>
                    <a:pt x="247" y="14"/>
                  </a:lnTo>
                  <a:lnTo>
                    <a:pt x="197" y="25"/>
                  </a:lnTo>
                  <a:lnTo>
                    <a:pt x="145" y="40"/>
                  </a:lnTo>
                  <a:lnTo>
                    <a:pt x="92" y="58"/>
                  </a:lnTo>
                  <a:lnTo>
                    <a:pt x="39" y="83"/>
                  </a:lnTo>
                  <a:lnTo>
                    <a:pt x="35" y="96"/>
                  </a:lnTo>
                  <a:lnTo>
                    <a:pt x="26" y="134"/>
                  </a:lnTo>
                  <a:lnTo>
                    <a:pt x="15" y="192"/>
                  </a:lnTo>
                  <a:lnTo>
                    <a:pt x="5" y="268"/>
                  </a:lnTo>
                  <a:lnTo>
                    <a:pt x="0" y="358"/>
                  </a:lnTo>
                  <a:lnTo>
                    <a:pt x="4" y="459"/>
                  </a:lnTo>
                  <a:lnTo>
                    <a:pt x="19" y="568"/>
                  </a:lnTo>
                  <a:lnTo>
                    <a:pt x="50" y="679"/>
                  </a:lnTo>
                  <a:lnTo>
                    <a:pt x="54" y="679"/>
                  </a:lnTo>
                  <a:lnTo>
                    <a:pt x="62" y="678"/>
                  </a:lnTo>
                  <a:lnTo>
                    <a:pt x="75" y="676"/>
                  </a:lnTo>
                  <a:lnTo>
                    <a:pt x="93" y="675"/>
                  </a:lnTo>
                  <a:lnTo>
                    <a:pt x="117" y="673"/>
                  </a:lnTo>
                  <a:lnTo>
                    <a:pt x="144" y="671"/>
                  </a:lnTo>
                  <a:lnTo>
                    <a:pt x="177" y="670"/>
                  </a:lnTo>
                  <a:lnTo>
                    <a:pt x="212" y="669"/>
                  </a:lnTo>
                  <a:lnTo>
                    <a:pt x="252" y="668"/>
                  </a:lnTo>
                  <a:lnTo>
                    <a:pt x="295" y="669"/>
                  </a:lnTo>
                  <a:lnTo>
                    <a:pt x="342" y="670"/>
                  </a:lnTo>
                  <a:lnTo>
                    <a:pt x="391" y="672"/>
                  </a:lnTo>
                  <a:lnTo>
                    <a:pt x="443" y="676"/>
                  </a:lnTo>
                  <a:lnTo>
                    <a:pt x="498" y="681"/>
                  </a:lnTo>
                  <a:lnTo>
                    <a:pt x="555" y="688"/>
                  </a:lnTo>
                  <a:lnTo>
                    <a:pt x="614" y="697"/>
                  </a:lnTo>
                  <a:lnTo>
                    <a:pt x="611" y="676"/>
                  </a:lnTo>
                  <a:lnTo>
                    <a:pt x="605" y="621"/>
                  </a:lnTo>
                  <a:lnTo>
                    <a:pt x="596" y="538"/>
                  </a:lnTo>
                  <a:lnTo>
                    <a:pt x="589" y="438"/>
                  </a:lnTo>
                  <a:lnTo>
                    <a:pt x="584" y="327"/>
                  </a:lnTo>
                  <a:lnTo>
                    <a:pt x="584" y="217"/>
                  </a:lnTo>
                  <a:lnTo>
                    <a:pt x="592" y="114"/>
                  </a:lnTo>
                  <a:lnTo>
                    <a:pt x="609" y="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05" name="Freeform 809"/>
            <p:cNvSpPr>
              <a:spLocks/>
            </p:cNvSpPr>
            <p:nvPr/>
          </p:nvSpPr>
          <p:spPr bwMode="auto">
            <a:xfrm>
              <a:off x="3984" y="3299"/>
              <a:ext cx="113" cy="77"/>
            </a:xfrm>
            <a:custGeom>
              <a:avLst/>
              <a:gdLst>
                <a:gd name="T0" fmla="*/ 1 w 1014"/>
                <a:gd name="T1" fmla="*/ 58 h 693"/>
                <a:gd name="T2" fmla="*/ 0 w 1014"/>
                <a:gd name="T3" fmla="*/ 68 h 693"/>
                <a:gd name="T4" fmla="*/ 74 w 1014"/>
                <a:gd name="T5" fmla="*/ 77 h 693"/>
                <a:gd name="T6" fmla="*/ 74 w 1014"/>
                <a:gd name="T7" fmla="*/ 77 h 693"/>
                <a:gd name="T8" fmla="*/ 76 w 1014"/>
                <a:gd name="T9" fmla="*/ 76 h 693"/>
                <a:gd name="T10" fmla="*/ 78 w 1014"/>
                <a:gd name="T11" fmla="*/ 75 h 693"/>
                <a:gd name="T12" fmla="*/ 81 w 1014"/>
                <a:gd name="T13" fmla="*/ 73 h 693"/>
                <a:gd name="T14" fmla="*/ 84 w 1014"/>
                <a:gd name="T15" fmla="*/ 71 h 693"/>
                <a:gd name="T16" fmla="*/ 88 w 1014"/>
                <a:gd name="T17" fmla="*/ 68 h 693"/>
                <a:gd name="T18" fmla="*/ 92 w 1014"/>
                <a:gd name="T19" fmla="*/ 65 h 693"/>
                <a:gd name="T20" fmla="*/ 97 w 1014"/>
                <a:gd name="T21" fmla="*/ 61 h 693"/>
                <a:gd name="T22" fmla="*/ 101 w 1014"/>
                <a:gd name="T23" fmla="*/ 56 h 693"/>
                <a:gd name="T24" fmla="*/ 104 w 1014"/>
                <a:gd name="T25" fmla="*/ 52 h 693"/>
                <a:gd name="T26" fmla="*/ 107 w 1014"/>
                <a:gd name="T27" fmla="*/ 46 h 693"/>
                <a:gd name="T28" fmla="*/ 110 w 1014"/>
                <a:gd name="T29" fmla="*/ 40 h 693"/>
                <a:gd name="T30" fmla="*/ 112 w 1014"/>
                <a:gd name="T31" fmla="*/ 34 h 693"/>
                <a:gd name="T32" fmla="*/ 113 w 1014"/>
                <a:gd name="T33" fmla="*/ 27 h 693"/>
                <a:gd name="T34" fmla="*/ 113 w 1014"/>
                <a:gd name="T35" fmla="*/ 19 h 693"/>
                <a:gd name="T36" fmla="*/ 111 w 1014"/>
                <a:gd name="T37" fmla="*/ 11 h 693"/>
                <a:gd name="T38" fmla="*/ 111 w 1014"/>
                <a:gd name="T39" fmla="*/ 11 h 693"/>
                <a:gd name="T40" fmla="*/ 111 w 1014"/>
                <a:gd name="T41" fmla="*/ 10 h 693"/>
                <a:gd name="T42" fmla="*/ 109 w 1014"/>
                <a:gd name="T43" fmla="*/ 8 h 693"/>
                <a:gd name="T44" fmla="*/ 108 w 1014"/>
                <a:gd name="T45" fmla="*/ 6 h 693"/>
                <a:gd name="T46" fmla="*/ 106 w 1014"/>
                <a:gd name="T47" fmla="*/ 4 h 693"/>
                <a:gd name="T48" fmla="*/ 103 w 1014"/>
                <a:gd name="T49" fmla="*/ 2 h 693"/>
                <a:gd name="T50" fmla="*/ 100 w 1014"/>
                <a:gd name="T51" fmla="*/ 1 h 693"/>
                <a:gd name="T52" fmla="*/ 97 w 1014"/>
                <a:gd name="T53" fmla="*/ 0 h 693"/>
                <a:gd name="T54" fmla="*/ 97 w 1014"/>
                <a:gd name="T55" fmla="*/ 1 h 693"/>
                <a:gd name="T56" fmla="*/ 99 w 1014"/>
                <a:gd name="T57" fmla="*/ 5 h 693"/>
                <a:gd name="T58" fmla="*/ 100 w 1014"/>
                <a:gd name="T59" fmla="*/ 10 h 693"/>
                <a:gd name="T60" fmla="*/ 101 w 1014"/>
                <a:gd name="T61" fmla="*/ 17 h 693"/>
                <a:gd name="T62" fmla="*/ 101 w 1014"/>
                <a:gd name="T63" fmla="*/ 25 h 693"/>
                <a:gd name="T64" fmla="*/ 101 w 1014"/>
                <a:gd name="T65" fmla="*/ 34 h 693"/>
                <a:gd name="T66" fmla="*/ 98 w 1014"/>
                <a:gd name="T67" fmla="*/ 44 h 693"/>
                <a:gd name="T68" fmla="*/ 93 w 1014"/>
                <a:gd name="T69" fmla="*/ 54 h 693"/>
                <a:gd name="T70" fmla="*/ 93 w 1014"/>
                <a:gd name="T71" fmla="*/ 54 h 693"/>
                <a:gd name="T72" fmla="*/ 93 w 1014"/>
                <a:gd name="T73" fmla="*/ 55 h 693"/>
                <a:gd name="T74" fmla="*/ 92 w 1014"/>
                <a:gd name="T75" fmla="*/ 55 h 693"/>
                <a:gd name="T76" fmla="*/ 91 w 1014"/>
                <a:gd name="T77" fmla="*/ 56 h 693"/>
                <a:gd name="T78" fmla="*/ 90 w 1014"/>
                <a:gd name="T79" fmla="*/ 57 h 693"/>
                <a:gd name="T80" fmla="*/ 88 w 1014"/>
                <a:gd name="T81" fmla="*/ 58 h 693"/>
                <a:gd name="T82" fmla="*/ 86 w 1014"/>
                <a:gd name="T83" fmla="*/ 59 h 693"/>
                <a:gd name="T84" fmla="*/ 84 w 1014"/>
                <a:gd name="T85" fmla="*/ 60 h 693"/>
                <a:gd name="T86" fmla="*/ 82 w 1014"/>
                <a:gd name="T87" fmla="*/ 60 h 693"/>
                <a:gd name="T88" fmla="*/ 79 w 1014"/>
                <a:gd name="T89" fmla="*/ 61 h 693"/>
                <a:gd name="T90" fmla="*/ 77 w 1014"/>
                <a:gd name="T91" fmla="*/ 62 h 693"/>
                <a:gd name="T92" fmla="*/ 73 w 1014"/>
                <a:gd name="T93" fmla="*/ 62 h 693"/>
                <a:gd name="T94" fmla="*/ 70 w 1014"/>
                <a:gd name="T95" fmla="*/ 62 h 693"/>
                <a:gd name="T96" fmla="*/ 67 w 1014"/>
                <a:gd name="T97" fmla="*/ 62 h 693"/>
                <a:gd name="T98" fmla="*/ 63 w 1014"/>
                <a:gd name="T99" fmla="*/ 62 h 693"/>
                <a:gd name="T100" fmla="*/ 59 w 1014"/>
                <a:gd name="T101" fmla="*/ 61 h 693"/>
                <a:gd name="T102" fmla="*/ 59 w 1014"/>
                <a:gd name="T103" fmla="*/ 71 h 693"/>
                <a:gd name="T104" fmla="*/ 3 w 1014"/>
                <a:gd name="T105" fmla="*/ 66 h 693"/>
                <a:gd name="T106" fmla="*/ 1 w 1014"/>
                <a:gd name="T107" fmla="*/ 58 h 69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14"/>
                <a:gd name="T163" fmla="*/ 0 h 693"/>
                <a:gd name="T164" fmla="*/ 1014 w 1014"/>
                <a:gd name="T165" fmla="*/ 693 h 69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14" h="693">
                  <a:moveTo>
                    <a:pt x="6" y="523"/>
                  </a:moveTo>
                  <a:lnTo>
                    <a:pt x="0" y="608"/>
                  </a:lnTo>
                  <a:lnTo>
                    <a:pt x="660" y="693"/>
                  </a:lnTo>
                  <a:lnTo>
                    <a:pt x="665" y="691"/>
                  </a:lnTo>
                  <a:lnTo>
                    <a:pt x="679" y="683"/>
                  </a:lnTo>
                  <a:lnTo>
                    <a:pt x="700" y="672"/>
                  </a:lnTo>
                  <a:lnTo>
                    <a:pt x="726" y="657"/>
                  </a:lnTo>
                  <a:lnTo>
                    <a:pt x="758" y="636"/>
                  </a:lnTo>
                  <a:lnTo>
                    <a:pt x="793" y="611"/>
                  </a:lnTo>
                  <a:lnTo>
                    <a:pt x="829" y="581"/>
                  </a:lnTo>
                  <a:lnTo>
                    <a:pt x="866" y="546"/>
                  </a:lnTo>
                  <a:lnTo>
                    <a:pt x="902" y="508"/>
                  </a:lnTo>
                  <a:lnTo>
                    <a:pt x="935" y="465"/>
                  </a:lnTo>
                  <a:lnTo>
                    <a:pt x="964" y="416"/>
                  </a:lnTo>
                  <a:lnTo>
                    <a:pt x="987" y="362"/>
                  </a:lnTo>
                  <a:lnTo>
                    <a:pt x="1004" y="305"/>
                  </a:lnTo>
                  <a:lnTo>
                    <a:pt x="1014" y="242"/>
                  </a:lnTo>
                  <a:lnTo>
                    <a:pt x="1012" y="175"/>
                  </a:lnTo>
                  <a:lnTo>
                    <a:pt x="1000" y="103"/>
                  </a:lnTo>
                  <a:lnTo>
                    <a:pt x="998" y="98"/>
                  </a:lnTo>
                  <a:lnTo>
                    <a:pt x="992" y="87"/>
                  </a:lnTo>
                  <a:lnTo>
                    <a:pt x="981" y="72"/>
                  </a:lnTo>
                  <a:lnTo>
                    <a:pt x="967" y="53"/>
                  </a:lnTo>
                  <a:lnTo>
                    <a:pt x="948" y="35"/>
                  </a:lnTo>
                  <a:lnTo>
                    <a:pt x="926" y="19"/>
                  </a:lnTo>
                  <a:lnTo>
                    <a:pt x="900" y="6"/>
                  </a:lnTo>
                  <a:lnTo>
                    <a:pt x="870" y="0"/>
                  </a:lnTo>
                  <a:lnTo>
                    <a:pt x="874" y="12"/>
                  </a:lnTo>
                  <a:lnTo>
                    <a:pt x="884" y="41"/>
                  </a:lnTo>
                  <a:lnTo>
                    <a:pt x="896" y="89"/>
                  </a:lnTo>
                  <a:lnTo>
                    <a:pt x="907" y="151"/>
                  </a:lnTo>
                  <a:lnTo>
                    <a:pt x="910" y="225"/>
                  </a:lnTo>
                  <a:lnTo>
                    <a:pt x="902" y="307"/>
                  </a:lnTo>
                  <a:lnTo>
                    <a:pt x="878" y="396"/>
                  </a:lnTo>
                  <a:lnTo>
                    <a:pt x="836" y="489"/>
                  </a:lnTo>
                  <a:lnTo>
                    <a:pt x="835" y="490"/>
                  </a:lnTo>
                  <a:lnTo>
                    <a:pt x="831" y="493"/>
                  </a:lnTo>
                  <a:lnTo>
                    <a:pt x="825" y="498"/>
                  </a:lnTo>
                  <a:lnTo>
                    <a:pt x="816" y="506"/>
                  </a:lnTo>
                  <a:lnTo>
                    <a:pt x="805" y="513"/>
                  </a:lnTo>
                  <a:lnTo>
                    <a:pt x="792" y="521"/>
                  </a:lnTo>
                  <a:lnTo>
                    <a:pt x="775" y="529"/>
                  </a:lnTo>
                  <a:lnTo>
                    <a:pt x="757" y="537"/>
                  </a:lnTo>
                  <a:lnTo>
                    <a:pt x="737" y="544"/>
                  </a:lnTo>
                  <a:lnTo>
                    <a:pt x="713" y="552"/>
                  </a:lnTo>
                  <a:lnTo>
                    <a:pt x="688" y="557"/>
                  </a:lnTo>
                  <a:lnTo>
                    <a:pt x="659" y="561"/>
                  </a:lnTo>
                  <a:lnTo>
                    <a:pt x="630" y="562"/>
                  </a:lnTo>
                  <a:lnTo>
                    <a:pt x="597" y="561"/>
                  </a:lnTo>
                  <a:lnTo>
                    <a:pt x="562" y="558"/>
                  </a:lnTo>
                  <a:lnTo>
                    <a:pt x="525" y="551"/>
                  </a:lnTo>
                  <a:lnTo>
                    <a:pt x="525" y="642"/>
                  </a:lnTo>
                  <a:lnTo>
                    <a:pt x="23" y="590"/>
                  </a:lnTo>
                  <a:lnTo>
                    <a:pt x="6" y="52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06" name="Freeform 810"/>
            <p:cNvSpPr>
              <a:spLocks/>
            </p:cNvSpPr>
            <p:nvPr/>
          </p:nvSpPr>
          <p:spPr bwMode="auto">
            <a:xfrm>
              <a:off x="3970" y="3375"/>
              <a:ext cx="83" cy="27"/>
            </a:xfrm>
            <a:custGeom>
              <a:avLst/>
              <a:gdLst>
                <a:gd name="T0" fmla="*/ 83 w 745"/>
                <a:gd name="T1" fmla="*/ 10 h 240"/>
                <a:gd name="T2" fmla="*/ 1 w 745"/>
                <a:gd name="T3" fmla="*/ 0 h 240"/>
                <a:gd name="T4" fmla="*/ 0 w 745"/>
                <a:gd name="T5" fmla="*/ 10 h 240"/>
                <a:gd name="T6" fmla="*/ 80 w 745"/>
                <a:gd name="T7" fmla="*/ 27 h 240"/>
                <a:gd name="T8" fmla="*/ 83 w 745"/>
                <a:gd name="T9" fmla="*/ 1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5"/>
                <a:gd name="T16" fmla="*/ 0 h 240"/>
                <a:gd name="T17" fmla="*/ 745 w 745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5" h="240">
                  <a:moveTo>
                    <a:pt x="745" y="86"/>
                  </a:moveTo>
                  <a:lnTo>
                    <a:pt x="11" y="0"/>
                  </a:lnTo>
                  <a:lnTo>
                    <a:pt x="0" y="86"/>
                  </a:lnTo>
                  <a:lnTo>
                    <a:pt x="722" y="240"/>
                  </a:lnTo>
                  <a:lnTo>
                    <a:pt x="745" y="8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07" name="Freeform 811"/>
            <p:cNvSpPr>
              <a:spLocks/>
            </p:cNvSpPr>
            <p:nvPr/>
          </p:nvSpPr>
          <p:spPr bwMode="auto">
            <a:xfrm>
              <a:off x="4011" y="3384"/>
              <a:ext cx="36" cy="12"/>
            </a:xfrm>
            <a:custGeom>
              <a:avLst/>
              <a:gdLst>
                <a:gd name="T0" fmla="*/ 36 w 319"/>
                <a:gd name="T1" fmla="*/ 5 h 109"/>
                <a:gd name="T2" fmla="*/ 0 w 319"/>
                <a:gd name="T3" fmla="*/ 0 h 109"/>
                <a:gd name="T4" fmla="*/ 0 w 319"/>
                <a:gd name="T5" fmla="*/ 5 h 109"/>
                <a:gd name="T6" fmla="*/ 35 w 319"/>
                <a:gd name="T7" fmla="*/ 12 h 109"/>
                <a:gd name="T8" fmla="*/ 36 w 319"/>
                <a:gd name="T9" fmla="*/ 5 h 1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9"/>
                <a:gd name="T16" fmla="*/ 0 h 109"/>
                <a:gd name="T17" fmla="*/ 319 w 319"/>
                <a:gd name="T18" fmla="*/ 109 h 1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9" h="109">
                  <a:moveTo>
                    <a:pt x="319" y="47"/>
                  </a:moveTo>
                  <a:lnTo>
                    <a:pt x="4" y="0"/>
                  </a:lnTo>
                  <a:lnTo>
                    <a:pt x="0" y="45"/>
                  </a:lnTo>
                  <a:lnTo>
                    <a:pt x="309" y="109"/>
                  </a:lnTo>
                  <a:lnTo>
                    <a:pt x="319" y="4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08" name="Freeform 812"/>
            <p:cNvSpPr>
              <a:spLocks/>
            </p:cNvSpPr>
            <p:nvPr/>
          </p:nvSpPr>
          <p:spPr bwMode="auto">
            <a:xfrm>
              <a:off x="3975" y="3378"/>
              <a:ext cx="24" cy="9"/>
            </a:xfrm>
            <a:custGeom>
              <a:avLst/>
              <a:gdLst>
                <a:gd name="T0" fmla="*/ 24 w 213"/>
                <a:gd name="T1" fmla="*/ 4 h 81"/>
                <a:gd name="T2" fmla="*/ 0 w 213"/>
                <a:gd name="T3" fmla="*/ 0 h 81"/>
                <a:gd name="T4" fmla="*/ 0 w 213"/>
                <a:gd name="T5" fmla="*/ 4 h 81"/>
                <a:gd name="T6" fmla="*/ 23 w 213"/>
                <a:gd name="T7" fmla="*/ 9 h 81"/>
                <a:gd name="T8" fmla="*/ 24 w 213"/>
                <a:gd name="T9" fmla="*/ 4 h 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3"/>
                <a:gd name="T16" fmla="*/ 0 h 81"/>
                <a:gd name="T17" fmla="*/ 213 w 213"/>
                <a:gd name="T18" fmla="*/ 81 h 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3" h="81">
                  <a:moveTo>
                    <a:pt x="213" y="37"/>
                  </a:moveTo>
                  <a:lnTo>
                    <a:pt x="0" y="0"/>
                  </a:lnTo>
                  <a:lnTo>
                    <a:pt x="2" y="39"/>
                  </a:lnTo>
                  <a:lnTo>
                    <a:pt x="206" y="81"/>
                  </a:lnTo>
                  <a:lnTo>
                    <a:pt x="213" y="3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09" name="Freeform 813"/>
            <p:cNvSpPr>
              <a:spLocks/>
            </p:cNvSpPr>
            <p:nvPr/>
          </p:nvSpPr>
          <p:spPr bwMode="auto">
            <a:xfrm>
              <a:off x="3916" y="3386"/>
              <a:ext cx="139" cy="47"/>
            </a:xfrm>
            <a:custGeom>
              <a:avLst/>
              <a:gdLst>
                <a:gd name="T0" fmla="*/ 0 w 1254"/>
                <a:gd name="T1" fmla="*/ 14 h 415"/>
                <a:gd name="T2" fmla="*/ 0 w 1254"/>
                <a:gd name="T3" fmla="*/ 14 h 415"/>
                <a:gd name="T4" fmla="*/ 1 w 1254"/>
                <a:gd name="T5" fmla="*/ 14 h 415"/>
                <a:gd name="T6" fmla="*/ 3 w 1254"/>
                <a:gd name="T7" fmla="*/ 14 h 415"/>
                <a:gd name="T8" fmla="*/ 4 w 1254"/>
                <a:gd name="T9" fmla="*/ 13 h 415"/>
                <a:gd name="T10" fmla="*/ 7 w 1254"/>
                <a:gd name="T11" fmla="*/ 13 h 415"/>
                <a:gd name="T12" fmla="*/ 9 w 1254"/>
                <a:gd name="T13" fmla="*/ 12 h 415"/>
                <a:gd name="T14" fmla="*/ 12 w 1254"/>
                <a:gd name="T15" fmla="*/ 12 h 415"/>
                <a:gd name="T16" fmla="*/ 15 w 1254"/>
                <a:gd name="T17" fmla="*/ 11 h 415"/>
                <a:gd name="T18" fmla="*/ 18 w 1254"/>
                <a:gd name="T19" fmla="*/ 10 h 415"/>
                <a:gd name="T20" fmla="*/ 21 w 1254"/>
                <a:gd name="T21" fmla="*/ 9 h 415"/>
                <a:gd name="T22" fmla="*/ 24 w 1254"/>
                <a:gd name="T23" fmla="*/ 8 h 415"/>
                <a:gd name="T24" fmla="*/ 27 w 1254"/>
                <a:gd name="T25" fmla="*/ 7 h 415"/>
                <a:gd name="T26" fmla="*/ 30 w 1254"/>
                <a:gd name="T27" fmla="*/ 5 h 415"/>
                <a:gd name="T28" fmla="*/ 32 w 1254"/>
                <a:gd name="T29" fmla="*/ 4 h 415"/>
                <a:gd name="T30" fmla="*/ 35 w 1254"/>
                <a:gd name="T31" fmla="*/ 2 h 415"/>
                <a:gd name="T32" fmla="*/ 37 w 1254"/>
                <a:gd name="T33" fmla="*/ 0 h 415"/>
                <a:gd name="T34" fmla="*/ 139 w 1254"/>
                <a:gd name="T35" fmla="*/ 24 h 415"/>
                <a:gd name="T36" fmla="*/ 139 w 1254"/>
                <a:gd name="T37" fmla="*/ 24 h 415"/>
                <a:gd name="T38" fmla="*/ 138 w 1254"/>
                <a:gd name="T39" fmla="*/ 25 h 415"/>
                <a:gd name="T40" fmla="*/ 137 w 1254"/>
                <a:gd name="T41" fmla="*/ 26 h 415"/>
                <a:gd name="T42" fmla="*/ 136 w 1254"/>
                <a:gd name="T43" fmla="*/ 27 h 415"/>
                <a:gd name="T44" fmla="*/ 134 w 1254"/>
                <a:gd name="T45" fmla="*/ 28 h 415"/>
                <a:gd name="T46" fmla="*/ 133 w 1254"/>
                <a:gd name="T47" fmla="*/ 30 h 415"/>
                <a:gd name="T48" fmla="*/ 131 w 1254"/>
                <a:gd name="T49" fmla="*/ 32 h 415"/>
                <a:gd name="T50" fmla="*/ 128 w 1254"/>
                <a:gd name="T51" fmla="*/ 33 h 415"/>
                <a:gd name="T52" fmla="*/ 126 w 1254"/>
                <a:gd name="T53" fmla="*/ 35 h 415"/>
                <a:gd name="T54" fmla="*/ 124 w 1254"/>
                <a:gd name="T55" fmla="*/ 37 h 415"/>
                <a:gd name="T56" fmla="*/ 121 w 1254"/>
                <a:gd name="T57" fmla="*/ 39 h 415"/>
                <a:gd name="T58" fmla="*/ 118 w 1254"/>
                <a:gd name="T59" fmla="*/ 41 h 415"/>
                <a:gd name="T60" fmla="*/ 116 w 1254"/>
                <a:gd name="T61" fmla="*/ 43 h 415"/>
                <a:gd name="T62" fmla="*/ 113 w 1254"/>
                <a:gd name="T63" fmla="*/ 44 h 415"/>
                <a:gd name="T64" fmla="*/ 110 w 1254"/>
                <a:gd name="T65" fmla="*/ 46 h 415"/>
                <a:gd name="T66" fmla="*/ 108 w 1254"/>
                <a:gd name="T67" fmla="*/ 47 h 415"/>
                <a:gd name="T68" fmla="*/ 0 w 1254"/>
                <a:gd name="T69" fmla="*/ 14 h 41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54"/>
                <a:gd name="T106" fmla="*/ 0 h 415"/>
                <a:gd name="T107" fmla="*/ 1254 w 1254"/>
                <a:gd name="T108" fmla="*/ 415 h 415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54" h="415">
                  <a:moveTo>
                    <a:pt x="0" y="124"/>
                  </a:moveTo>
                  <a:lnTo>
                    <a:pt x="3" y="124"/>
                  </a:lnTo>
                  <a:lnTo>
                    <a:pt x="10" y="122"/>
                  </a:lnTo>
                  <a:lnTo>
                    <a:pt x="23" y="120"/>
                  </a:lnTo>
                  <a:lnTo>
                    <a:pt x="40" y="117"/>
                  </a:lnTo>
                  <a:lnTo>
                    <a:pt x="59" y="114"/>
                  </a:lnTo>
                  <a:lnTo>
                    <a:pt x="81" y="109"/>
                  </a:lnTo>
                  <a:lnTo>
                    <a:pt x="107" y="103"/>
                  </a:lnTo>
                  <a:lnTo>
                    <a:pt x="133" y="96"/>
                  </a:lnTo>
                  <a:lnTo>
                    <a:pt x="161" y="89"/>
                  </a:lnTo>
                  <a:lnTo>
                    <a:pt x="188" y="79"/>
                  </a:lnTo>
                  <a:lnTo>
                    <a:pt x="216" y="69"/>
                  </a:lnTo>
                  <a:lnTo>
                    <a:pt x="243" y="58"/>
                  </a:lnTo>
                  <a:lnTo>
                    <a:pt x="270" y="45"/>
                  </a:lnTo>
                  <a:lnTo>
                    <a:pt x="293" y="31"/>
                  </a:lnTo>
                  <a:lnTo>
                    <a:pt x="316" y="16"/>
                  </a:lnTo>
                  <a:lnTo>
                    <a:pt x="334" y="0"/>
                  </a:lnTo>
                  <a:lnTo>
                    <a:pt x="1254" y="210"/>
                  </a:lnTo>
                  <a:lnTo>
                    <a:pt x="1252" y="212"/>
                  </a:lnTo>
                  <a:lnTo>
                    <a:pt x="1247" y="218"/>
                  </a:lnTo>
                  <a:lnTo>
                    <a:pt x="1239" y="226"/>
                  </a:lnTo>
                  <a:lnTo>
                    <a:pt x="1227" y="236"/>
                  </a:lnTo>
                  <a:lnTo>
                    <a:pt x="1213" y="248"/>
                  </a:lnTo>
                  <a:lnTo>
                    <a:pt x="1197" y="263"/>
                  </a:lnTo>
                  <a:lnTo>
                    <a:pt x="1180" y="279"/>
                  </a:lnTo>
                  <a:lnTo>
                    <a:pt x="1159" y="295"/>
                  </a:lnTo>
                  <a:lnTo>
                    <a:pt x="1138" y="313"/>
                  </a:lnTo>
                  <a:lnTo>
                    <a:pt x="1116" y="330"/>
                  </a:lnTo>
                  <a:lnTo>
                    <a:pt x="1092" y="347"/>
                  </a:lnTo>
                  <a:lnTo>
                    <a:pt x="1068" y="364"/>
                  </a:lnTo>
                  <a:lnTo>
                    <a:pt x="1043" y="379"/>
                  </a:lnTo>
                  <a:lnTo>
                    <a:pt x="1019" y="392"/>
                  </a:lnTo>
                  <a:lnTo>
                    <a:pt x="994" y="405"/>
                  </a:lnTo>
                  <a:lnTo>
                    <a:pt x="971" y="415"/>
                  </a:lnTo>
                  <a:lnTo>
                    <a:pt x="0" y="12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10" name="Freeform 814"/>
            <p:cNvSpPr>
              <a:spLocks/>
            </p:cNvSpPr>
            <p:nvPr/>
          </p:nvSpPr>
          <p:spPr bwMode="auto">
            <a:xfrm>
              <a:off x="4055" y="3381"/>
              <a:ext cx="49" cy="22"/>
            </a:xfrm>
            <a:custGeom>
              <a:avLst/>
              <a:gdLst>
                <a:gd name="T0" fmla="*/ 5 w 447"/>
                <a:gd name="T1" fmla="*/ 22 h 198"/>
                <a:gd name="T2" fmla="*/ 49 w 447"/>
                <a:gd name="T3" fmla="*/ 9 h 198"/>
                <a:gd name="T4" fmla="*/ 22 w 447"/>
                <a:gd name="T5" fmla="*/ 0 h 198"/>
                <a:gd name="T6" fmla="*/ 1 w 447"/>
                <a:gd name="T7" fmla="*/ 2 h 198"/>
                <a:gd name="T8" fmla="*/ 0 w 447"/>
                <a:gd name="T9" fmla="*/ 21 h 198"/>
                <a:gd name="T10" fmla="*/ 5 w 447"/>
                <a:gd name="T11" fmla="*/ 22 h 1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47"/>
                <a:gd name="T19" fmla="*/ 0 h 198"/>
                <a:gd name="T20" fmla="*/ 447 w 447"/>
                <a:gd name="T21" fmla="*/ 198 h 19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47" h="198">
                  <a:moveTo>
                    <a:pt x="45" y="198"/>
                  </a:moveTo>
                  <a:lnTo>
                    <a:pt x="447" y="79"/>
                  </a:lnTo>
                  <a:lnTo>
                    <a:pt x="203" y="0"/>
                  </a:lnTo>
                  <a:lnTo>
                    <a:pt x="5" y="22"/>
                  </a:lnTo>
                  <a:lnTo>
                    <a:pt x="0" y="187"/>
                  </a:lnTo>
                  <a:lnTo>
                    <a:pt x="45" y="19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11" name="Freeform 815"/>
            <p:cNvSpPr>
              <a:spLocks/>
            </p:cNvSpPr>
            <p:nvPr/>
          </p:nvSpPr>
          <p:spPr bwMode="auto">
            <a:xfrm>
              <a:off x="3926" y="3287"/>
              <a:ext cx="27" cy="105"/>
            </a:xfrm>
            <a:custGeom>
              <a:avLst/>
              <a:gdLst>
                <a:gd name="T0" fmla="*/ 27 w 238"/>
                <a:gd name="T1" fmla="*/ 2 h 947"/>
                <a:gd name="T2" fmla="*/ 27 w 238"/>
                <a:gd name="T3" fmla="*/ 2 h 947"/>
                <a:gd name="T4" fmla="*/ 26 w 238"/>
                <a:gd name="T5" fmla="*/ 2 h 947"/>
                <a:gd name="T6" fmla="*/ 26 w 238"/>
                <a:gd name="T7" fmla="*/ 2 h 947"/>
                <a:gd name="T8" fmla="*/ 25 w 238"/>
                <a:gd name="T9" fmla="*/ 2 h 947"/>
                <a:gd name="T10" fmla="*/ 23 w 238"/>
                <a:gd name="T11" fmla="*/ 1 h 947"/>
                <a:gd name="T12" fmla="*/ 22 w 238"/>
                <a:gd name="T13" fmla="*/ 1 h 947"/>
                <a:gd name="T14" fmla="*/ 20 w 238"/>
                <a:gd name="T15" fmla="*/ 0 h 947"/>
                <a:gd name="T16" fmla="*/ 19 w 238"/>
                <a:gd name="T17" fmla="*/ 0 h 947"/>
                <a:gd name="T18" fmla="*/ 17 w 238"/>
                <a:gd name="T19" fmla="*/ 0 h 947"/>
                <a:gd name="T20" fmla="*/ 14 w 238"/>
                <a:gd name="T21" fmla="*/ 0 h 947"/>
                <a:gd name="T22" fmla="*/ 12 w 238"/>
                <a:gd name="T23" fmla="*/ 0 h 947"/>
                <a:gd name="T24" fmla="*/ 10 w 238"/>
                <a:gd name="T25" fmla="*/ 1 h 947"/>
                <a:gd name="T26" fmla="*/ 7 w 238"/>
                <a:gd name="T27" fmla="*/ 1 h 947"/>
                <a:gd name="T28" fmla="*/ 5 w 238"/>
                <a:gd name="T29" fmla="*/ 2 h 947"/>
                <a:gd name="T30" fmla="*/ 2 w 238"/>
                <a:gd name="T31" fmla="*/ 3 h 947"/>
                <a:gd name="T32" fmla="*/ 0 w 238"/>
                <a:gd name="T33" fmla="*/ 5 h 947"/>
                <a:gd name="T34" fmla="*/ 0 w 238"/>
                <a:gd name="T35" fmla="*/ 105 h 947"/>
                <a:gd name="T36" fmla="*/ 0 w 238"/>
                <a:gd name="T37" fmla="*/ 105 h 947"/>
                <a:gd name="T38" fmla="*/ 1 w 238"/>
                <a:gd name="T39" fmla="*/ 105 h 947"/>
                <a:gd name="T40" fmla="*/ 1 w 238"/>
                <a:gd name="T41" fmla="*/ 105 h 947"/>
                <a:gd name="T42" fmla="*/ 2 w 238"/>
                <a:gd name="T43" fmla="*/ 105 h 947"/>
                <a:gd name="T44" fmla="*/ 4 w 238"/>
                <a:gd name="T45" fmla="*/ 105 h 947"/>
                <a:gd name="T46" fmla="*/ 5 w 238"/>
                <a:gd name="T47" fmla="*/ 104 h 947"/>
                <a:gd name="T48" fmla="*/ 7 w 238"/>
                <a:gd name="T49" fmla="*/ 104 h 947"/>
                <a:gd name="T50" fmla="*/ 9 w 238"/>
                <a:gd name="T51" fmla="*/ 104 h 947"/>
                <a:gd name="T52" fmla="*/ 11 w 238"/>
                <a:gd name="T53" fmla="*/ 103 h 947"/>
                <a:gd name="T54" fmla="*/ 13 w 238"/>
                <a:gd name="T55" fmla="*/ 102 h 947"/>
                <a:gd name="T56" fmla="*/ 15 w 238"/>
                <a:gd name="T57" fmla="*/ 101 h 947"/>
                <a:gd name="T58" fmla="*/ 18 w 238"/>
                <a:gd name="T59" fmla="*/ 100 h 947"/>
                <a:gd name="T60" fmla="*/ 20 w 238"/>
                <a:gd name="T61" fmla="*/ 99 h 947"/>
                <a:gd name="T62" fmla="*/ 22 w 238"/>
                <a:gd name="T63" fmla="*/ 98 h 947"/>
                <a:gd name="T64" fmla="*/ 25 w 238"/>
                <a:gd name="T65" fmla="*/ 97 h 947"/>
                <a:gd name="T66" fmla="*/ 27 w 238"/>
                <a:gd name="T67" fmla="*/ 95 h 947"/>
                <a:gd name="T68" fmla="*/ 27 w 238"/>
                <a:gd name="T69" fmla="*/ 2 h 94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8"/>
                <a:gd name="T106" fmla="*/ 0 h 947"/>
                <a:gd name="T107" fmla="*/ 238 w 238"/>
                <a:gd name="T108" fmla="*/ 947 h 94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8" h="947">
                  <a:moveTo>
                    <a:pt x="238" y="22"/>
                  </a:moveTo>
                  <a:lnTo>
                    <a:pt x="237" y="21"/>
                  </a:lnTo>
                  <a:lnTo>
                    <a:pt x="233" y="19"/>
                  </a:lnTo>
                  <a:lnTo>
                    <a:pt x="226" y="17"/>
                  </a:lnTo>
                  <a:lnTo>
                    <a:pt x="217" y="14"/>
                  </a:lnTo>
                  <a:lnTo>
                    <a:pt x="206" y="10"/>
                  </a:lnTo>
                  <a:lnTo>
                    <a:pt x="194" y="7"/>
                  </a:lnTo>
                  <a:lnTo>
                    <a:pt x="180" y="4"/>
                  </a:lnTo>
                  <a:lnTo>
                    <a:pt x="164" y="1"/>
                  </a:lnTo>
                  <a:lnTo>
                    <a:pt x="146" y="0"/>
                  </a:lnTo>
                  <a:lnTo>
                    <a:pt x="127" y="0"/>
                  </a:lnTo>
                  <a:lnTo>
                    <a:pt x="108" y="2"/>
                  </a:lnTo>
                  <a:lnTo>
                    <a:pt x="87" y="5"/>
                  </a:lnTo>
                  <a:lnTo>
                    <a:pt x="66" y="11"/>
                  </a:lnTo>
                  <a:lnTo>
                    <a:pt x="44" y="19"/>
                  </a:lnTo>
                  <a:lnTo>
                    <a:pt x="22" y="30"/>
                  </a:lnTo>
                  <a:lnTo>
                    <a:pt x="0" y="45"/>
                  </a:lnTo>
                  <a:lnTo>
                    <a:pt x="0" y="947"/>
                  </a:lnTo>
                  <a:lnTo>
                    <a:pt x="1" y="947"/>
                  </a:lnTo>
                  <a:lnTo>
                    <a:pt x="6" y="947"/>
                  </a:lnTo>
                  <a:lnTo>
                    <a:pt x="13" y="946"/>
                  </a:lnTo>
                  <a:lnTo>
                    <a:pt x="22" y="945"/>
                  </a:lnTo>
                  <a:lnTo>
                    <a:pt x="33" y="943"/>
                  </a:lnTo>
                  <a:lnTo>
                    <a:pt x="47" y="941"/>
                  </a:lnTo>
                  <a:lnTo>
                    <a:pt x="62" y="938"/>
                  </a:lnTo>
                  <a:lnTo>
                    <a:pt x="78" y="934"/>
                  </a:lnTo>
                  <a:lnTo>
                    <a:pt x="96" y="928"/>
                  </a:lnTo>
                  <a:lnTo>
                    <a:pt x="115" y="922"/>
                  </a:lnTo>
                  <a:lnTo>
                    <a:pt x="135" y="915"/>
                  </a:lnTo>
                  <a:lnTo>
                    <a:pt x="155" y="906"/>
                  </a:lnTo>
                  <a:lnTo>
                    <a:pt x="176" y="896"/>
                  </a:lnTo>
                  <a:lnTo>
                    <a:pt x="197" y="884"/>
                  </a:lnTo>
                  <a:lnTo>
                    <a:pt x="217" y="871"/>
                  </a:lnTo>
                  <a:lnTo>
                    <a:pt x="238" y="856"/>
                  </a:lnTo>
                  <a:lnTo>
                    <a:pt x="238" y="2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12" name="Freeform 816"/>
            <p:cNvSpPr>
              <a:spLocks/>
            </p:cNvSpPr>
            <p:nvPr/>
          </p:nvSpPr>
          <p:spPr bwMode="auto">
            <a:xfrm>
              <a:off x="3927" y="3288"/>
              <a:ext cx="23" cy="89"/>
            </a:xfrm>
            <a:custGeom>
              <a:avLst/>
              <a:gdLst>
                <a:gd name="T0" fmla="*/ 23 w 203"/>
                <a:gd name="T1" fmla="*/ 2 h 799"/>
                <a:gd name="T2" fmla="*/ 23 w 203"/>
                <a:gd name="T3" fmla="*/ 2 h 799"/>
                <a:gd name="T4" fmla="*/ 23 w 203"/>
                <a:gd name="T5" fmla="*/ 2 h 799"/>
                <a:gd name="T6" fmla="*/ 22 w 203"/>
                <a:gd name="T7" fmla="*/ 2 h 799"/>
                <a:gd name="T8" fmla="*/ 21 w 203"/>
                <a:gd name="T9" fmla="*/ 1 h 799"/>
                <a:gd name="T10" fmla="*/ 20 w 203"/>
                <a:gd name="T11" fmla="*/ 1 h 799"/>
                <a:gd name="T12" fmla="*/ 19 w 203"/>
                <a:gd name="T13" fmla="*/ 1 h 799"/>
                <a:gd name="T14" fmla="*/ 17 w 203"/>
                <a:gd name="T15" fmla="*/ 0 h 799"/>
                <a:gd name="T16" fmla="*/ 16 w 203"/>
                <a:gd name="T17" fmla="*/ 0 h 799"/>
                <a:gd name="T18" fmla="*/ 14 w 203"/>
                <a:gd name="T19" fmla="*/ 0 h 799"/>
                <a:gd name="T20" fmla="*/ 12 w 203"/>
                <a:gd name="T21" fmla="*/ 0 h 799"/>
                <a:gd name="T22" fmla="*/ 10 w 203"/>
                <a:gd name="T23" fmla="*/ 0 h 799"/>
                <a:gd name="T24" fmla="*/ 8 w 203"/>
                <a:gd name="T25" fmla="*/ 0 h 799"/>
                <a:gd name="T26" fmla="*/ 6 w 203"/>
                <a:gd name="T27" fmla="*/ 1 h 799"/>
                <a:gd name="T28" fmla="*/ 4 w 203"/>
                <a:gd name="T29" fmla="*/ 2 h 799"/>
                <a:gd name="T30" fmla="*/ 2 w 203"/>
                <a:gd name="T31" fmla="*/ 3 h 799"/>
                <a:gd name="T32" fmla="*/ 0 w 203"/>
                <a:gd name="T33" fmla="*/ 4 h 799"/>
                <a:gd name="T34" fmla="*/ 0 w 203"/>
                <a:gd name="T35" fmla="*/ 89 h 799"/>
                <a:gd name="T36" fmla="*/ 0 w 203"/>
                <a:gd name="T37" fmla="*/ 89 h 799"/>
                <a:gd name="T38" fmla="*/ 1 w 203"/>
                <a:gd name="T39" fmla="*/ 89 h 799"/>
                <a:gd name="T40" fmla="*/ 1 w 203"/>
                <a:gd name="T41" fmla="*/ 89 h 799"/>
                <a:gd name="T42" fmla="*/ 2 w 203"/>
                <a:gd name="T43" fmla="*/ 89 h 799"/>
                <a:gd name="T44" fmla="*/ 3 w 203"/>
                <a:gd name="T45" fmla="*/ 89 h 799"/>
                <a:gd name="T46" fmla="*/ 5 w 203"/>
                <a:gd name="T47" fmla="*/ 88 h 799"/>
                <a:gd name="T48" fmla="*/ 6 w 203"/>
                <a:gd name="T49" fmla="*/ 88 h 799"/>
                <a:gd name="T50" fmla="*/ 8 w 203"/>
                <a:gd name="T51" fmla="*/ 88 h 799"/>
                <a:gd name="T52" fmla="*/ 9 w 203"/>
                <a:gd name="T53" fmla="*/ 87 h 799"/>
                <a:gd name="T54" fmla="*/ 11 w 203"/>
                <a:gd name="T55" fmla="*/ 87 h 799"/>
                <a:gd name="T56" fmla="*/ 13 w 203"/>
                <a:gd name="T57" fmla="*/ 86 h 799"/>
                <a:gd name="T58" fmla="*/ 15 w 203"/>
                <a:gd name="T59" fmla="*/ 85 h 799"/>
                <a:gd name="T60" fmla="*/ 17 w 203"/>
                <a:gd name="T61" fmla="*/ 84 h 799"/>
                <a:gd name="T62" fmla="*/ 19 w 203"/>
                <a:gd name="T63" fmla="*/ 83 h 799"/>
                <a:gd name="T64" fmla="*/ 21 w 203"/>
                <a:gd name="T65" fmla="*/ 82 h 799"/>
                <a:gd name="T66" fmla="*/ 23 w 203"/>
                <a:gd name="T67" fmla="*/ 80 h 799"/>
                <a:gd name="T68" fmla="*/ 23 w 203"/>
                <a:gd name="T69" fmla="*/ 2 h 79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03"/>
                <a:gd name="T106" fmla="*/ 0 h 799"/>
                <a:gd name="T107" fmla="*/ 203 w 203"/>
                <a:gd name="T108" fmla="*/ 799 h 79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03" h="799">
                  <a:moveTo>
                    <a:pt x="203" y="18"/>
                  </a:moveTo>
                  <a:lnTo>
                    <a:pt x="202" y="17"/>
                  </a:lnTo>
                  <a:lnTo>
                    <a:pt x="199" y="16"/>
                  </a:lnTo>
                  <a:lnTo>
                    <a:pt x="193" y="14"/>
                  </a:lnTo>
                  <a:lnTo>
                    <a:pt x="186" y="11"/>
                  </a:lnTo>
                  <a:lnTo>
                    <a:pt x="177" y="8"/>
                  </a:lnTo>
                  <a:lnTo>
                    <a:pt x="166" y="5"/>
                  </a:lnTo>
                  <a:lnTo>
                    <a:pt x="153" y="3"/>
                  </a:lnTo>
                  <a:lnTo>
                    <a:pt x="140" y="1"/>
                  </a:lnTo>
                  <a:lnTo>
                    <a:pt x="125" y="0"/>
                  </a:lnTo>
                  <a:lnTo>
                    <a:pt x="109" y="0"/>
                  </a:lnTo>
                  <a:lnTo>
                    <a:pt x="92" y="1"/>
                  </a:lnTo>
                  <a:lnTo>
                    <a:pt x="74" y="4"/>
                  </a:lnTo>
                  <a:lnTo>
                    <a:pt x="57" y="9"/>
                  </a:lnTo>
                  <a:lnTo>
                    <a:pt x="37" y="16"/>
                  </a:lnTo>
                  <a:lnTo>
                    <a:pt x="19" y="26"/>
                  </a:lnTo>
                  <a:lnTo>
                    <a:pt x="0" y="38"/>
                  </a:lnTo>
                  <a:lnTo>
                    <a:pt x="0" y="799"/>
                  </a:lnTo>
                  <a:lnTo>
                    <a:pt x="1" y="799"/>
                  </a:lnTo>
                  <a:lnTo>
                    <a:pt x="5" y="799"/>
                  </a:lnTo>
                  <a:lnTo>
                    <a:pt x="11" y="798"/>
                  </a:lnTo>
                  <a:lnTo>
                    <a:pt x="19" y="797"/>
                  </a:lnTo>
                  <a:lnTo>
                    <a:pt x="28" y="796"/>
                  </a:lnTo>
                  <a:lnTo>
                    <a:pt x="41" y="794"/>
                  </a:lnTo>
                  <a:lnTo>
                    <a:pt x="53" y="791"/>
                  </a:lnTo>
                  <a:lnTo>
                    <a:pt x="67" y="786"/>
                  </a:lnTo>
                  <a:lnTo>
                    <a:pt x="82" y="782"/>
                  </a:lnTo>
                  <a:lnTo>
                    <a:pt x="99" y="777"/>
                  </a:lnTo>
                  <a:lnTo>
                    <a:pt x="116" y="771"/>
                  </a:lnTo>
                  <a:lnTo>
                    <a:pt x="133" y="763"/>
                  </a:lnTo>
                  <a:lnTo>
                    <a:pt x="150" y="755"/>
                  </a:lnTo>
                  <a:lnTo>
                    <a:pt x="169" y="745"/>
                  </a:lnTo>
                  <a:lnTo>
                    <a:pt x="186" y="733"/>
                  </a:lnTo>
                  <a:lnTo>
                    <a:pt x="203" y="720"/>
                  </a:lnTo>
                  <a:lnTo>
                    <a:pt x="203" y="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13" name="Freeform 817"/>
            <p:cNvSpPr>
              <a:spLocks/>
            </p:cNvSpPr>
            <p:nvPr/>
          </p:nvSpPr>
          <p:spPr bwMode="auto">
            <a:xfrm>
              <a:off x="3928" y="3289"/>
              <a:ext cx="19" cy="72"/>
            </a:xfrm>
            <a:custGeom>
              <a:avLst/>
              <a:gdLst>
                <a:gd name="T0" fmla="*/ 19 w 171"/>
                <a:gd name="T1" fmla="*/ 2 h 650"/>
                <a:gd name="T2" fmla="*/ 19 w 171"/>
                <a:gd name="T3" fmla="*/ 2 h 650"/>
                <a:gd name="T4" fmla="*/ 19 w 171"/>
                <a:gd name="T5" fmla="*/ 1 h 650"/>
                <a:gd name="T6" fmla="*/ 18 w 171"/>
                <a:gd name="T7" fmla="*/ 1 h 650"/>
                <a:gd name="T8" fmla="*/ 17 w 171"/>
                <a:gd name="T9" fmla="*/ 1 h 650"/>
                <a:gd name="T10" fmla="*/ 17 w 171"/>
                <a:gd name="T11" fmla="*/ 1 h 650"/>
                <a:gd name="T12" fmla="*/ 15 w 171"/>
                <a:gd name="T13" fmla="*/ 0 h 650"/>
                <a:gd name="T14" fmla="*/ 14 w 171"/>
                <a:gd name="T15" fmla="*/ 0 h 650"/>
                <a:gd name="T16" fmla="*/ 13 w 171"/>
                <a:gd name="T17" fmla="*/ 0 h 650"/>
                <a:gd name="T18" fmla="*/ 12 w 171"/>
                <a:gd name="T19" fmla="*/ 0 h 650"/>
                <a:gd name="T20" fmla="*/ 10 w 171"/>
                <a:gd name="T21" fmla="*/ 0 h 650"/>
                <a:gd name="T22" fmla="*/ 9 w 171"/>
                <a:gd name="T23" fmla="*/ 0 h 650"/>
                <a:gd name="T24" fmla="*/ 7 w 171"/>
                <a:gd name="T25" fmla="*/ 0 h 650"/>
                <a:gd name="T26" fmla="*/ 5 w 171"/>
                <a:gd name="T27" fmla="*/ 1 h 650"/>
                <a:gd name="T28" fmla="*/ 3 w 171"/>
                <a:gd name="T29" fmla="*/ 1 h 650"/>
                <a:gd name="T30" fmla="*/ 2 w 171"/>
                <a:gd name="T31" fmla="*/ 2 h 650"/>
                <a:gd name="T32" fmla="*/ 0 w 171"/>
                <a:gd name="T33" fmla="*/ 4 h 650"/>
                <a:gd name="T34" fmla="*/ 0 w 171"/>
                <a:gd name="T35" fmla="*/ 72 h 650"/>
                <a:gd name="T36" fmla="*/ 0 w 171"/>
                <a:gd name="T37" fmla="*/ 72 h 650"/>
                <a:gd name="T38" fmla="*/ 0 w 171"/>
                <a:gd name="T39" fmla="*/ 72 h 650"/>
                <a:gd name="T40" fmla="*/ 1 w 171"/>
                <a:gd name="T41" fmla="*/ 72 h 650"/>
                <a:gd name="T42" fmla="*/ 2 w 171"/>
                <a:gd name="T43" fmla="*/ 72 h 650"/>
                <a:gd name="T44" fmla="*/ 3 w 171"/>
                <a:gd name="T45" fmla="*/ 72 h 650"/>
                <a:gd name="T46" fmla="*/ 4 w 171"/>
                <a:gd name="T47" fmla="*/ 71 h 650"/>
                <a:gd name="T48" fmla="*/ 5 w 171"/>
                <a:gd name="T49" fmla="*/ 71 h 650"/>
                <a:gd name="T50" fmla="*/ 6 w 171"/>
                <a:gd name="T51" fmla="*/ 71 h 650"/>
                <a:gd name="T52" fmla="*/ 8 w 171"/>
                <a:gd name="T53" fmla="*/ 70 h 650"/>
                <a:gd name="T54" fmla="*/ 9 w 171"/>
                <a:gd name="T55" fmla="*/ 70 h 650"/>
                <a:gd name="T56" fmla="*/ 11 w 171"/>
                <a:gd name="T57" fmla="*/ 69 h 650"/>
                <a:gd name="T58" fmla="*/ 12 w 171"/>
                <a:gd name="T59" fmla="*/ 69 h 650"/>
                <a:gd name="T60" fmla="*/ 14 w 171"/>
                <a:gd name="T61" fmla="*/ 68 h 650"/>
                <a:gd name="T62" fmla="*/ 16 w 171"/>
                <a:gd name="T63" fmla="*/ 67 h 650"/>
                <a:gd name="T64" fmla="*/ 17 w 171"/>
                <a:gd name="T65" fmla="*/ 66 h 650"/>
                <a:gd name="T66" fmla="*/ 19 w 171"/>
                <a:gd name="T67" fmla="*/ 65 h 650"/>
                <a:gd name="T68" fmla="*/ 19 w 171"/>
                <a:gd name="T69" fmla="*/ 2 h 65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71"/>
                <a:gd name="T106" fmla="*/ 0 h 650"/>
                <a:gd name="T107" fmla="*/ 171 w 171"/>
                <a:gd name="T108" fmla="*/ 650 h 65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71" h="650">
                  <a:moveTo>
                    <a:pt x="171" y="15"/>
                  </a:moveTo>
                  <a:lnTo>
                    <a:pt x="170" y="15"/>
                  </a:lnTo>
                  <a:lnTo>
                    <a:pt x="167" y="13"/>
                  </a:lnTo>
                  <a:lnTo>
                    <a:pt x="163" y="11"/>
                  </a:lnTo>
                  <a:lnTo>
                    <a:pt x="157" y="9"/>
                  </a:lnTo>
                  <a:lnTo>
                    <a:pt x="149" y="7"/>
                  </a:lnTo>
                  <a:lnTo>
                    <a:pt x="139" y="4"/>
                  </a:lnTo>
                  <a:lnTo>
                    <a:pt x="129" y="2"/>
                  </a:lnTo>
                  <a:lnTo>
                    <a:pt x="118" y="0"/>
                  </a:lnTo>
                  <a:lnTo>
                    <a:pt x="105" y="0"/>
                  </a:lnTo>
                  <a:lnTo>
                    <a:pt x="92" y="0"/>
                  </a:lnTo>
                  <a:lnTo>
                    <a:pt x="77" y="1"/>
                  </a:lnTo>
                  <a:lnTo>
                    <a:pt x="63" y="3"/>
                  </a:lnTo>
                  <a:lnTo>
                    <a:pt x="48" y="7"/>
                  </a:lnTo>
                  <a:lnTo>
                    <a:pt x="31" y="13"/>
                  </a:lnTo>
                  <a:lnTo>
                    <a:pt x="16" y="22"/>
                  </a:lnTo>
                  <a:lnTo>
                    <a:pt x="0" y="32"/>
                  </a:lnTo>
                  <a:lnTo>
                    <a:pt x="0" y="650"/>
                  </a:lnTo>
                  <a:lnTo>
                    <a:pt x="1" y="650"/>
                  </a:lnTo>
                  <a:lnTo>
                    <a:pt x="4" y="650"/>
                  </a:lnTo>
                  <a:lnTo>
                    <a:pt x="9" y="649"/>
                  </a:lnTo>
                  <a:lnTo>
                    <a:pt x="16" y="648"/>
                  </a:lnTo>
                  <a:lnTo>
                    <a:pt x="24" y="647"/>
                  </a:lnTo>
                  <a:lnTo>
                    <a:pt x="34" y="645"/>
                  </a:lnTo>
                  <a:lnTo>
                    <a:pt x="45" y="642"/>
                  </a:lnTo>
                  <a:lnTo>
                    <a:pt x="57" y="640"/>
                  </a:lnTo>
                  <a:lnTo>
                    <a:pt x="69" y="636"/>
                  </a:lnTo>
                  <a:lnTo>
                    <a:pt x="82" y="632"/>
                  </a:lnTo>
                  <a:lnTo>
                    <a:pt x="97" y="627"/>
                  </a:lnTo>
                  <a:lnTo>
                    <a:pt x="112" y="621"/>
                  </a:lnTo>
                  <a:lnTo>
                    <a:pt x="126" y="614"/>
                  </a:lnTo>
                  <a:lnTo>
                    <a:pt x="141" y="606"/>
                  </a:lnTo>
                  <a:lnTo>
                    <a:pt x="157" y="595"/>
                  </a:lnTo>
                  <a:lnTo>
                    <a:pt x="171" y="585"/>
                  </a:lnTo>
                  <a:lnTo>
                    <a:pt x="171" y="1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14" name="Freeform 818"/>
            <p:cNvSpPr>
              <a:spLocks/>
            </p:cNvSpPr>
            <p:nvPr/>
          </p:nvSpPr>
          <p:spPr bwMode="auto">
            <a:xfrm>
              <a:off x="3929" y="3289"/>
              <a:ext cx="15" cy="56"/>
            </a:xfrm>
            <a:custGeom>
              <a:avLst/>
              <a:gdLst>
                <a:gd name="T0" fmla="*/ 15 w 138"/>
                <a:gd name="T1" fmla="*/ 2 h 502"/>
                <a:gd name="T2" fmla="*/ 15 w 138"/>
                <a:gd name="T3" fmla="*/ 1 h 502"/>
                <a:gd name="T4" fmla="*/ 14 w 138"/>
                <a:gd name="T5" fmla="*/ 1 h 502"/>
                <a:gd name="T6" fmla="*/ 12 w 138"/>
                <a:gd name="T7" fmla="*/ 0 h 502"/>
                <a:gd name="T8" fmla="*/ 10 w 138"/>
                <a:gd name="T9" fmla="*/ 0 h 502"/>
                <a:gd name="T10" fmla="*/ 8 w 138"/>
                <a:gd name="T11" fmla="*/ 0 h 502"/>
                <a:gd name="T12" fmla="*/ 6 w 138"/>
                <a:gd name="T13" fmla="*/ 0 h 502"/>
                <a:gd name="T14" fmla="*/ 3 w 138"/>
                <a:gd name="T15" fmla="*/ 1 h 502"/>
                <a:gd name="T16" fmla="*/ 0 w 138"/>
                <a:gd name="T17" fmla="*/ 3 h 502"/>
                <a:gd name="T18" fmla="*/ 0 w 138"/>
                <a:gd name="T19" fmla="*/ 56 h 502"/>
                <a:gd name="T20" fmla="*/ 0 w 138"/>
                <a:gd name="T21" fmla="*/ 56 h 502"/>
                <a:gd name="T22" fmla="*/ 1 w 138"/>
                <a:gd name="T23" fmla="*/ 56 h 502"/>
                <a:gd name="T24" fmla="*/ 3 w 138"/>
                <a:gd name="T25" fmla="*/ 56 h 502"/>
                <a:gd name="T26" fmla="*/ 5 w 138"/>
                <a:gd name="T27" fmla="*/ 55 h 502"/>
                <a:gd name="T28" fmla="*/ 7 w 138"/>
                <a:gd name="T29" fmla="*/ 54 h 502"/>
                <a:gd name="T30" fmla="*/ 10 w 138"/>
                <a:gd name="T31" fmla="*/ 53 h 502"/>
                <a:gd name="T32" fmla="*/ 12 w 138"/>
                <a:gd name="T33" fmla="*/ 52 h 502"/>
                <a:gd name="T34" fmla="*/ 15 w 138"/>
                <a:gd name="T35" fmla="*/ 50 h 502"/>
                <a:gd name="T36" fmla="*/ 15 w 138"/>
                <a:gd name="T37" fmla="*/ 2 h 50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8"/>
                <a:gd name="T58" fmla="*/ 0 h 502"/>
                <a:gd name="T59" fmla="*/ 138 w 138"/>
                <a:gd name="T60" fmla="*/ 502 h 50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8" h="502">
                  <a:moveTo>
                    <a:pt x="138" y="14"/>
                  </a:moveTo>
                  <a:lnTo>
                    <a:pt x="135" y="13"/>
                  </a:lnTo>
                  <a:lnTo>
                    <a:pt x="126" y="8"/>
                  </a:lnTo>
                  <a:lnTo>
                    <a:pt x="113" y="4"/>
                  </a:lnTo>
                  <a:lnTo>
                    <a:pt x="96" y="1"/>
                  </a:lnTo>
                  <a:lnTo>
                    <a:pt x="74" y="0"/>
                  </a:lnTo>
                  <a:lnTo>
                    <a:pt x="51" y="3"/>
                  </a:lnTo>
                  <a:lnTo>
                    <a:pt x="25" y="12"/>
                  </a:lnTo>
                  <a:lnTo>
                    <a:pt x="0" y="26"/>
                  </a:lnTo>
                  <a:lnTo>
                    <a:pt x="0" y="502"/>
                  </a:lnTo>
                  <a:lnTo>
                    <a:pt x="3" y="502"/>
                  </a:lnTo>
                  <a:lnTo>
                    <a:pt x="13" y="501"/>
                  </a:lnTo>
                  <a:lnTo>
                    <a:pt x="28" y="499"/>
                  </a:lnTo>
                  <a:lnTo>
                    <a:pt x="46" y="494"/>
                  </a:lnTo>
                  <a:lnTo>
                    <a:pt x="67" y="488"/>
                  </a:lnTo>
                  <a:lnTo>
                    <a:pt x="91" y="479"/>
                  </a:lnTo>
                  <a:lnTo>
                    <a:pt x="114" y="467"/>
                  </a:lnTo>
                  <a:lnTo>
                    <a:pt x="138" y="450"/>
                  </a:lnTo>
                  <a:lnTo>
                    <a:pt x="138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15" name="Freeform 819"/>
            <p:cNvSpPr>
              <a:spLocks/>
            </p:cNvSpPr>
            <p:nvPr/>
          </p:nvSpPr>
          <p:spPr bwMode="auto">
            <a:xfrm>
              <a:off x="3929" y="3290"/>
              <a:ext cx="12" cy="40"/>
            </a:xfrm>
            <a:custGeom>
              <a:avLst/>
              <a:gdLst>
                <a:gd name="T0" fmla="*/ 12 w 104"/>
                <a:gd name="T1" fmla="*/ 1 h 353"/>
                <a:gd name="T2" fmla="*/ 12 w 104"/>
                <a:gd name="T3" fmla="*/ 1 h 353"/>
                <a:gd name="T4" fmla="*/ 11 w 104"/>
                <a:gd name="T5" fmla="*/ 1 h 353"/>
                <a:gd name="T6" fmla="*/ 10 w 104"/>
                <a:gd name="T7" fmla="*/ 0 h 353"/>
                <a:gd name="T8" fmla="*/ 8 w 104"/>
                <a:gd name="T9" fmla="*/ 0 h 353"/>
                <a:gd name="T10" fmla="*/ 6 w 104"/>
                <a:gd name="T11" fmla="*/ 0 h 353"/>
                <a:gd name="T12" fmla="*/ 4 w 104"/>
                <a:gd name="T13" fmla="*/ 0 h 353"/>
                <a:gd name="T14" fmla="*/ 2 w 104"/>
                <a:gd name="T15" fmla="*/ 1 h 353"/>
                <a:gd name="T16" fmla="*/ 0 w 104"/>
                <a:gd name="T17" fmla="*/ 2 h 353"/>
                <a:gd name="T18" fmla="*/ 0 w 104"/>
                <a:gd name="T19" fmla="*/ 40 h 353"/>
                <a:gd name="T20" fmla="*/ 0 w 104"/>
                <a:gd name="T21" fmla="*/ 40 h 353"/>
                <a:gd name="T22" fmla="*/ 1 w 104"/>
                <a:gd name="T23" fmla="*/ 40 h 353"/>
                <a:gd name="T24" fmla="*/ 2 w 104"/>
                <a:gd name="T25" fmla="*/ 40 h 353"/>
                <a:gd name="T26" fmla="*/ 4 w 104"/>
                <a:gd name="T27" fmla="*/ 39 h 353"/>
                <a:gd name="T28" fmla="*/ 6 w 104"/>
                <a:gd name="T29" fmla="*/ 39 h 353"/>
                <a:gd name="T30" fmla="*/ 8 w 104"/>
                <a:gd name="T31" fmla="*/ 38 h 353"/>
                <a:gd name="T32" fmla="*/ 10 w 104"/>
                <a:gd name="T33" fmla="*/ 37 h 353"/>
                <a:gd name="T34" fmla="*/ 12 w 104"/>
                <a:gd name="T35" fmla="*/ 35 h 353"/>
                <a:gd name="T36" fmla="*/ 12 w 104"/>
                <a:gd name="T37" fmla="*/ 1 h 35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4"/>
                <a:gd name="T58" fmla="*/ 0 h 353"/>
                <a:gd name="T59" fmla="*/ 104 w 104"/>
                <a:gd name="T60" fmla="*/ 353 h 35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4" h="353">
                  <a:moveTo>
                    <a:pt x="104" y="10"/>
                  </a:moveTo>
                  <a:lnTo>
                    <a:pt x="102" y="9"/>
                  </a:lnTo>
                  <a:lnTo>
                    <a:pt x="95" y="6"/>
                  </a:lnTo>
                  <a:lnTo>
                    <a:pt x="85" y="3"/>
                  </a:lnTo>
                  <a:lnTo>
                    <a:pt x="71" y="0"/>
                  </a:lnTo>
                  <a:lnTo>
                    <a:pt x="56" y="0"/>
                  </a:lnTo>
                  <a:lnTo>
                    <a:pt x="38" y="3"/>
                  </a:lnTo>
                  <a:lnTo>
                    <a:pt x="19" y="9"/>
                  </a:lnTo>
                  <a:lnTo>
                    <a:pt x="0" y="20"/>
                  </a:lnTo>
                  <a:lnTo>
                    <a:pt x="0" y="353"/>
                  </a:lnTo>
                  <a:lnTo>
                    <a:pt x="2" y="353"/>
                  </a:lnTo>
                  <a:lnTo>
                    <a:pt x="9" y="352"/>
                  </a:lnTo>
                  <a:lnTo>
                    <a:pt x="21" y="350"/>
                  </a:lnTo>
                  <a:lnTo>
                    <a:pt x="35" y="347"/>
                  </a:lnTo>
                  <a:lnTo>
                    <a:pt x="51" y="343"/>
                  </a:lnTo>
                  <a:lnTo>
                    <a:pt x="68" y="336"/>
                  </a:lnTo>
                  <a:lnTo>
                    <a:pt x="86" y="326"/>
                  </a:lnTo>
                  <a:lnTo>
                    <a:pt x="104" y="313"/>
                  </a:lnTo>
                  <a:lnTo>
                    <a:pt x="104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16" name="Freeform 820"/>
            <p:cNvSpPr>
              <a:spLocks/>
            </p:cNvSpPr>
            <p:nvPr/>
          </p:nvSpPr>
          <p:spPr bwMode="auto">
            <a:xfrm>
              <a:off x="3930" y="3291"/>
              <a:ext cx="8" cy="23"/>
            </a:xfrm>
            <a:custGeom>
              <a:avLst/>
              <a:gdLst>
                <a:gd name="T0" fmla="*/ 8 w 72"/>
                <a:gd name="T1" fmla="*/ 1 h 204"/>
                <a:gd name="T2" fmla="*/ 8 w 72"/>
                <a:gd name="T3" fmla="*/ 1 h 204"/>
                <a:gd name="T4" fmla="*/ 7 w 72"/>
                <a:gd name="T5" fmla="*/ 0 h 204"/>
                <a:gd name="T6" fmla="*/ 6 w 72"/>
                <a:gd name="T7" fmla="*/ 0 h 204"/>
                <a:gd name="T8" fmla="*/ 5 w 72"/>
                <a:gd name="T9" fmla="*/ 0 h 204"/>
                <a:gd name="T10" fmla="*/ 4 w 72"/>
                <a:gd name="T11" fmla="*/ 0 h 204"/>
                <a:gd name="T12" fmla="*/ 3 w 72"/>
                <a:gd name="T13" fmla="*/ 0 h 204"/>
                <a:gd name="T14" fmla="*/ 1 w 72"/>
                <a:gd name="T15" fmla="*/ 1 h 204"/>
                <a:gd name="T16" fmla="*/ 0 w 72"/>
                <a:gd name="T17" fmla="*/ 1 h 204"/>
                <a:gd name="T18" fmla="*/ 0 w 72"/>
                <a:gd name="T19" fmla="*/ 23 h 204"/>
                <a:gd name="T20" fmla="*/ 0 w 72"/>
                <a:gd name="T21" fmla="*/ 23 h 204"/>
                <a:gd name="T22" fmla="*/ 1 w 72"/>
                <a:gd name="T23" fmla="*/ 23 h 204"/>
                <a:gd name="T24" fmla="*/ 2 w 72"/>
                <a:gd name="T25" fmla="*/ 23 h 204"/>
                <a:gd name="T26" fmla="*/ 3 w 72"/>
                <a:gd name="T27" fmla="*/ 23 h 204"/>
                <a:gd name="T28" fmla="*/ 4 w 72"/>
                <a:gd name="T29" fmla="*/ 22 h 204"/>
                <a:gd name="T30" fmla="*/ 5 w 72"/>
                <a:gd name="T31" fmla="*/ 22 h 204"/>
                <a:gd name="T32" fmla="*/ 7 w 72"/>
                <a:gd name="T33" fmla="*/ 21 h 204"/>
                <a:gd name="T34" fmla="*/ 8 w 72"/>
                <a:gd name="T35" fmla="*/ 20 h 204"/>
                <a:gd name="T36" fmla="*/ 8 w 72"/>
                <a:gd name="T37" fmla="*/ 1 h 20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04"/>
                <a:gd name="T59" fmla="*/ 72 w 72"/>
                <a:gd name="T60" fmla="*/ 204 h 20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04">
                  <a:moveTo>
                    <a:pt x="72" y="6"/>
                  </a:moveTo>
                  <a:lnTo>
                    <a:pt x="69" y="5"/>
                  </a:lnTo>
                  <a:lnTo>
                    <a:pt x="65" y="4"/>
                  </a:lnTo>
                  <a:lnTo>
                    <a:pt x="58" y="2"/>
                  </a:lnTo>
                  <a:lnTo>
                    <a:pt x="49" y="0"/>
                  </a:lnTo>
                  <a:lnTo>
                    <a:pt x="39" y="0"/>
                  </a:lnTo>
                  <a:lnTo>
                    <a:pt x="27" y="1"/>
                  </a:lnTo>
                  <a:lnTo>
                    <a:pt x="13" y="6"/>
                  </a:lnTo>
                  <a:lnTo>
                    <a:pt x="0" y="13"/>
                  </a:lnTo>
                  <a:lnTo>
                    <a:pt x="0" y="204"/>
                  </a:lnTo>
                  <a:lnTo>
                    <a:pt x="2" y="204"/>
                  </a:lnTo>
                  <a:lnTo>
                    <a:pt x="6" y="203"/>
                  </a:lnTo>
                  <a:lnTo>
                    <a:pt x="15" y="202"/>
                  </a:lnTo>
                  <a:lnTo>
                    <a:pt x="24" y="200"/>
                  </a:lnTo>
                  <a:lnTo>
                    <a:pt x="35" y="197"/>
                  </a:lnTo>
                  <a:lnTo>
                    <a:pt x="47" y="192"/>
                  </a:lnTo>
                  <a:lnTo>
                    <a:pt x="59" y="185"/>
                  </a:lnTo>
                  <a:lnTo>
                    <a:pt x="72" y="177"/>
                  </a:lnTo>
                  <a:lnTo>
                    <a:pt x="72" y="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17" name="Freeform 821"/>
            <p:cNvSpPr>
              <a:spLocks/>
            </p:cNvSpPr>
            <p:nvPr/>
          </p:nvSpPr>
          <p:spPr bwMode="auto">
            <a:xfrm>
              <a:off x="4025" y="3357"/>
              <a:ext cx="12" cy="11"/>
            </a:xfrm>
            <a:custGeom>
              <a:avLst/>
              <a:gdLst>
                <a:gd name="T0" fmla="*/ 6 w 104"/>
                <a:gd name="T1" fmla="*/ 11 h 104"/>
                <a:gd name="T2" fmla="*/ 7 w 104"/>
                <a:gd name="T3" fmla="*/ 11 h 104"/>
                <a:gd name="T4" fmla="*/ 8 w 104"/>
                <a:gd name="T5" fmla="*/ 11 h 104"/>
                <a:gd name="T6" fmla="*/ 9 w 104"/>
                <a:gd name="T7" fmla="*/ 10 h 104"/>
                <a:gd name="T8" fmla="*/ 10 w 104"/>
                <a:gd name="T9" fmla="*/ 9 h 104"/>
                <a:gd name="T10" fmla="*/ 11 w 104"/>
                <a:gd name="T11" fmla="*/ 9 h 104"/>
                <a:gd name="T12" fmla="*/ 12 w 104"/>
                <a:gd name="T13" fmla="*/ 8 h 104"/>
                <a:gd name="T14" fmla="*/ 12 w 104"/>
                <a:gd name="T15" fmla="*/ 7 h 104"/>
                <a:gd name="T16" fmla="*/ 12 w 104"/>
                <a:gd name="T17" fmla="*/ 6 h 104"/>
                <a:gd name="T18" fmla="*/ 12 w 104"/>
                <a:gd name="T19" fmla="*/ 4 h 104"/>
                <a:gd name="T20" fmla="*/ 12 w 104"/>
                <a:gd name="T21" fmla="*/ 3 h 104"/>
                <a:gd name="T22" fmla="*/ 11 w 104"/>
                <a:gd name="T23" fmla="*/ 2 h 104"/>
                <a:gd name="T24" fmla="*/ 10 w 104"/>
                <a:gd name="T25" fmla="*/ 2 h 104"/>
                <a:gd name="T26" fmla="*/ 9 w 104"/>
                <a:gd name="T27" fmla="*/ 1 h 104"/>
                <a:gd name="T28" fmla="*/ 8 w 104"/>
                <a:gd name="T29" fmla="*/ 0 h 104"/>
                <a:gd name="T30" fmla="*/ 7 w 104"/>
                <a:gd name="T31" fmla="*/ 0 h 104"/>
                <a:gd name="T32" fmla="*/ 6 w 104"/>
                <a:gd name="T33" fmla="*/ 0 h 104"/>
                <a:gd name="T34" fmla="*/ 5 w 104"/>
                <a:gd name="T35" fmla="*/ 0 h 104"/>
                <a:gd name="T36" fmla="*/ 4 w 104"/>
                <a:gd name="T37" fmla="*/ 0 h 104"/>
                <a:gd name="T38" fmla="*/ 3 w 104"/>
                <a:gd name="T39" fmla="*/ 1 h 104"/>
                <a:gd name="T40" fmla="*/ 2 w 104"/>
                <a:gd name="T41" fmla="*/ 2 h 104"/>
                <a:gd name="T42" fmla="*/ 1 w 104"/>
                <a:gd name="T43" fmla="*/ 2 h 104"/>
                <a:gd name="T44" fmla="*/ 0 w 104"/>
                <a:gd name="T45" fmla="*/ 3 h 104"/>
                <a:gd name="T46" fmla="*/ 0 w 104"/>
                <a:gd name="T47" fmla="*/ 4 h 104"/>
                <a:gd name="T48" fmla="*/ 0 w 104"/>
                <a:gd name="T49" fmla="*/ 6 h 104"/>
                <a:gd name="T50" fmla="*/ 0 w 104"/>
                <a:gd name="T51" fmla="*/ 7 h 104"/>
                <a:gd name="T52" fmla="*/ 0 w 104"/>
                <a:gd name="T53" fmla="*/ 8 h 104"/>
                <a:gd name="T54" fmla="*/ 1 w 104"/>
                <a:gd name="T55" fmla="*/ 9 h 104"/>
                <a:gd name="T56" fmla="*/ 2 w 104"/>
                <a:gd name="T57" fmla="*/ 9 h 104"/>
                <a:gd name="T58" fmla="*/ 3 w 104"/>
                <a:gd name="T59" fmla="*/ 10 h 104"/>
                <a:gd name="T60" fmla="*/ 4 w 104"/>
                <a:gd name="T61" fmla="*/ 11 h 104"/>
                <a:gd name="T62" fmla="*/ 5 w 104"/>
                <a:gd name="T63" fmla="*/ 11 h 104"/>
                <a:gd name="T64" fmla="*/ 6 w 104"/>
                <a:gd name="T65" fmla="*/ 11 h 10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4"/>
                <a:gd name="T100" fmla="*/ 0 h 104"/>
                <a:gd name="T101" fmla="*/ 104 w 104"/>
                <a:gd name="T102" fmla="*/ 104 h 10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4" h="104">
                  <a:moveTo>
                    <a:pt x="52" y="104"/>
                  </a:moveTo>
                  <a:lnTo>
                    <a:pt x="62" y="103"/>
                  </a:lnTo>
                  <a:lnTo>
                    <a:pt x="73" y="100"/>
                  </a:lnTo>
                  <a:lnTo>
                    <a:pt x="81" y="95"/>
                  </a:lnTo>
                  <a:lnTo>
                    <a:pt x="89" y="89"/>
                  </a:lnTo>
                  <a:lnTo>
                    <a:pt x="95" y="81"/>
                  </a:lnTo>
                  <a:lnTo>
                    <a:pt x="100" y="72"/>
                  </a:lnTo>
                  <a:lnTo>
                    <a:pt x="103" y="62"/>
                  </a:lnTo>
                  <a:lnTo>
                    <a:pt x="104" y="52"/>
                  </a:lnTo>
                  <a:lnTo>
                    <a:pt x="103" y="41"/>
                  </a:lnTo>
                  <a:lnTo>
                    <a:pt x="100" y="31"/>
                  </a:lnTo>
                  <a:lnTo>
                    <a:pt x="95" y="22"/>
                  </a:lnTo>
                  <a:lnTo>
                    <a:pt x="89" y="15"/>
                  </a:lnTo>
                  <a:lnTo>
                    <a:pt x="81" y="8"/>
                  </a:lnTo>
                  <a:lnTo>
                    <a:pt x="73" y="4"/>
                  </a:lnTo>
                  <a:lnTo>
                    <a:pt x="62" y="1"/>
                  </a:lnTo>
                  <a:lnTo>
                    <a:pt x="52" y="0"/>
                  </a:lnTo>
                  <a:lnTo>
                    <a:pt x="42" y="1"/>
                  </a:lnTo>
                  <a:lnTo>
                    <a:pt x="32" y="4"/>
                  </a:lnTo>
                  <a:lnTo>
                    <a:pt x="24" y="8"/>
                  </a:lnTo>
                  <a:lnTo>
                    <a:pt x="16" y="15"/>
                  </a:lnTo>
                  <a:lnTo>
                    <a:pt x="9" y="22"/>
                  </a:lnTo>
                  <a:lnTo>
                    <a:pt x="4" y="31"/>
                  </a:lnTo>
                  <a:lnTo>
                    <a:pt x="1" y="41"/>
                  </a:lnTo>
                  <a:lnTo>
                    <a:pt x="0" y="52"/>
                  </a:lnTo>
                  <a:lnTo>
                    <a:pt x="1" y="62"/>
                  </a:lnTo>
                  <a:lnTo>
                    <a:pt x="4" y="72"/>
                  </a:lnTo>
                  <a:lnTo>
                    <a:pt x="9" y="81"/>
                  </a:lnTo>
                  <a:lnTo>
                    <a:pt x="16" y="89"/>
                  </a:lnTo>
                  <a:lnTo>
                    <a:pt x="24" y="95"/>
                  </a:lnTo>
                  <a:lnTo>
                    <a:pt x="32" y="100"/>
                  </a:lnTo>
                  <a:lnTo>
                    <a:pt x="42" y="103"/>
                  </a:lnTo>
                  <a:lnTo>
                    <a:pt x="52" y="10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18" name="Freeform 822"/>
            <p:cNvSpPr>
              <a:spLocks/>
            </p:cNvSpPr>
            <p:nvPr/>
          </p:nvSpPr>
          <p:spPr bwMode="auto">
            <a:xfrm>
              <a:off x="3990" y="3357"/>
              <a:ext cx="6" cy="6"/>
            </a:xfrm>
            <a:custGeom>
              <a:avLst/>
              <a:gdLst>
                <a:gd name="T0" fmla="*/ 3 w 52"/>
                <a:gd name="T1" fmla="*/ 6 h 52"/>
                <a:gd name="T2" fmla="*/ 4 w 52"/>
                <a:gd name="T3" fmla="*/ 6 h 52"/>
                <a:gd name="T4" fmla="*/ 5 w 52"/>
                <a:gd name="T5" fmla="*/ 5 h 52"/>
                <a:gd name="T6" fmla="*/ 6 w 52"/>
                <a:gd name="T7" fmla="*/ 4 h 52"/>
                <a:gd name="T8" fmla="*/ 6 w 52"/>
                <a:gd name="T9" fmla="*/ 3 h 52"/>
                <a:gd name="T10" fmla="*/ 6 w 52"/>
                <a:gd name="T11" fmla="*/ 2 h 52"/>
                <a:gd name="T12" fmla="*/ 5 w 52"/>
                <a:gd name="T13" fmla="*/ 1 h 52"/>
                <a:gd name="T14" fmla="*/ 4 w 52"/>
                <a:gd name="T15" fmla="*/ 0 h 52"/>
                <a:gd name="T16" fmla="*/ 3 w 52"/>
                <a:gd name="T17" fmla="*/ 0 h 52"/>
                <a:gd name="T18" fmla="*/ 2 w 52"/>
                <a:gd name="T19" fmla="*/ 0 h 52"/>
                <a:gd name="T20" fmla="*/ 1 w 52"/>
                <a:gd name="T21" fmla="*/ 1 h 52"/>
                <a:gd name="T22" fmla="*/ 0 w 52"/>
                <a:gd name="T23" fmla="*/ 2 h 52"/>
                <a:gd name="T24" fmla="*/ 0 w 52"/>
                <a:gd name="T25" fmla="*/ 3 h 52"/>
                <a:gd name="T26" fmla="*/ 0 w 52"/>
                <a:gd name="T27" fmla="*/ 4 h 52"/>
                <a:gd name="T28" fmla="*/ 1 w 52"/>
                <a:gd name="T29" fmla="*/ 5 h 52"/>
                <a:gd name="T30" fmla="*/ 2 w 52"/>
                <a:gd name="T31" fmla="*/ 6 h 52"/>
                <a:gd name="T32" fmla="*/ 3 w 52"/>
                <a:gd name="T33" fmla="*/ 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5" y="52"/>
                  </a:moveTo>
                  <a:lnTo>
                    <a:pt x="35" y="50"/>
                  </a:lnTo>
                  <a:lnTo>
                    <a:pt x="44" y="44"/>
                  </a:lnTo>
                  <a:lnTo>
                    <a:pt x="50" y="36"/>
                  </a:lnTo>
                  <a:lnTo>
                    <a:pt x="52" y="25"/>
                  </a:lnTo>
                  <a:lnTo>
                    <a:pt x="50" y="15"/>
                  </a:lnTo>
                  <a:lnTo>
                    <a:pt x="44" y="7"/>
                  </a:lnTo>
                  <a:lnTo>
                    <a:pt x="35" y="2"/>
                  </a:lnTo>
                  <a:lnTo>
                    <a:pt x="25" y="0"/>
                  </a:lnTo>
                  <a:lnTo>
                    <a:pt x="15" y="2"/>
                  </a:lnTo>
                  <a:lnTo>
                    <a:pt x="7" y="7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6"/>
                  </a:lnTo>
                  <a:lnTo>
                    <a:pt x="7" y="44"/>
                  </a:lnTo>
                  <a:lnTo>
                    <a:pt x="15" y="50"/>
                  </a:lnTo>
                  <a:lnTo>
                    <a:pt x="25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19" name="Freeform 823"/>
            <p:cNvSpPr>
              <a:spLocks/>
            </p:cNvSpPr>
            <p:nvPr/>
          </p:nvSpPr>
          <p:spPr bwMode="auto">
            <a:xfrm>
              <a:off x="4000" y="3357"/>
              <a:ext cx="5" cy="6"/>
            </a:xfrm>
            <a:custGeom>
              <a:avLst/>
              <a:gdLst>
                <a:gd name="T0" fmla="*/ 3 w 52"/>
                <a:gd name="T1" fmla="*/ 6 h 52"/>
                <a:gd name="T2" fmla="*/ 4 w 52"/>
                <a:gd name="T3" fmla="*/ 6 h 52"/>
                <a:gd name="T4" fmla="*/ 4 w 52"/>
                <a:gd name="T5" fmla="*/ 5 h 52"/>
                <a:gd name="T6" fmla="*/ 5 w 52"/>
                <a:gd name="T7" fmla="*/ 4 h 52"/>
                <a:gd name="T8" fmla="*/ 5 w 52"/>
                <a:gd name="T9" fmla="*/ 3 h 52"/>
                <a:gd name="T10" fmla="*/ 5 w 52"/>
                <a:gd name="T11" fmla="*/ 2 h 52"/>
                <a:gd name="T12" fmla="*/ 4 w 52"/>
                <a:gd name="T13" fmla="*/ 1 h 52"/>
                <a:gd name="T14" fmla="*/ 4 w 52"/>
                <a:gd name="T15" fmla="*/ 0 h 52"/>
                <a:gd name="T16" fmla="*/ 3 w 52"/>
                <a:gd name="T17" fmla="*/ 0 h 52"/>
                <a:gd name="T18" fmla="*/ 2 w 52"/>
                <a:gd name="T19" fmla="*/ 0 h 52"/>
                <a:gd name="T20" fmla="*/ 1 w 52"/>
                <a:gd name="T21" fmla="*/ 1 h 52"/>
                <a:gd name="T22" fmla="*/ 0 w 52"/>
                <a:gd name="T23" fmla="*/ 2 h 52"/>
                <a:gd name="T24" fmla="*/ 0 w 52"/>
                <a:gd name="T25" fmla="*/ 3 h 52"/>
                <a:gd name="T26" fmla="*/ 0 w 52"/>
                <a:gd name="T27" fmla="*/ 4 h 52"/>
                <a:gd name="T28" fmla="*/ 1 w 52"/>
                <a:gd name="T29" fmla="*/ 5 h 52"/>
                <a:gd name="T30" fmla="*/ 2 w 52"/>
                <a:gd name="T31" fmla="*/ 6 h 52"/>
                <a:gd name="T32" fmla="*/ 3 w 52"/>
                <a:gd name="T33" fmla="*/ 6 h 5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2"/>
                <a:gd name="T53" fmla="*/ 52 w 52"/>
                <a:gd name="T54" fmla="*/ 52 h 5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2">
                  <a:moveTo>
                    <a:pt x="27" y="52"/>
                  </a:moveTo>
                  <a:lnTo>
                    <a:pt x="37" y="50"/>
                  </a:lnTo>
                  <a:lnTo>
                    <a:pt x="45" y="45"/>
                  </a:lnTo>
                  <a:lnTo>
                    <a:pt x="50" y="37"/>
                  </a:lnTo>
                  <a:lnTo>
                    <a:pt x="52" y="26"/>
                  </a:lnTo>
                  <a:lnTo>
                    <a:pt x="50" y="16"/>
                  </a:lnTo>
                  <a:lnTo>
                    <a:pt x="45" y="8"/>
                  </a:lnTo>
                  <a:lnTo>
                    <a:pt x="37" y="2"/>
                  </a:lnTo>
                  <a:lnTo>
                    <a:pt x="27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6"/>
                  </a:lnTo>
                  <a:lnTo>
                    <a:pt x="0" y="26"/>
                  </a:lnTo>
                  <a:lnTo>
                    <a:pt x="2" y="37"/>
                  </a:lnTo>
                  <a:lnTo>
                    <a:pt x="8" y="45"/>
                  </a:lnTo>
                  <a:lnTo>
                    <a:pt x="17" y="50"/>
                  </a:lnTo>
                  <a:lnTo>
                    <a:pt x="27" y="5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20" name="Freeform 824"/>
            <p:cNvSpPr>
              <a:spLocks/>
            </p:cNvSpPr>
            <p:nvPr/>
          </p:nvSpPr>
          <p:spPr bwMode="auto">
            <a:xfrm>
              <a:off x="3961" y="3278"/>
              <a:ext cx="16" cy="79"/>
            </a:xfrm>
            <a:custGeom>
              <a:avLst/>
              <a:gdLst>
                <a:gd name="T0" fmla="*/ 5 w 148"/>
                <a:gd name="T1" fmla="*/ 2 h 712"/>
                <a:gd name="T2" fmla="*/ 5 w 148"/>
                <a:gd name="T3" fmla="*/ 3 h 712"/>
                <a:gd name="T4" fmla="*/ 3 w 148"/>
                <a:gd name="T5" fmla="*/ 8 h 712"/>
                <a:gd name="T6" fmla="*/ 2 w 148"/>
                <a:gd name="T7" fmla="*/ 15 h 712"/>
                <a:gd name="T8" fmla="*/ 1 w 148"/>
                <a:gd name="T9" fmla="*/ 24 h 712"/>
                <a:gd name="T10" fmla="*/ 0 w 148"/>
                <a:gd name="T11" fmla="*/ 35 h 712"/>
                <a:gd name="T12" fmla="*/ 0 w 148"/>
                <a:gd name="T13" fmla="*/ 49 h 712"/>
                <a:gd name="T14" fmla="*/ 1 w 148"/>
                <a:gd name="T15" fmla="*/ 63 h 712"/>
                <a:gd name="T16" fmla="*/ 4 w 148"/>
                <a:gd name="T17" fmla="*/ 79 h 712"/>
                <a:gd name="T18" fmla="*/ 15 w 148"/>
                <a:gd name="T19" fmla="*/ 78 h 712"/>
                <a:gd name="T20" fmla="*/ 15 w 148"/>
                <a:gd name="T21" fmla="*/ 76 h 712"/>
                <a:gd name="T22" fmla="*/ 14 w 148"/>
                <a:gd name="T23" fmla="*/ 70 h 712"/>
                <a:gd name="T24" fmla="*/ 13 w 148"/>
                <a:gd name="T25" fmla="*/ 60 h 712"/>
                <a:gd name="T26" fmla="*/ 11 w 148"/>
                <a:gd name="T27" fmla="*/ 49 h 712"/>
                <a:gd name="T28" fmla="*/ 11 w 148"/>
                <a:gd name="T29" fmla="*/ 36 h 712"/>
                <a:gd name="T30" fmla="*/ 11 w 148"/>
                <a:gd name="T31" fmla="*/ 23 h 712"/>
                <a:gd name="T32" fmla="*/ 13 w 148"/>
                <a:gd name="T33" fmla="*/ 11 h 712"/>
                <a:gd name="T34" fmla="*/ 16 w 148"/>
                <a:gd name="T35" fmla="*/ 1 h 712"/>
                <a:gd name="T36" fmla="*/ 16 w 148"/>
                <a:gd name="T37" fmla="*/ 1 h 712"/>
                <a:gd name="T38" fmla="*/ 16 w 148"/>
                <a:gd name="T39" fmla="*/ 1 h 712"/>
                <a:gd name="T40" fmla="*/ 16 w 148"/>
                <a:gd name="T41" fmla="*/ 0 h 712"/>
                <a:gd name="T42" fmla="*/ 15 w 148"/>
                <a:gd name="T43" fmla="*/ 0 h 712"/>
                <a:gd name="T44" fmla="*/ 14 w 148"/>
                <a:gd name="T45" fmla="*/ 0 h 712"/>
                <a:gd name="T46" fmla="*/ 12 w 148"/>
                <a:gd name="T47" fmla="*/ 0 h 712"/>
                <a:gd name="T48" fmla="*/ 9 w 148"/>
                <a:gd name="T49" fmla="*/ 1 h 712"/>
                <a:gd name="T50" fmla="*/ 5 w 148"/>
                <a:gd name="T51" fmla="*/ 2 h 7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48"/>
                <a:gd name="T79" fmla="*/ 0 h 712"/>
                <a:gd name="T80" fmla="*/ 148 w 148"/>
                <a:gd name="T81" fmla="*/ 712 h 71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48" h="712">
                  <a:moveTo>
                    <a:pt x="46" y="14"/>
                  </a:moveTo>
                  <a:lnTo>
                    <a:pt x="42" y="29"/>
                  </a:lnTo>
                  <a:lnTo>
                    <a:pt x="32" y="68"/>
                  </a:lnTo>
                  <a:lnTo>
                    <a:pt x="18" y="132"/>
                  </a:lnTo>
                  <a:lnTo>
                    <a:pt x="7" y="217"/>
                  </a:lnTo>
                  <a:lnTo>
                    <a:pt x="0" y="319"/>
                  </a:lnTo>
                  <a:lnTo>
                    <a:pt x="1" y="438"/>
                  </a:lnTo>
                  <a:lnTo>
                    <a:pt x="13" y="570"/>
                  </a:lnTo>
                  <a:lnTo>
                    <a:pt x="41" y="712"/>
                  </a:lnTo>
                  <a:lnTo>
                    <a:pt x="143" y="707"/>
                  </a:lnTo>
                  <a:lnTo>
                    <a:pt x="139" y="685"/>
                  </a:lnTo>
                  <a:lnTo>
                    <a:pt x="128" y="628"/>
                  </a:lnTo>
                  <a:lnTo>
                    <a:pt x="116" y="543"/>
                  </a:lnTo>
                  <a:lnTo>
                    <a:pt x="105" y="439"/>
                  </a:lnTo>
                  <a:lnTo>
                    <a:pt x="99" y="324"/>
                  </a:lnTo>
                  <a:lnTo>
                    <a:pt x="102" y="209"/>
                  </a:lnTo>
                  <a:lnTo>
                    <a:pt x="117" y="100"/>
                  </a:lnTo>
                  <a:lnTo>
                    <a:pt x="148" y="8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46" y="3"/>
                  </a:lnTo>
                  <a:lnTo>
                    <a:pt x="140" y="0"/>
                  </a:lnTo>
                  <a:lnTo>
                    <a:pt x="127" y="0"/>
                  </a:lnTo>
                  <a:lnTo>
                    <a:pt x="109" y="1"/>
                  </a:lnTo>
                  <a:lnTo>
                    <a:pt x="83" y="6"/>
                  </a:lnTo>
                  <a:lnTo>
                    <a:pt x="46" y="1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21" name="Freeform 825"/>
            <p:cNvSpPr>
              <a:spLocks/>
            </p:cNvSpPr>
            <p:nvPr/>
          </p:nvSpPr>
          <p:spPr bwMode="auto">
            <a:xfrm>
              <a:off x="4045" y="3268"/>
              <a:ext cx="23" cy="88"/>
            </a:xfrm>
            <a:custGeom>
              <a:avLst/>
              <a:gdLst>
                <a:gd name="T0" fmla="*/ 23 w 201"/>
                <a:gd name="T1" fmla="*/ 1 h 795"/>
                <a:gd name="T2" fmla="*/ 22 w 201"/>
                <a:gd name="T3" fmla="*/ 1 h 795"/>
                <a:gd name="T4" fmla="*/ 21 w 201"/>
                <a:gd name="T5" fmla="*/ 3 h 795"/>
                <a:gd name="T6" fmla="*/ 19 w 201"/>
                <a:gd name="T7" fmla="*/ 8 h 795"/>
                <a:gd name="T8" fmla="*/ 17 w 201"/>
                <a:gd name="T9" fmla="*/ 15 h 795"/>
                <a:gd name="T10" fmla="*/ 15 w 201"/>
                <a:gd name="T11" fmla="*/ 27 h 795"/>
                <a:gd name="T12" fmla="*/ 15 w 201"/>
                <a:gd name="T13" fmla="*/ 42 h 795"/>
                <a:gd name="T14" fmla="*/ 15 w 201"/>
                <a:gd name="T15" fmla="*/ 62 h 795"/>
                <a:gd name="T16" fmla="*/ 17 w 201"/>
                <a:gd name="T17" fmla="*/ 88 h 795"/>
                <a:gd name="T18" fmla="*/ 4 w 201"/>
                <a:gd name="T19" fmla="*/ 88 h 795"/>
                <a:gd name="T20" fmla="*/ 4 w 201"/>
                <a:gd name="T21" fmla="*/ 85 h 795"/>
                <a:gd name="T22" fmla="*/ 3 w 201"/>
                <a:gd name="T23" fmla="*/ 78 h 795"/>
                <a:gd name="T24" fmla="*/ 1 w 201"/>
                <a:gd name="T25" fmla="*/ 68 h 795"/>
                <a:gd name="T26" fmla="*/ 0 w 201"/>
                <a:gd name="T27" fmla="*/ 55 h 795"/>
                <a:gd name="T28" fmla="*/ 0 w 201"/>
                <a:gd name="T29" fmla="*/ 40 h 795"/>
                <a:gd name="T30" fmla="*/ 1 w 201"/>
                <a:gd name="T31" fmla="*/ 26 h 795"/>
                <a:gd name="T32" fmla="*/ 3 w 201"/>
                <a:gd name="T33" fmla="*/ 12 h 795"/>
                <a:gd name="T34" fmla="*/ 8 w 201"/>
                <a:gd name="T35" fmla="*/ 0 h 795"/>
                <a:gd name="T36" fmla="*/ 23 w 201"/>
                <a:gd name="T37" fmla="*/ 1 h 7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01"/>
                <a:gd name="T58" fmla="*/ 0 h 795"/>
                <a:gd name="T59" fmla="*/ 201 w 201"/>
                <a:gd name="T60" fmla="*/ 795 h 79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01" h="795">
                  <a:moveTo>
                    <a:pt x="201" y="5"/>
                  </a:moveTo>
                  <a:lnTo>
                    <a:pt x="196" y="10"/>
                  </a:lnTo>
                  <a:lnTo>
                    <a:pt x="183" y="31"/>
                  </a:lnTo>
                  <a:lnTo>
                    <a:pt x="165" y="73"/>
                  </a:lnTo>
                  <a:lnTo>
                    <a:pt x="148" y="140"/>
                  </a:lnTo>
                  <a:lnTo>
                    <a:pt x="134" y="240"/>
                  </a:lnTo>
                  <a:lnTo>
                    <a:pt x="127" y="379"/>
                  </a:lnTo>
                  <a:lnTo>
                    <a:pt x="131" y="561"/>
                  </a:lnTo>
                  <a:lnTo>
                    <a:pt x="150" y="795"/>
                  </a:lnTo>
                  <a:lnTo>
                    <a:pt x="37" y="795"/>
                  </a:lnTo>
                  <a:lnTo>
                    <a:pt x="33" y="771"/>
                  </a:lnTo>
                  <a:lnTo>
                    <a:pt x="24" y="707"/>
                  </a:lnTo>
                  <a:lnTo>
                    <a:pt x="13" y="611"/>
                  </a:lnTo>
                  <a:lnTo>
                    <a:pt x="3" y="493"/>
                  </a:lnTo>
                  <a:lnTo>
                    <a:pt x="0" y="363"/>
                  </a:lnTo>
                  <a:lnTo>
                    <a:pt x="7" y="231"/>
                  </a:lnTo>
                  <a:lnTo>
                    <a:pt x="28" y="107"/>
                  </a:lnTo>
                  <a:lnTo>
                    <a:pt x="66" y="0"/>
                  </a:lnTo>
                  <a:lnTo>
                    <a:pt x="201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22" name="Freeform 826"/>
            <p:cNvSpPr>
              <a:spLocks/>
            </p:cNvSpPr>
            <p:nvPr/>
          </p:nvSpPr>
          <p:spPr bwMode="auto">
            <a:xfrm>
              <a:off x="3961" y="3282"/>
              <a:ext cx="15" cy="69"/>
            </a:xfrm>
            <a:custGeom>
              <a:avLst/>
              <a:gdLst>
                <a:gd name="T0" fmla="*/ 5 w 129"/>
                <a:gd name="T1" fmla="*/ 1 h 622"/>
                <a:gd name="T2" fmla="*/ 4 w 129"/>
                <a:gd name="T3" fmla="*/ 3 h 622"/>
                <a:gd name="T4" fmla="*/ 3 w 129"/>
                <a:gd name="T5" fmla="*/ 7 h 622"/>
                <a:gd name="T6" fmla="*/ 2 w 129"/>
                <a:gd name="T7" fmla="*/ 13 h 622"/>
                <a:gd name="T8" fmla="*/ 1 w 129"/>
                <a:gd name="T9" fmla="*/ 21 h 622"/>
                <a:gd name="T10" fmla="*/ 0 w 129"/>
                <a:gd name="T11" fmla="*/ 31 h 622"/>
                <a:gd name="T12" fmla="*/ 0 w 129"/>
                <a:gd name="T13" fmla="*/ 42 h 622"/>
                <a:gd name="T14" fmla="*/ 1 w 129"/>
                <a:gd name="T15" fmla="*/ 55 h 622"/>
                <a:gd name="T16" fmla="*/ 4 w 129"/>
                <a:gd name="T17" fmla="*/ 69 h 622"/>
                <a:gd name="T18" fmla="*/ 14 w 129"/>
                <a:gd name="T19" fmla="*/ 68 h 622"/>
                <a:gd name="T20" fmla="*/ 14 w 129"/>
                <a:gd name="T21" fmla="*/ 66 h 622"/>
                <a:gd name="T22" fmla="*/ 13 w 129"/>
                <a:gd name="T23" fmla="*/ 61 h 622"/>
                <a:gd name="T24" fmla="*/ 12 w 129"/>
                <a:gd name="T25" fmla="*/ 52 h 622"/>
                <a:gd name="T26" fmla="*/ 11 w 129"/>
                <a:gd name="T27" fmla="*/ 42 h 622"/>
                <a:gd name="T28" fmla="*/ 10 w 129"/>
                <a:gd name="T29" fmla="*/ 31 h 622"/>
                <a:gd name="T30" fmla="*/ 10 w 129"/>
                <a:gd name="T31" fmla="*/ 20 h 622"/>
                <a:gd name="T32" fmla="*/ 12 w 129"/>
                <a:gd name="T33" fmla="*/ 10 h 622"/>
                <a:gd name="T34" fmla="*/ 15 w 129"/>
                <a:gd name="T35" fmla="*/ 1 h 622"/>
                <a:gd name="T36" fmla="*/ 15 w 129"/>
                <a:gd name="T37" fmla="*/ 1 h 622"/>
                <a:gd name="T38" fmla="*/ 15 w 129"/>
                <a:gd name="T39" fmla="*/ 0 h 622"/>
                <a:gd name="T40" fmla="*/ 15 w 129"/>
                <a:gd name="T41" fmla="*/ 0 h 622"/>
                <a:gd name="T42" fmla="*/ 14 w 129"/>
                <a:gd name="T43" fmla="*/ 0 h 622"/>
                <a:gd name="T44" fmla="*/ 13 w 129"/>
                <a:gd name="T45" fmla="*/ 0 h 622"/>
                <a:gd name="T46" fmla="*/ 11 w 129"/>
                <a:gd name="T47" fmla="*/ 0 h 622"/>
                <a:gd name="T48" fmla="*/ 8 w 129"/>
                <a:gd name="T49" fmla="*/ 1 h 622"/>
                <a:gd name="T50" fmla="*/ 5 w 129"/>
                <a:gd name="T51" fmla="*/ 1 h 6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9"/>
                <a:gd name="T79" fmla="*/ 0 h 622"/>
                <a:gd name="T80" fmla="*/ 129 w 129"/>
                <a:gd name="T81" fmla="*/ 622 h 6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9" h="622">
                  <a:moveTo>
                    <a:pt x="41" y="12"/>
                  </a:moveTo>
                  <a:lnTo>
                    <a:pt x="37" y="24"/>
                  </a:lnTo>
                  <a:lnTo>
                    <a:pt x="29" y="59"/>
                  </a:lnTo>
                  <a:lnTo>
                    <a:pt x="18" y="115"/>
                  </a:lnTo>
                  <a:lnTo>
                    <a:pt x="6" y="189"/>
                  </a:lnTo>
                  <a:lnTo>
                    <a:pt x="0" y="279"/>
                  </a:lnTo>
                  <a:lnTo>
                    <a:pt x="1" y="382"/>
                  </a:lnTo>
                  <a:lnTo>
                    <a:pt x="11" y="497"/>
                  </a:lnTo>
                  <a:lnTo>
                    <a:pt x="36" y="622"/>
                  </a:lnTo>
                  <a:lnTo>
                    <a:pt x="124" y="617"/>
                  </a:lnTo>
                  <a:lnTo>
                    <a:pt x="120" y="598"/>
                  </a:lnTo>
                  <a:lnTo>
                    <a:pt x="112" y="548"/>
                  </a:lnTo>
                  <a:lnTo>
                    <a:pt x="101" y="473"/>
                  </a:lnTo>
                  <a:lnTo>
                    <a:pt x="92" y="382"/>
                  </a:lnTo>
                  <a:lnTo>
                    <a:pt x="87" y="282"/>
                  </a:lnTo>
                  <a:lnTo>
                    <a:pt x="89" y="182"/>
                  </a:lnTo>
                  <a:lnTo>
                    <a:pt x="102" y="87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29" y="4"/>
                  </a:lnTo>
                  <a:lnTo>
                    <a:pt x="127" y="2"/>
                  </a:lnTo>
                  <a:lnTo>
                    <a:pt x="122" y="0"/>
                  </a:lnTo>
                  <a:lnTo>
                    <a:pt x="112" y="0"/>
                  </a:lnTo>
                  <a:lnTo>
                    <a:pt x="96" y="1"/>
                  </a:lnTo>
                  <a:lnTo>
                    <a:pt x="72" y="5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23" name="Freeform 827"/>
            <p:cNvSpPr>
              <a:spLocks/>
            </p:cNvSpPr>
            <p:nvPr/>
          </p:nvSpPr>
          <p:spPr bwMode="auto">
            <a:xfrm>
              <a:off x="3962" y="3287"/>
              <a:ext cx="12" cy="59"/>
            </a:xfrm>
            <a:custGeom>
              <a:avLst/>
              <a:gdLst>
                <a:gd name="T0" fmla="*/ 4 w 110"/>
                <a:gd name="T1" fmla="*/ 1 h 531"/>
                <a:gd name="T2" fmla="*/ 3 w 110"/>
                <a:gd name="T3" fmla="*/ 2 h 531"/>
                <a:gd name="T4" fmla="*/ 3 w 110"/>
                <a:gd name="T5" fmla="*/ 6 h 531"/>
                <a:gd name="T6" fmla="*/ 2 w 110"/>
                <a:gd name="T7" fmla="*/ 11 h 531"/>
                <a:gd name="T8" fmla="*/ 1 w 110"/>
                <a:gd name="T9" fmla="*/ 18 h 531"/>
                <a:gd name="T10" fmla="*/ 0 w 110"/>
                <a:gd name="T11" fmla="*/ 26 h 531"/>
                <a:gd name="T12" fmla="*/ 0 w 110"/>
                <a:gd name="T13" fmla="*/ 36 h 531"/>
                <a:gd name="T14" fmla="*/ 1 w 110"/>
                <a:gd name="T15" fmla="*/ 47 h 531"/>
                <a:gd name="T16" fmla="*/ 3 w 110"/>
                <a:gd name="T17" fmla="*/ 59 h 531"/>
                <a:gd name="T18" fmla="*/ 12 w 110"/>
                <a:gd name="T19" fmla="*/ 58 h 531"/>
                <a:gd name="T20" fmla="*/ 11 w 110"/>
                <a:gd name="T21" fmla="*/ 57 h 531"/>
                <a:gd name="T22" fmla="*/ 10 w 110"/>
                <a:gd name="T23" fmla="*/ 52 h 531"/>
                <a:gd name="T24" fmla="*/ 9 w 110"/>
                <a:gd name="T25" fmla="*/ 45 h 531"/>
                <a:gd name="T26" fmla="*/ 9 w 110"/>
                <a:gd name="T27" fmla="*/ 36 h 531"/>
                <a:gd name="T28" fmla="*/ 8 w 110"/>
                <a:gd name="T29" fmla="*/ 27 h 531"/>
                <a:gd name="T30" fmla="*/ 8 w 110"/>
                <a:gd name="T31" fmla="*/ 17 h 531"/>
                <a:gd name="T32" fmla="*/ 9 w 110"/>
                <a:gd name="T33" fmla="*/ 8 h 531"/>
                <a:gd name="T34" fmla="*/ 12 w 110"/>
                <a:gd name="T35" fmla="*/ 1 h 531"/>
                <a:gd name="T36" fmla="*/ 12 w 110"/>
                <a:gd name="T37" fmla="*/ 1 h 531"/>
                <a:gd name="T38" fmla="*/ 12 w 110"/>
                <a:gd name="T39" fmla="*/ 0 h 531"/>
                <a:gd name="T40" fmla="*/ 12 w 110"/>
                <a:gd name="T41" fmla="*/ 0 h 531"/>
                <a:gd name="T42" fmla="*/ 11 w 110"/>
                <a:gd name="T43" fmla="*/ 0 h 531"/>
                <a:gd name="T44" fmla="*/ 10 w 110"/>
                <a:gd name="T45" fmla="*/ 0 h 531"/>
                <a:gd name="T46" fmla="*/ 9 w 110"/>
                <a:gd name="T47" fmla="*/ 0 h 531"/>
                <a:gd name="T48" fmla="*/ 7 w 110"/>
                <a:gd name="T49" fmla="*/ 0 h 531"/>
                <a:gd name="T50" fmla="*/ 4 w 110"/>
                <a:gd name="T51" fmla="*/ 1 h 53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0"/>
                <a:gd name="T79" fmla="*/ 0 h 531"/>
                <a:gd name="T80" fmla="*/ 110 w 110"/>
                <a:gd name="T81" fmla="*/ 531 h 53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0" h="531">
                  <a:moveTo>
                    <a:pt x="35" y="10"/>
                  </a:moveTo>
                  <a:lnTo>
                    <a:pt x="32" y="20"/>
                  </a:lnTo>
                  <a:lnTo>
                    <a:pt x="24" y="50"/>
                  </a:lnTo>
                  <a:lnTo>
                    <a:pt x="15" y="98"/>
                  </a:lnTo>
                  <a:lnTo>
                    <a:pt x="5" y="160"/>
                  </a:lnTo>
                  <a:lnTo>
                    <a:pt x="0" y="237"/>
                  </a:lnTo>
                  <a:lnTo>
                    <a:pt x="1" y="326"/>
                  </a:lnTo>
                  <a:lnTo>
                    <a:pt x="10" y="424"/>
                  </a:lnTo>
                  <a:lnTo>
                    <a:pt x="31" y="531"/>
                  </a:lnTo>
                  <a:lnTo>
                    <a:pt x="106" y="525"/>
                  </a:lnTo>
                  <a:lnTo>
                    <a:pt x="103" y="510"/>
                  </a:lnTo>
                  <a:lnTo>
                    <a:pt x="96" y="467"/>
                  </a:lnTo>
                  <a:lnTo>
                    <a:pt x="87" y="404"/>
                  </a:lnTo>
                  <a:lnTo>
                    <a:pt x="79" y="326"/>
                  </a:lnTo>
                  <a:lnTo>
                    <a:pt x="74" y="241"/>
                  </a:lnTo>
                  <a:lnTo>
                    <a:pt x="76" y="155"/>
                  </a:lnTo>
                  <a:lnTo>
                    <a:pt x="87" y="74"/>
                  </a:lnTo>
                  <a:lnTo>
                    <a:pt x="110" y="6"/>
                  </a:lnTo>
                  <a:lnTo>
                    <a:pt x="110" y="5"/>
                  </a:lnTo>
                  <a:lnTo>
                    <a:pt x="110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5" y="0"/>
                  </a:lnTo>
                  <a:lnTo>
                    <a:pt x="82" y="1"/>
                  </a:lnTo>
                  <a:lnTo>
                    <a:pt x="62" y="4"/>
                  </a:lnTo>
                  <a:lnTo>
                    <a:pt x="35" y="1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24" name="Freeform 828"/>
            <p:cNvSpPr>
              <a:spLocks/>
            </p:cNvSpPr>
            <p:nvPr/>
          </p:nvSpPr>
          <p:spPr bwMode="auto">
            <a:xfrm>
              <a:off x="3963" y="3292"/>
              <a:ext cx="10" cy="48"/>
            </a:xfrm>
            <a:custGeom>
              <a:avLst/>
              <a:gdLst>
                <a:gd name="T0" fmla="*/ 3 w 92"/>
                <a:gd name="T1" fmla="*/ 1 h 438"/>
                <a:gd name="T2" fmla="*/ 3 w 92"/>
                <a:gd name="T3" fmla="*/ 2 h 438"/>
                <a:gd name="T4" fmla="*/ 2 w 92"/>
                <a:gd name="T5" fmla="*/ 5 h 438"/>
                <a:gd name="T6" fmla="*/ 1 w 92"/>
                <a:gd name="T7" fmla="*/ 9 h 438"/>
                <a:gd name="T8" fmla="*/ 0 w 92"/>
                <a:gd name="T9" fmla="*/ 15 h 438"/>
                <a:gd name="T10" fmla="*/ 0 w 92"/>
                <a:gd name="T11" fmla="*/ 21 h 438"/>
                <a:gd name="T12" fmla="*/ 0 w 92"/>
                <a:gd name="T13" fmla="*/ 30 h 438"/>
                <a:gd name="T14" fmla="*/ 1 w 92"/>
                <a:gd name="T15" fmla="*/ 38 h 438"/>
                <a:gd name="T16" fmla="*/ 3 w 92"/>
                <a:gd name="T17" fmla="*/ 48 h 438"/>
                <a:gd name="T18" fmla="*/ 10 w 92"/>
                <a:gd name="T19" fmla="*/ 48 h 438"/>
                <a:gd name="T20" fmla="*/ 9 w 92"/>
                <a:gd name="T21" fmla="*/ 46 h 438"/>
                <a:gd name="T22" fmla="*/ 9 w 92"/>
                <a:gd name="T23" fmla="*/ 42 h 438"/>
                <a:gd name="T24" fmla="*/ 8 w 92"/>
                <a:gd name="T25" fmla="*/ 37 h 438"/>
                <a:gd name="T26" fmla="*/ 7 w 92"/>
                <a:gd name="T27" fmla="*/ 30 h 438"/>
                <a:gd name="T28" fmla="*/ 7 w 92"/>
                <a:gd name="T29" fmla="*/ 22 h 438"/>
                <a:gd name="T30" fmla="*/ 7 w 92"/>
                <a:gd name="T31" fmla="*/ 14 h 438"/>
                <a:gd name="T32" fmla="*/ 8 w 92"/>
                <a:gd name="T33" fmla="*/ 7 h 438"/>
                <a:gd name="T34" fmla="*/ 10 w 92"/>
                <a:gd name="T35" fmla="*/ 1 h 438"/>
                <a:gd name="T36" fmla="*/ 10 w 92"/>
                <a:gd name="T37" fmla="*/ 0 h 438"/>
                <a:gd name="T38" fmla="*/ 10 w 92"/>
                <a:gd name="T39" fmla="*/ 0 h 438"/>
                <a:gd name="T40" fmla="*/ 10 w 92"/>
                <a:gd name="T41" fmla="*/ 0 h 438"/>
                <a:gd name="T42" fmla="*/ 9 w 92"/>
                <a:gd name="T43" fmla="*/ 0 h 438"/>
                <a:gd name="T44" fmla="*/ 9 w 92"/>
                <a:gd name="T45" fmla="*/ 0 h 438"/>
                <a:gd name="T46" fmla="*/ 7 w 92"/>
                <a:gd name="T47" fmla="*/ 0 h 438"/>
                <a:gd name="T48" fmla="*/ 6 w 92"/>
                <a:gd name="T49" fmla="*/ 0 h 438"/>
                <a:gd name="T50" fmla="*/ 3 w 92"/>
                <a:gd name="T51" fmla="*/ 1 h 43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"/>
                <a:gd name="T79" fmla="*/ 0 h 438"/>
                <a:gd name="T80" fmla="*/ 92 w 92"/>
                <a:gd name="T81" fmla="*/ 438 h 43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" h="438">
                  <a:moveTo>
                    <a:pt x="29" y="8"/>
                  </a:moveTo>
                  <a:lnTo>
                    <a:pt x="26" y="16"/>
                  </a:lnTo>
                  <a:lnTo>
                    <a:pt x="20" y="42"/>
                  </a:lnTo>
                  <a:lnTo>
                    <a:pt x="12" y="81"/>
                  </a:lnTo>
                  <a:lnTo>
                    <a:pt x="4" y="133"/>
                  </a:lnTo>
                  <a:lnTo>
                    <a:pt x="0" y="196"/>
                  </a:lnTo>
                  <a:lnTo>
                    <a:pt x="0" y="270"/>
                  </a:lnTo>
                  <a:lnTo>
                    <a:pt x="9" y="351"/>
                  </a:lnTo>
                  <a:lnTo>
                    <a:pt x="25" y="438"/>
                  </a:lnTo>
                  <a:lnTo>
                    <a:pt x="88" y="435"/>
                  </a:lnTo>
                  <a:lnTo>
                    <a:pt x="85" y="422"/>
                  </a:lnTo>
                  <a:lnTo>
                    <a:pt x="79" y="386"/>
                  </a:lnTo>
                  <a:lnTo>
                    <a:pt x="72" y="334"/>
                  </a:lnTo>
                  <a:lnTo>
                    <a:pt x="65" y="270"/>
                  </a:lnTo>
                  <a:lnTo>
                    <a:pt x="61" y="199"/>
                  </a:lnTo>
                  <a:lnTo>
                    <a:pt x="63" y="129"/>
                  </a:lnTo>
                  <a:lnTo>
                    <a:pt x="73" y="61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2" y="3"/>
                  </a:lnTo>
                  <a:lnTo>
                    <a:pt x="90" y="1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68" y="0"/>
                  </a:lnTo>
                  <a:lnTo>
                    <a:pt x="51" y="3"/>
                  </a:lnTo>
                  <a:lnTo>
                    <a:pt x="29" y="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25" name="Freeform 829"/>
            <p:cNvSpPr>
              <a:spLocks/>
            </p:cNvSpPr>
            <p:nvPr/>
          </p:nvSpPr>
          <p:spPr bwMode="auto">
            <a:xfrm>
              <a:off x="3963" y="3296"/>
              <a:ext cx="8" cy="39"/>
            </a:xfrm>
            <a:custGeom>
              <a:avLst/>
              <a:gdLst>
                <a:gd name="T0" fmla="*/ 3 w 73"/>
                <a:gd name="T1" fmla="*/ 1 h 347"/>
                <a:gd name="T2" fmla="*/ 2 w 73"/>
                <a:gd name="T3" fmla="*/ 2 h 347"/>
                <a:gd name="T4" fmla="*/ 2 w 73"/>
                <a:gd name="T5" fmla="*/ 4 h 347"/>
                <a:gd name="T6" fmla="*/ 1 w 73"/>
                <a:gd name="T7" fmla="*/ 7 h 347"/>
                <a:gd name="T8" fmla="*/ 0 w 73"/>
                <a:gd name="T9" fmla="*/ 12 h 347"/>
                <a:gd name="T10" fmla="*/ 0 w 73"/>
                <a:gd name="T11" fmla="*/ 17 h 347"/>
                <a:gd name="T12" fmla="*/ 0 w 73"/>
                <a:gd name="T13" fmla="*/ 24 h 347"/>
                <a:gd name="T14" fmla="*/ 1 w 73"/>
                <a:gd name="T15" fmla="*/ 31 h 347"/>
                <a:gd name="T16" fmla="*/ 2 w 73"/>
                <a:gd name="T17" fmla="*/ 39 h 347"/>
                <a:gd name="T18" fmla="*/ 8 w 73"/>
                <a:gd name="T19" fmla="*/ 39 h 347"/>
                <a:gd name="T20" fmla="*/ 7 w 73"/>
                <a:gd name="T21" fmla="*/ 38 h 347"/>
                <a:gd name="T22" fmla="*/ 7 w 73"/>
                <a:gd name="T23" fmla="*/ 34 h 347"/>
                <a:gd name="T24" fmla="*/ 6 w 73"/>
                <a:gd name="T25" fmla="*/ 30 h 347"/>
                <a:gd name="T26" fmla="*/ 6 w 73"/>
                <a:gd name="T27" fmla="*/ 24 h 347"/>
                <a:gd name="T28" fmla="*/ 5 w 73"/>
                <a:gd name="T29" fmla="*/ 18 h 347"/>
                <a:gd name="T30" fmla="*/ 5 w 73"/>
                <a:gd name="T31" fmla="*/ 11 h 347"/>
                <a:gd name="T32" fmla="*/ 6 w 73"/>
                <a:gd name="T33" fmla="*/ 6 h 347"/>
                <a:gd name="T34" fmla="*/ 8 w 73"/>
                <a:gd name="T35" fmla="*/ 0 h 347"/>
                <a:gd name="T36" fmla="*/ 8 w 73"/>
                <a:gd name="T37" fmla="*/ 0 h 347"/>
                <a:gd name="T38" fmla="*/ 8 w 73"/>
                <a:gd name="T39" fmla="*/ 0 h 347"/>
                <a:gd name="T40" fmla="*/ 8 w 73"/>
                <a:gd name="T41" fmla="*/ 0 h 347"/>
                <a:gd name="T42" fmla="*/ 8 w 73"/>
                <a:gd name="T43" fmla="*/ 0 h 347"/>
                <a:gd name="T44" fmla="*/ 7 w 73"/>
                <a:gd name="T45" fmla="*/ 0 h 347"/>
                <a:gd name="T46" fmla="*/ 6 w 73"/>
                <a:gd name="T47" fmla="*/ 0 h 347"/>
                <a:gd name="T48" fmla="*/ 4 w 73"/>
                <a:gd name="T49" fmla="*/ 0 h 347"/>
                <a:gd name="T50" fmla="*/ 3 w 73"/>
                <a:gd name="T51" fmla="*/ 1 h 3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3"/>
                <a:gd name="T79" fmla="*/ 0 h 347"/>
                <a:gd name="T80" fmla="*/ 73 w 73"/>
                <a:gd name="T81" fmla="*/ 347 h 3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3" h="347">
                  <a:moveTo>
                    <a:pt x="23" y="7"/>
                  </a:moveTo>
                  <a:lnTo>
                    <a:pt x="21" y="14"/>
                  </a:lnTo>
                  <a:lnTo>
                    <a:pt x="16" y="33"/>
                  </a:lnTo>
                  <a:lnTo>
                    <a:pt x="10" y="64"/>
                  </a:lnTo>
                  <a:lnTo>
                    <a:pt x="4" y="105"/>
                  </a:lnTo>
                  <a:lnTo>
                    <a:pt x="0" y="155"/>
                  </a:lnTo>
                  <a:lnTo>
                    <a:pt x="0" y="213"/>
                  </a:lnTo>
                  <a:lnTo>
                    <a:pt x="7" y="278"/>
                  </a:lnTo>
                  <a:lnTo>
                    <a:pt x="20" y="347"/>
                  </a:lnTo>
                  <a:lnTo>
                    <a:pt x="70" y="344"/>
                  </a:lnTo>
                  <a:lnTo>
                    <a:pt x="68" y="334"/>
                  </a:lnTo>
                  <a:lnTo>
                    <a:pt x="63" y="305"/>
                  </a:lnTo>
                  <a:lnTo>
                    <a:pt x="56" y="265"/>
                  </a:lnTo>
                  <a:lnTo>
                    <a:pt x="51" y="213"/>
                  </a:lnTo>
                  <a:lnTo>
                    <a:pt x="48" y="158"/>
                  </a:lnTo>
                  <a:lnTo>
                    <a:pt x="50" y="101"/>
                  </a:lnTo>
                  <a:lnTo>
                    <a:pt x="57" y="49"/>
                  </a:lnTo>
                  <a:lnTo>
                    <a:pt x="73" y="4"/>
                  </a:lnTo>
                  <a:lnTo>
                    <a:pt x="73" y="2"/>
                  </a:lnTo>
                  <a:lnTo>
                    <a:pt x="72" y="1"/>
                  </a:lnTo>
                  <a:lnTo>
                    <a:pt x="69" y="0"/>
                  </a:lnTo>
                  <a:lnTo>
                    <a:pt x="63" y="0"/>
                  </a:lnTo>
                  <a:lnTo>
                    <a:pt x="53" y="1"/>
                  </a:lnTo>
                  <a:lnTo>
                    <a:pt x="41" y="3"/>
                  </a:lnTo>
                  <a:lnTo>
                    <a:pt x="23" y="7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26" name="Freeform 830"/>
            <p:cNvSpPr>
              <a:spLocks/>
            </p:cNvSpPr>
            <p:nvPr/>
          </p:nvSpPr>
          <p:spPr bwMode="auto">
            <a:xfrm>
              <a:off x="3964" y="3301"/>
              <a:ext cx="6" cy="28"/>
            </a:xfrm>
            <a:custGeom>
              <a:avLst/>
              <a:gdLst>
                <a:gd name="T0" fmla="*/ 2 w 52"/>
                <a:gd name="T1" fmla="*/ 1 h 256"/>
                <a:gd name="T2" fmla="*/ 2 w 52"/>
                <a:gd name="T3" fmla="*/ 1 h 256"/>
                <a:gd name="T4" fmla="*/ 1 w 52"/>
                <a:gd name="T5" fmla="*/ 3 h 256"/>
                <a:gd name="T6" fmla="*/ 1 w 52"/>
                <a:gd name="T7" fmla="*/ 5 h 256"/>
                <a:gd name="T8" fmla="*/ 0 w 52"/>
                <a:gd name="T9" fmla="*/ 8 h 256"/>
                <a:gd name="T10" fmla="*/ 0 w 52"/>
                <a:gd name="T11" fmla="*/ 13 h 256"/>
                <a:gd name="T12" fmla="*/ 0 w 52"/>
                <a:gd name="T13" fmla="*/ 17 h 256"/>
                <a:gd name="T14" fmla="*/ 0 w 52"/>
                <a:gd name="T15" fmla="*/ 22 h 256"/>
                <a:gd name="T16" fmla="*/ 2 w 52"/>
                <a:gd name="T17" fmla="*/ 28 h 256"/>
                <a:gd name="T18" fmla="*/ 6 w 52"/>
                <a:gd name="T19" fmla="*/ 28 h 256"/>
                <a:gd name="T20" fmla="*/ 6 w 52"/>
                <a:gd name="T21" fmla="*/ 27 h 256"/>
                <a:gd name="T22" fmla="*/ 5 w 52"/>
                <a:gd name="T23" fmla="*/ 25 h 256"/>
                <a:gd name="T24" fmla="*/ 5 w 52"/>
                <a:gd name="T25" fmla="*/ 21 h 256"/>
                <a:gd name="T26" fmla="*/ 4 w 52"/>
                <a:gd name="T27" fmla="*/ 17 h 256"/>
                <a:gd name="T28" fmla="*/ 4 w 52"/>
                <a:gd name="T29" fmla="*/ 13 h 256"/>
                <a:gd name="T30" fmla="*/ 4 w 52"/>
                <a:gd name="T31" fmla="*/ 8 h 256"/>
                <a:gd name="T32" fmla="*/ 5 w 52"/>
                <a:gd name="T33" fmla="*/ 4 h 256"/>
                <a:gd name="T34" fmla="*/ 6 w 52"/>
                <a:gd name="T35" fmla="*/ 0 h 256"/>
                <a:gd name="T36" fmla="*/ 6 w 52"/>
                <a:gd name="T37" fmla="*/ 0 h 256"/>
                <a:gd name="T38" fmla="*/ 6 w 52"/>
                <a:gd name="T39" fmla="*/ 0 h 256"/>
                <a:gd name="T40" fmla="*/ 6 w 52"/>
                <a:gd name="T41" fmla="*/ 0 h 256"/>
                <a:gd name="T42" fmla="*/ 6 w 52"/>
                <a:gd name="T43" fmla="*/ 0 h 256"/>
                <a:gd name="T44" fmla="*/ 5 w 52"/>
                <a:gd name="T45" fmla="*/ 0 h 256"/>
                <a:gd name="T46" fmla="*/ 5 w 52"/>
                <a:gd name="T47" fmla="*/ 0 h 256"/>
                <a:gd name="T48" fmla="*/ 3 w 52"/>
                <a:gd name="T49" fmla="*/ 0 h 256"/>
                <a:gd name="T50" fmla="*/ 2 w 52"/>
                <a:gd name="T51" fmla="*/ 1 h 2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2"/>
                <a:gd name="T79" fmla="*/ 0 h 256"/>
                <a:gd name="T80" fmla="*/ 52 w 52"/>
                <a:gd name="T81" fmla="*/ 256 h 2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2" h="256">
                  <a:moveTo>
                    <a:pt x="16" y="5"/>
                  </a:moveTo>
                  <a:lnTo>
                    <a:pt x="15" y="10"/>
                  </a:lnTo>
                  <a:lnTo>
                    <a:pt x="11" y="24"/>
                  </a:lnTo>
                  <a:lnTo>
                    <a:pt x="6" y="47"/>
                  </a:lnTo>
                  <a:lnTo>
                    <a:pt x="2" y="77"/>
                  </a:lnTo>
                  <a:lnTo>
                    <a:pt x="0" y="115"/>
                  </a:lnTo>
                  <a:lnTo>
                    <a:pt x="0" y="157"/>
                  </a:lnTo>
                  <a:lnTo>
                    <a:pt x="4" y="205"/>
                  </a:lnTo>
                  <a:lnTo>
                    <a:pt x="14" y="256"/>
                  </a:lnTo>
                  <a:lnTo>
                    <a:pt x="50" y="254"/>
                  </a:lnTo>
                  <a:lnTo>
                    <a:pt x="49" y="247"/>
                  </a:lnTo>
                  <a:lnTo>
                    <a:pt x="45" y="226"/>
                  </a:lnTo>
                  <a:lnTo>
                    <a:pt x="41" y="195"/>
                  </a:lnTo>
                  <a:lnTo>
                    <a:pt x="37" y="157"/>
                  </a:lnTo>
                  <a:lnTo>
                    <a:pt x="35" y="116"/>
                  </a:lnTo>
                  <a:lnTo>
                    <a:pt x="36" y="74"/>
                  </a:lnTo>
                  <a:lnTo>
                    <a:pt x="41" y="35"/>
                  </a:lnTo>
                  <a:lnTo>
                    <a:pt x="52" y="3"/>
                  </a:lnTo>
                  <a:lnTo>
                    <a:pt x="52" y="2"/>
                  </a:lnTo>
                  <a:lnTo>
                    <a:pt x="51" y="1"/>
                  </a:lnTo>
                  <a:lnTo>
                    <a:pt x="49" y="0"/>
                  </a:lnTo>
                  <a:lnTo>
                    <a:pt x="45" y="0"/>
                  </a:lnTo>
                  <a:lnTo>
                    <a:pt x="39" y="0"/>
                  </a:lnTo>
                  <a:lnTo>
                    <a:pt x="29" y="2"/>
                  </a:lnTo>
                  <a:lnTo>
                    <a:pt x="1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27" name="Freeform 831"/>
            <p:cNvSpPr>
              <a:spLocks/>
            </p:cNvSpPr>
            <p:nvPr/>
          </p:nvSpPr>
          <p:spPr bwMode="auto">
            <a:xfrm>
              <a:off x="4046" y="3273"/>
              <a:ext cx="20" cy="77"/>
            </a:xfrm>
            <a:custGeom>
              <a:avLst/>
              <a:gdLst>
                <a:gd name="T0" fmla="*/ 20 w 176"/>
                <a:gd name="T1" fmla="*/ 1 h 693"/>
                <a:gd name="T2" fmla="*/ 20 w 176"/>
                <a:gd name="T3" fmla="*/ 1 h 693"/>
                <a:gd name="T4" fmla="*/ 18 w 176"/>
                <a:gd name="T5" fmla="*/ 3 h 693"/>
                <a:gd name="T6" fmla="*/ 16 w 176"/>
                <a:gd name="T7" fmla="*/ 7 h 693"/>
                <a:gd name="T8" fmla="*/ 15 w 176"/>
                <a:gd name="T9" fmla="*/ 14 h 693"/>
                <a:gd name="T10" fmla="*/ 13 w 176"/>
                <a:gd name="T11" fmla="*/ 23 h 693"/>
                <a:gd name="T12" fmla="*/ 12 w 176"/>
                <a:gd name="T13" fmla="*/ 37 h 693"/>
                <a:gd name="T14" fmla="*/ 13 w 176"/>
                <a:gd name="T15" fmla="*/ 54 h 693"/>
                <a:gd name="T16" fmla="*/ 15 w 176"/>
                <a:gd name="T17" fmla="*/ 77 h 693"/>
                <a:gd name="T18" fmla="*/ 4 w 176"/>
                <a:gd name="T19" fmla="*/ 77 h 693"/>
                <a:gd name="T20" fmla="*/ 3 w 176"/>
                <a:gd name="T21" fmla="*/ 75 h 693"/>
                <a:gd name="T22" fmla="*/ 2 w 176"/>
                <a:gd name="T23" fmla="*/ 69 h 693"/>
                <a:gd name="T24" fmla="*/ 1 w 176"/>
                <a:gd name="T25" fmla="*/ 59 h 693"/>
                <a:gd name="T26" fmla="*/ 0 w 176"/>
                <a:gd name="T27" fmla="*/ 48 h 693"/>
                <a:gd name="T28" fmla="*/ 0 w 176"/>
                <a:gd name="T29" fmla="*/ 35 h 693"/>
                <a:gd name="T30" fmla="*/ 1 w 176"/>
                <a:gd name="T31" fmla="*/ 22 h 693"/>
                <a:gd name="T32" fmla="*/ 3 w 176"/>
                <a:gd name="T33" fmla="*/ 10 h 693"/>
                <a:gd name="T34" fmla="*/ 6 w 176"/>
                <a:gd name="T35" fmla="*/ 0 h 693"/>
                <a:gd name="T36" fmla="*/ 20 w 176"/>
                <a:gd name="T37" fmla="*/ 1 h 69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76"/>
                <a:gd name="T58" fmla="*/ 0 h 693"/>
                <a:gd name="T59" fmla="*/ 176 w 176"/>
                <a:gd name="T60" fmla="*/ 693 h 69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76" h="693">
                  <a:moveTo>
                    <a:pt x="176" y="5"/>
                  </a:moveTo>
                  <a:lnTo>
                    <a:pt x="172" y="10"/>
                  </a:lnTo>
                  <a:lnTo>
                    <a:pt x="159" y="28"/>
                  </a:lnTo>
                  <a:lnTo>
                    <a:pt x="144" y="63"/>
                  </a:lnTo>
                  <a:lnTo>
                    <a:pt x="129" y="123"/>
                  </a:lnTo>
                  <a:lnTo>
                    <a:pt x="117" y="210"/>
                  </a:lnTo>
                  <a:lnTo>
                    <a:pt x="110" y="331"/>
                  </a:lnTo>
                  <a:lnTo>
                    <a:pt x="115" y="490"/>
                  </a:lnTo>
                  <a:lnTo>
                    <a:pt x="131" y="693"/>
                  </a:lnTo>
                  <a:lnTo>
                    <a:pt x="32" y="693"/>
                  </a:lnTo>
                  <a:lnTo>
                    <a:pt x="29" y="673"/>
                  </a:lnTo>
                  <a:lnTo>
                    <a:pt x="20" y="617"/>
                  </a:lnTo>
                  <a:lnTo>
                    <a:pt x="11" y="533"/>
                  </a:lnTo>
                  <a:lnTo>
                    <a:pt x="3" y="430"/>
                  </a:lnTo>
                  <a:lnTo>
                    <a:pt x="0" y="317"/>
                  </a:lnTo>
                  <a:lnTo>
                    <a:pt x="6" y="202"/>
                  </a:lnTo>
                  <a:lnTo>
                    <a:pt x="23" y="93"/>
                  </a:lnTo>
                  <a:lnTo>
                    <a:pt x="57" y="0"/>
                  </a:lnTo>
                  <a:lnTo>
                    <a:pt x="176" y="5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28" name="Freeform 832"/>
            <p:cNvSpPr>
              <a:spLocks/>
            </p:cNvSpPr>
            <p:nvPr/>
          </p:nvSpPr>
          <p:spPr bwMode="auto">
            <a:xfrm>
              <a:off x="4047" y="3279"/>
              <a:ext cx="16" cy="65"/>
            </a:xfrm>
            <a:custGeom>
              <a:avLst/>
              <a:gdLst>
                <a:gd name="T0" fmla="*/ 16 w 149"/>
                <a:gd name="T1" fmla="*/ 0 h 592"/>
                <a:gd name="T2" fmla="*/ 16 w 149"/>
                <a:gd name="T3" fmla="*/ 1 h 592"/>
                <a:gd name="T4" fmla="*/ 15 w 149"/>
                <a:gd name="T5" fmla="*/ 3 h 592"/>
                <a:gd name="T6" fmla="*/ 13 w 149"/>
                <a:gd name="T7" fmla="*/ 6 h 592"/>
                <a:gd name="T8" fmla="*/ 12 w 149"/>
                <a:gd name="T9" fmla="*/ 11 h 592"/>
                <a:gd name="T10" fmla="*/ 11 w 149"/>
                <a:gd name="T11" fmla="*/ 20 h 592"/>
                <a:gd name="T12" fmla="*/ 10 w 149"/>
                <a:gd name="T13" fmla="*/ 31 h 592"/>
                <a:gd name="T14" fmla="*/ 10 w 149"/>
                <a:gd name="T15" fmla="*/ 46 h 592"/>
                <a:gd name="T16" fmla="*/ 12 w 149"/>
                <a:gd name="T17" fmla="*/ 65 h 592"/>
                <a:gd name="T18" fmla="*/ 3 w 149"/>
                <a:gd name="T19" fmla="*/ 65 h 592"/>
                <a:gd name="T20" fmla="*/ 3 w 149"/>
                <a:gd name="T21" fmla="*/ 63 h 592"/>
                <a:gd name="T22" fmla="*/ 2 w 149"/>
                <a:gd name="T23" fmla="*/ 58 h 592"/>
                <a:gd name="T24" fmla="*/ 1 w 149"/>
                <a:gd name="T25" fmla="*/ 50 h 592"/>
                <a:gd name="T26" fmla="*/ 0 w 149"/>
                <a:gd name="T27" fmla="*/ 40 h 592"/>
                <a:gd name="T28" fmla="*/ 0 w 149"/>
                <a:gd name="T29" fmla="*/ 30 h 592"/>
                <a:gd name="T30" fmla="*/ 1 w 149"/>
                <a:gd name="T31" fmla="*/ 19 h 592"/>
                <a:gd name="T32" fmla="*/ 2 w 149"/>
                <a:gd name="T33" fmla="*/ 9 h 592"/>
                <a:gd name="T34" fmla="*/ 5 w 149"/>
                <a:gd name="T35" fmla="*/ 0 h 592"/>
                <a:gd name="T36" fmla="*/ 16 w 149"/>
                <a:gd name="T37" fmla="*/ 0 h 59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9"/>
                <a:gd name="T58" fmla="*/ 0 h 592"/>
                <a:gd name="T59" fmla="*/ 149 w 149"/>
                <a:gd name="T60" fmla="*/ 592 h 59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9" h="592">
                  <a:moveTo>
                    <a:pt x="149" y="4"/>
                  </a:moveTo>
                  <a:lnTo>
                    <a:pt x="145" y="8"/>
                  </a:lnTo>
                  <a:lnTo>
                    <a:pt x="136" y="24"/>
                  </a:lnTo>
                  <a:lnTo>
                    <a:pt x="123" y="54"/>
                  </a:lnTo>
                  <a:lnTo>
                    <a:pt x="110" y="104"/>
                  </a:lnTo>
                  <a:lnTo>
                    <a:pt x="99" y="179"/>
                  </a:lnTo>
                  <a:lnTo>
                    <a:pt x="94" y="282"/>
                  </a:lnTo>
                  <a:lnTo>
                    <a:pt x="97" y="418"/>
                  </a:lnTo>
                  <a:lnTo>
                    <a:pt x="112" y="592"/>
                  </a:lnTo>
                  <a:lnTo>
                    <a:pt x="27" y="592"/>
                  </a:lnTo>
                  <a:lnTo>
                    <a:pt x="24" y="575"/>
                  </a:lnTo>
                  <a:lnTo>
                    <a:pt x="17" y="527"/>
                  </a:lnTo>
                  <a:lnTo>
                    <a:pt x="9" y="455"/>
                  </a:lnTo>
                  <a:lnTo>
                    <a:pt x="2" y="367"/>
                  </a:lnTo>
                  <a:lnTo>
                    <a:pt x="0" y="271"/>
                  </a:lnTo>
                  <a:lnTo>
                    <a:pt x="5" y="173"/>
                  </a:lnTo>
                  <a:lnTo>
                    <a:pt x="20" y="80"/>
                  </a:lnTo>
                  <a:lnTo>
                    <a:pt x="48" y="0"/>
                  </a:lnTo>
                  <a:lnTo>
                    <a:pt x="149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29" name="Freeform 833"/>
            <p:cNvSpPr>
              <a:spLocks/>
            </p:cNvSpPr>
            <p:nvPr/>
          </p:nvSpPr>
          <p:spPr bwMode="auto">
            <a:xfrm>
              <a:off x="4048" y="3284"/>
              <a:ext cx="13" cy="54"/>
            </a:xfrm>
            <a:custGeom>
              <a:avLst/>
              <a:gdLst>
                <a:gd name="T0" fmla="*/ 13 w 124"/>
                <a:gd name="T1" fmla="*/ 0 h 490"/>
                <a:gd name="T2" fmla="*/ 13 w 124"/>
                <a:gd name="T3" fmla="*/ 1 h 490"/>
                <a:gd name="T4" fmla="*/ 12 w 124"/>
                <a:gd name="T5" fmla="*/ 2 h 490"/>
                <a:gd name="T6" fmla="*/ 11 w 124"/>
                <a:gd name="T7" fmla="*/ 5 h 490"/>
                <a:gd name="T8" fmla="*/ 10 w 124"/>
                <a:gd name="T9" fmla="*/ 10 h 490"/>
                <a:gd name="T10" fmla="*/ 9 w 124"/>
                <a:gd name="T11" fmla="*/ 16 h 490"/>
                <a:gd name="T12" fmla="*/ 8 w 124"/>
                <a:gd name="T13" fmla="*/ 26 h 490"/>
                <a:gd name="T14" fmla="*/ 8 w 124"/>
                <a:gd name="T15" fmla="*/ 38 h 490"/>
                <a:gd name="T16" fmla="*/ 10 w 124"/>
                <a:gd name="T17" fmla="*/ 54 h 490"/>
                <a:gd name="T18" fmla="*/ 2 w 124"/>
                <a:gd name="T19" fmla="*/ 54 h 490"/>
                <a:gd name="T20" fmla="*/ 2 w 124"/>
                <a:gd name="T21" fmla="*/ 52 h 490"/>
                <a:gd name="T22" fmla="*/ 2 w 124"/>
                <a:gd name="T23" fmla="*/ 48 h 490"/>
                <a:gd name="T24" fmla="*/ 1 w 124"/>
                <a:gd name="T25" fmla="*/ 42 h 490"/>
                <a:gd name="T26" fmla="*/ 0 w 124"/>
                <a:gd name="T27" fmla="*/ 34 h 490"/>
                <a:gd name="T28" fmla="*/ 0 w 124"/>
                <a:gd name="T29" fmla="*/ 25 h 490"/>
                <a:gd name="T30" fmla="*/ 0 w 124"/>
                <a:gd name="T31" fmla="*/ 16 h 490"/>
                <a:gd name="T32" fmla="*/ 2 w 124"/>
                <a:gd name="T33" fmla="*/ 7 h 490"/>
                <a:gd name="T34" fmla="*/ 4 w 124"/>
                <a:gd name="T35" fmla="*/ 0 h 490"/>
                <a:gd name="T36" fmla="*/ 13 w 124"/>
                <a:gd name="T37" fmla="*/ 0 h 4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4"/>
                <a:gd name="T58" fmla="*/ 0 h 490"/>
                <a:gd name="T59" fmla="*/ 124 w 124"/>
                <a:gd name="T60" fmla="*/ 490 h 4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4" h="490">
                  <a:moveTo>
                    <a:pt x="124" y="4"/>
                  </a:moveTo>
                  <a:lnTo>
                    <a:pt x="121" y="7"/>
                  </a:lnTo>
                  <a:lnTo>
                    <a:pt x="113" y="21"/>
                  </a:lnTo>
                  <a:lnTo>
                    <a:pt x="103" y="45"/>
                  </a:lnTo>
                  <a:lnTo>
                    <a:pt x="91" y="87"/>
                  </a:lnTo>
                  <a:lnTo>
                    <a:pt x="83" y="148"/>
                  </a:lnTo>
                  <a:lnTo>
                    <a:pt x="79" y="234"/>
                  </a:lnTo>
                  <a:lnTo>
                    <a:pt x="81" y="347"/>
                  </a:lnTo>
                  <a:lnTo>
                    <a:pt x="93" y="490"/>
                  </a:lnTo>
                  <a:lnTo>
                    <a:pt x="23" y="490"/>
                  </a:lnTo>
                  <a:lnTo>
                    <a:pt x="21" y="476"/>
                  </a:lnTo>
                  <a:lnTo>
                    <a:pt x="15" y="436"/>
                  </a:lnTo>
                  <a:lnTo>
                    <a:pt x="8" y="377"/>
                  </a:lnTo>
                  <a:lnTo>
                    <a:pt x="2" y="304"/>
                  </a:lnTo>
                  <a:lnTo>
                    <a:pt x="0" y="224"/>
                  </a:lnTo>
                  <a:lnTo>
                    <a:pt x="4" y="143"/>
                  </a:lnTo>
                  <a:lnTo>
                    <a:pt x="17" y="67"/>
                  </a:lnTo>
                  <a:lnTo>
                    <a:pt x="40" y="0"/>
                  </a:lnTo>
                  <a:lnTo>
                    <a:pt x="124" y="4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30" name="Freeform 834"/>
            <p:cNvSpPr>
              <a:spLocks/>
            </p:cNvSpPr>
            <p:nvPr/>
          </p:nvSpPr>
          <p:spPr bwMode="auto">
            <a:xfrm>
              <a:off x="4048" y="3289"/>
              <a:ext cx="11" cy="43"/>
            </a:xfrm>
            <a:custGeom>
              <a:avLst/>
              <a:gdLst>
                <a:gd name="T0" fmla="*/ 11 w 99"/>
                <a:gd name="T1" fmla="*/ 0 h 389"/>
                <a:gd name="T2" fmla="*/ 11 w 99"/>
                <a:gd name="T3" fmla="*/ 1 h 389"/>
                <a:gd name="T4" fmla="*/ 10 w 99"/>
                <a:gd name="T5" fmla="*/ 2 h 389"/>
                <a:gd name="T6" fmla="*/ 9 w 99"/>
                <a:gd name="T7" fmla="*/ 4 h 389"/>
                <a:gd name="T8" fmla="*/ 8 w 99"/>
                <a:gd name="T9" fmla="*/ 8 h 389"/>
                <a:gd name="T10" fmla="*/ 7 w 99"/>
                <a:gd name="T11" fmla="*/ 13 h 389"/>
                <a:gd name="T12" fmla="*/ 7 w 99"/>
                <a:gd name="T13" fmla="*/ 20 h 389"/>
                <a:gd name="T14" fmla="*/ 7 w 99"/>
                <a:gd name="T15" fmla="*/ 30 h 389"/>
                <a:gd name="T16" fmla="*/ 8 w 99"/>
                <a:gd name="T17" fmla="*/ 43 h 389"/>
                <a:gd name="T18" fmla="*/ 2 w 99"/>
                <a:gd name="T19" fmla="*/ 43 h 389"/>
                <a:gd name="T20" fmla="*/ 2 w 99"/>
                <a:gd name="T21" fmla="*/ 42 h 389"/>
                <a:gd name="T22" fmla="*/ 1 w 99"/>
                <a:gd name="T23" fmla="*/ 38 h 389"/>
                <a:gd name="T24" fmla="*/ 1 w 99"/>
                <a:gd name="T25" fmla="*/ 33 h 389"/>
                <a:gd name="T26" fmla="*/ 0 w 99"/>
                <a:gd name="T27" fmla="*/ 27 h 389"/>
                <a:gd name="T28" fmla="*/ 0 w 99"/>
                <a:gd name="T29" fmla="*/ 20 h 389"/>
                <a:gd name="T30" fmla="*/ 0 w 99"/>
                <a:gd name="T31" fmla="*/ 13 h 389"/>
                <a:gd name="T32" fmla="*/ 2 w 99"/>
                <a:gd name="T33" fmla="*/ 6 h 389"/>
                <a:gd name="T34" fmla="*/ 4 w 99"/>
                <a:gd name="T35" fmla="*/ 0 h 389"/>
                <a:gd name="T36" fmla="*/ 11 w 99"/>
                <a:gd name="T37" fmla="*/ 0 h 38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9"/>
                <a:gd name="T58" fmla="*/ 0 h 389"/>
                <a:gd name="T59" fmla="*/ 99 w 99"/>
                <a:gd name="T60" fmla="*/ 389 h 38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9" h="389">
                  <a:moveTo>
                    <a:pt x="99" y="3"/>
                  </a:moveTo>
                  <a:lnTo>
                    <a:pt x="96" y="6"/>
                  </a:lnTo>
                  <a:lnTo>
                    <a:pt x="89" y="16"/>
                  </a:lnTo>
                  <a:lnTo>
                    <a:pt x="81" y="36"/>
                  </a:lnTo>
                  <a:lnTo>
                    <a:pt x="72" y="69"/>
                  </a:lnTo>
                  <a:lnTo>
                    <a:pt x="66" y="118"/>
                  </a:lnTo>
                  <a:lnTo>
                    <a:pt x="62" y="185"/>
                  </a:lnTo>
                  <a:lnTo>
                    <a:pt x="64" y="275"/>
                  </a:lnTo>
                  <a:lnTo>
                    <a:pt x="73" y="389"/>
                  </a:lnTo>
                  <a:lnTo>
                    <a:pt x="18" y="389"/>
                  </a:lnTo>
                  <a:lnTo>
                    <a:pt x="16" y="378"/>
                  </a:lnTo>
                  <a:lnTo>
                    <a:pt x="11" y="346"/>
                  </a:lnTo>
                  <a:lnTo>
                    <a:pt x="6" y="299"/>
                  </a:lnTo>
                  <a:lnTo>
                    <a:pt x="2" y="242"/>
                  </a:lnTo>
                  <a:lnTo>
                    <a:pt x="0" y="178"/>
                  </a:lnTo>
                  <a:lnTo>
                    <a:pt x="4" y="114"/>
                  </a:lnTo>
                  <a:lnTo>
                    <a:pt x="14" y="52"/>
                  </a:lnTo>
                  <a:lnTo>
                    <a:pt x="32" y="0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31" name="Freeform 835"/>
            <p:cNvSpPr>
              <a:spLocks/>
            </p:cNvSpPr>
            <p:nvPr/>
          </p:nvSpPr>
          <p:spPr bwMode="auto">
            <a:xfrm>
              <a:off x="4049" y="3295"/>
              <a:ext cx="8" cy="31"/>
            </a:xfrm>
            <a:custGeom>
              <a:avLst/>
              <a:gdLst>
                <a:gd name="T0" fmla="*/ 8 w 72"/>
                <a:gd name="T1" fmla="*/ 0 h 287"/>
                <a:gd name="T2" fmla="*/ 8 w 72"/>
                <a:gd name="T3" fmla="*/ 0 h 287"/>
                <a:gd name="T4" fmla="*/ 7 w 72"/>
                <a:gd name="T5" fmla="*/ 1 h 287"/>
                <a:gd name="T6" fmla="*/ 7 w 72"/>
                <a:gd name="T7" fmla="*/ 3 h 287"/>
                <a:gd name="T8" fmla="*/ 6 w 72"/>
                <a:gd name="T9" fmla="*/ 5 h 287"/>
                <a:gd name="T10" fmla="*/ 5 w 72"/>
                <a:gd name="T11" fmla="*/ 9 h 287"/>
                <a:gd name="T12" fmla="*/ 5 w 72"/>
                <a:gd name="T13" fmla="*/ 15 h 287"/>
                <a:gd name="T14" fmla="*/ 5 w 72"/>
                <a:gd name="T15" fmla="*/ 22 h 287"/>
                <a:gd name="T16" fmla="*/ 6 w 72"/>
                <a:gd name="T17" fmla="*/ 31 h 287"/>
                <a:gd name="T18" fmla="*/ 1 w 72"/>
                <a:gd name="T19" fmla="*/ 31 h 287"/>
                <a:gd name="T20" fmla="*/ 1 w 72"/>
                <a:gd name="T21" fmla="*/ 30 h 287"/>
                <a:gd name="T22" fmla="*/ 1 w 72"/>
                <a:gd name="T23" fmla="*/ 28 h 287"/>
                <a:gd name="T24" fmla="*/ 0 w 72"/>
                <a:gd name="T25" fmla="*/ 24 h 287"/>
                <a:gd name="T26" fmla="*/ 0 w 72"/>
                <a:gd name="T27" fmla="*/ 19 h 287"/>
                <a:gd name="T28" fmla="*/ 0 w 72"/>
                <a:gd name="T29" fmla="*/ 14 h 287"/>
                <a:gd name="T30" fmla="*/ 0 w 72"/>
                <a:gd name="T31" fmla="*/ 9 h 287"/>
                <a:gd name="T32" fmla="*/ 1 w 72"/>
                <a:gd name="T33" fmla="*/ 4 h 287"/>
                <a:gd name="T34" fmla="*/ 3 w 72"/>
                <a:gd name="T35" fmla="*/ 0 h 287"/>
                <a:gd name="T36" fmla="*/ 8 w 72"/>
                <a:gd name="T37" fmla="*/ 0 h 28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2"/>
                <a:gd name="T58" fmla="*/ 0 h 287"/>
                <a:gd name="T59" fmla="*/ 72 w 72"/>
                <a:gd name="T60" fmla="*/ 287 h 28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2" h="287">
                  <a:moveTo>
                    <a:pt x="72" y="2"/>
                  </a:moveTo>
                  <a:lnTo>
                    <a:pt x="70" y="4"/>
                  </a:lnTo>
                  <a:lnTo>
                    <a:pt x="66" y="12"/>
                  </a:lnTo>
                  <a:lnTo>
                    <a:pt x="59" y="27"/>
                  </a:lnTo>
                  <a:lnTo>
                    <a:pt x="53" y="50"/>
                  </a:lnTo>
                  <a:lnTo>
                    <a:pt x="48" y="87"/>
                  </a:lnTo>
                  <a:lnTo>
                    <a:pt x="46" y="137"/>
                  </a:lnTo>
                  <a:lnTo>
                    <a:pt x="47" y="203"/>
                  </a:lnTo>
                  <a:lnTo>
                    <a:pt x="54" y="287"/>
                  </a:lnTo>
                  <a:lnTo>
                    <a:pt x="13" y="287"/>
                  </a:lnTo>
                  <a:lnTo>
                    <a:pt x="12" y="279"/>
                  </a:lnTo>
                  <a:lnTo>
                    <a:pt x="8" y="255"/>
                  </a:lnTo>
                  <a:lnTo>
                    <a:pt x="4" y="220"/>
                  </a:lnTo>
                  <a:lnTo>
                    <a:pt x="1" y="178"/>
                  </a:lnTo>
                  <a:lnTo>
                    <a:pt x="0" y="131"/>
                  </a:lnTo>
                  <a:lnTo>
                    <a:pt x="2" y="84"/>
                  </a:lnTo>
                  <a:lnTo>
                    <a:pt x="9" y="39"/>
                  </a:lnTo>
                  <a:lnTo>
                    <a:pt x="23" y="0"/>
                  </a:lnTo>
                  <a:lnTo>
                    <a:pt x="72" y="2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32" name="Rectangle 836"/>
            <p:cNvSpPr>
              <a:spLocks noChangeArrowheads="1"/>
            </p:cNvSpPr>
            <p:nvPr/>
          </p:nvSpPr>
          <p:spPr bwMode="auto">
            <a:xfrm>
              <a:off x="3944" y="3287"/>
              <a:ext cx="3" cy="101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33" name="Freeform 837"/>
            <p:cNvSpPr>
              <a:spLocks/>
            </p:cNvSpPr>
            <p:nvPr/>
          </p:nvSpPr>
          <p:spPr bwMode="auto">
            <a:xfrm>
              <a:off x="3980" y="3285"/>
              <a:ext cx="39" cy="47"/>
            </a:xfrm>
            <a:custGeom>
              <a:avLst/>
              <a:gdLst>
                <a:gd name="T0" fmla="*/ 4 w 354"/>
                <a:gd name="T1" fmla="*/ 4 h 418"/>
                <a:gd name="T2" fmla="*/ 3 w 354"/>
                <a:gd name="T3" fmla="*/ 5 h 418"/>
                <a:gd name="T4" fmla="*/ 3 w 354"/>
                <a:gd name="T5" fmla="*/ 8 h 418"/>
                <a:gd name="T6" fmla="*/ 2 w 354"/>
                <a:gd name="T7" fmla="*/ 12 h 418"/>
                <a:gd name="T8" fmla="*/ 1 w 354"/>
                <a:gd name="T9" fmla="*/ 17 h 418"/>
                <a:gd name="T10" fmla="*/ 0 w 354"/>
                <a:gd name="T11" fmla="*/ 24 h 418"/>
                <a:gd name="T12" fmla="*/ 0 w 354"/>
                <a:gd name="T13" fmla="*/ 31 h 418"/>
                <a:gd name="T14" fmla="*/ 1 w 354"/>
                <a:gd name="T15" fmla="*/ 39 h 418"/>
                <a:gd name="T16" fmla="*/ 2 w 354"/>
                <a:gd name="T17" fmla="*/ 47 h 418"/>
                <a:gd name="T18" fmla="*/ 2 w 354"/>
                <a:gd name="T19" fmla="*/ 47 h 418"/>
                <a:gd name="T20" fmla="*/ 2 w 354"/>
                <a:gd name="T21" fmla="*/ 46 h 418"/>
                <a:gd name="T22" fmla="*/ 2 w 354"/>
                <a:gd name="T23" fmla="*/ 44 h 418"/>
                <a:gd name="T24" fmla="*/ 2 w 354"/>
                <a:gd name="T25" fmla="*/ 42 h 418"/>
                <a:gd name="T26" fmla="*/ 3 w 354"/>
                <a:gd name="T27" fmla="*/ 39 h 418"/>
                <a:gd name="T28" fmla="*/ 3 w 354"/>
                <a:gd name="T29" fmla="*/ 36 h 418"/>
                <a:gd name="T30" fmla="*/ 3 w 354"/>
                <a:gd name="T31" fmla="*/ 33 h 418"/>
                <a:gd name="T32" fmla="*/ 4 w 354"/>
                <a:gd name="T33" fmla="*/ 30 h 418"/>
                <a:gd name="T34" fmla="*/ 5 w 354"/>
                <a:gd name="T35" fmla="*/ 27 h 418"/>
                <a:gd name="T36" fmla="*/ 6 w 354"/>
                <a:gd name="T37" fmla="*/ 24 h 418"/>
                <a:gd name="T38" fmla="*/ 8 w 354"/>
                <a:gd name="T39" fmla="*/ 21 h 418"/>
                <a:gd name="T40" fmla="*/ 10 w 354"/>
                <a:gd name="T41" fmla="*/ 18 h 418"/>
                <a:gd name="T42" fmla="*/ 12 w 354"/>
                <a:gd name="T43" fmla="*/ 16 h 418"/>
                <a:gd name="T44" fmla="*/ 15 w 354"/>
                <a:gd name="T45" fmla="*/ 14 h 418"/>
                <a:gd name="T46" fmla="*/ 18 w 354"/>
                <a:gd name="T47" fmla="*/ 12 h 418"/>
                <a:gd name="T48" fmla="*/ 22 w 354"/>
                <a:gd name="T49" fmla="*/ 11 h 418"/>
                <a:gd name="T50" fmla="*/ 22 w 354"/>
                <a:gd name="T51" fmla="*/ 11 h 418"/>
                <a:gd name="T52" fmla="*/ 23 w 354"/>
                <a:gd name="T53" fmla="*/ 11 h 418"/>
                <a:gd name="T54" fmla="*/ 24 w 354"/>
                <a:gd name="T55" fmla="*/ 10 h 418"/>
                <a:gd name="T56" fmla="*/ 25 w 354"/>
                <a:gd name="T57" fmla="*/ 9 h 418"/>
                <a:gd name="T58" fmla="*/ 28 w 354"/>
                <a:gd name="T59" fmla="*/ 7 h 418"/>
                <a:gd name="T60" fmla="*/ 31 w 354"/>
                <a:gd name="T61" fmla="*/ 6 h 418"/>
                <a:gd name="T62" fmla="*/ 35 w 354"/>
                <a:gd name="T63" fmla="*/ 4 h 418"/>
                <a:gd name="T64" fmla="*/ 39 w 354"/>
                <a:gd name="T65" fmla="*/ 2 h 418"/>
                <a:gd name="T66" fmla="*/ 39 w 354"/>
                <a:gd name="T67" fmla="*/ 2 h 418"/>
                <a:gd name="T68" fmla="*/ 38 w 354"/>
                <a:gd name="T69" fmla="*/ 2 h 418"/>
                <a:gd name="T70" fmla="*/ 37 w 354"/>
                <a:gd name="T71" fmla="*/ 1 h 418"/>
                <a:gd name="T72" fmla="*/ 36 w 354"/>
                <a:gd name="T73" fmla="*/ 1 h 418"/>
                <a:gd name="T74" fmla="*/ 34 w 354"/>
                <a:gd name="T75" fmla="*/ 1 h 418"/>
                <a:gd name="T76" fmla="*/ 32 w 354"/>
                <a:gd name="T77" fmla="*/ 1 h 418"/>
                <a:gd name="T78" fmla="*/ 30 w 354"/>
                <a:gd name="T79" fmla="*/ 0 h 418"/>
                <a:gd name="T80" fmla="*/ 27 w 354"/>
                <a:gd name="T81" fmla="*/ 0 h 418"/>
                <a:gd name="T82" fmla="*/ 24 w 354"/>
                <a:gd name="T83" fmla="*/ 0 h 418"/>
                <a:gd name="T84" fmla="*/ 22 w 354"/>
                <a:gd name="T85" fmla="*/ 0 h 418"/>
                <a:gd name="T86" fmla="*/ 19 w 354"/>
                <a:gd name="T87" fmla="*/ 0 h 418"/>
                <a:gd name="T88" fmla="*/ 16 w 354"/>
                <a:gd name="T89" fmla="*/ 1 h 418"/>
                <a:gd name="T90" fmla="*/ 13 w 354"/>
                <a:gd name="T91" fmla="*/ 1 h 418"/>
                <a:gd name="T92" fmla="*/ 10 w 354"/>
                <a:gd name="T93" fmla="*/ 2 h 418"/>
                <a:gd name="T94" fmla="*/ 6 w 354"/>
                <a:gd name="T95" fmla="*/ 3 h 418"/>
                <a:gd name="T96" fmla="*/ 4 w 354"/>
                <a:gd name="T97" fmla="*/ 4 h 41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54"/>
                <a:gd name="T148" fmla="*/ 0 h 418"/>
                <a:gd name="T149" fmla="*/ 354 w 354"/>
                <a:gd name="T150" fmla="*/ 418 h 41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54" h="418">
                  <a:moveTo>
                    <a:pt x="33" y="39"/>
                  </a:moveTo>
                  <a:lnTo>
                    <a:pt x="30" y="48"/>
                  </a:lnTo>
                  <a:lnTo>
                    <a:pt x="23" y="71"/>
                  </a:lnTo>
                  <a:lnTo>
                    <a:pt x="15" y="107"/>
                  </a:lnTo>
                  <a:lnTo>
                    <a:pt x="7" y="155"/>
                  </a:lnTo>
                  <a:lnTo>
                    <a:pt x="1" y="212"/>
                  </a:lnTo>
                  <a:lnTo>
                    <a:pt x="0" y="276"/>
                  </a:lnTo>
                  <a:lnTo>
                    <a:pt x="6" y="345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21" y="405"/>
                  </a:lnTo>
                  <a:lnTo>
                    <a:pt x="21" y="390"/>
                  </a:lnTo>
                  <a:lnTo>
                    <a:pt x="21" y="372"/>
                  </a:lnTo>
                  <a:lnTo>
                    <a:pt x="23" y="348"/>
                  </a:lnTo>
                  <a:lnTo>
                    <a:pt x="27" y="324"/>
                  </a:lnTo>
                  <a:lnTo>
                    <a:pt x="31" y="296"/>
                  </a:lnTo>
                  <a:lnTo>
                    <a:pt x="37" y="267"/>
                  </a:lnTo>
                  <a:lnTo>
                    <a:pt x="46" y="239"/>
                  </a:lnTo>
                  <a:lnTo>
                    <a:pt x="57" y="211"/>
                  </a:lnTo>
                  <a:lnTo>
                    <a:pt x="70" y="185"/>
                  </a:lnTo>
                  <a:lnTo>
                    <a:pt x="88" y="160"/>
                  </a:lnTo>
                  <a:lnTo>
                    <a:pt x="109" y="139"/>
                  </a:lnTo>
                  <a:lnTo>
                    <a:pt x="133" y="121"/>
                  </a:lnTo>
                  <a:lnTo>
                    <a:pt x="163" y="109"/>
                  </a:lnTo>
                  <a:lnTo>
                    <a:pt x="197" y="102"/>
                  </a:lnTo>
                  <a:lnTo>
                    <a:pt x="199" y="100"/>
                  </a:lnTo>
                  <a:lnTo>
                    <a:pt x="205" y="96"/>
                  </a:lnTo>
                  <a:lnTo>
                    <a:pt x="215" y="88"/>
                  </a:lnTo>
                  <a:lnTo>
                    <a:pt x="231" y="78"/>
                  </a:lnTo>
                  <a:lnTo>
                    <a:pt x="252" y="66"/>
                  </a:lnTo>
                  <a:lnTo>
                    <a:pt x="280" y="52"/>
                  </a:lnTo>
                  <a:lnTo>
                    <a:pt x="314" y="35"/>
                  </a:lnTo>
                  <a:lnTo>
                    <a:pt x="354" y="17"/>
                  </a:lnTo>
                  <a:lnTo>
                    <a:pt x="352" y="16"/>
                  </a:lnTo>
                  <a:lnTo>
                    <a:pt x="346" y="15"/>
                  </a:lnTo>
                  <a:lnTo>
                    <a:pt x="337" y="13"/>
                  </a:lnTo>
                  <a:lnTo>
                    <a:pt x="324" y="11"/>
                  </a:lnTo>
                  <a:lnTo>
                    <a:pt x="308" y="8"/>
                  </a:lnTo>
                  <a:lnTo>
                    <a:pt x="290" y="6"/>
                  </a:lnTo>
                  <a:lnTo>
                    <a:pt x="269" y="4"/>
                  </a:lnTo>
                  <a:lnTo>
                    <a:pt x="246" y="1"/>
                  </a:lnTo>
                  <a:lnTo>
                    <a:pt x="222" y="0"/>
                  </a:lnTo>
                  <a:lnTo>
                    <a:pt x="197" y="1"/>
                  </a:lnTo>
                  <a:lnTo>
                    <a:pt x="170" y="3"/>
                  </a:lnTo>
                  <a:lnTo>
                    <a:pt x="143" y="6"/>
                  </a:lnTo>
                  <a:lnTo>
                    <a:pt x="115" y="11"/>
                  </a:lnTo>
                  <a:lnTo>
                    <a:pt x="87" y="18"/>
                  </a:lnTo>
                  <a:lnTo>
                    <a:pt x="59" y="27"/>
                  </a:lnTo>
                  <a:lnTo>
                    <a:pt x="33" y="39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34" name="Freeform 838"/>
            <p:cNvSpPr>
              <a:spLocks/>
            </p:cNvSpPr>
            <p:nvPr/>
          </p:nvSpPr>
          <p:spPr bwMode="auto">
            <a:xfrm>
              <a:off x="3925" y="3320"/>
              <a:ext cx="32" cy="8"/>
            </a:xfrm>
            <a:custGeom>
              <a:avLst/>
              <a:gdLst>
                <a:gd name="T0" fmla="*/ 0 w 290"/>
                <a:gd name="T1" fmla="*/ 5 h 79"/>
                <a:gd name="T2" fmla="*/ 0 w 290"/>
                <a:gd name="T3" fmla="*/ 5 h 79"/>
                <a:gd name="T4" fmla="*/ 0 w 290"/>
                <a:gd name="T5" fmla="*/ 5 h 79"/>
                <a:gd name="T6" fmla="*/ 1 w 290"/>
                <a:gd name="T7" fmla="*/ 4 h 79"/>
                <a:gd name="T8" fmla="*/ 1 w 290"/>
                <a:gd name="T9" fmla="*/ 4 h 79"/>
                <a:gd name="T10" fmla="*/ 2 w 290"/>
                <a:gd name="T11" fmla="*/ 3 h 79"/>
                <a:gd name="T12" fmla="*/ 3 w 290"/>
                <a:gd name="T13" fmla="*/ 2 h 79"/>
                <a:gd name="T14" fmla="*/ 4 w 290"/>
                <a:gd name="T15" fmla="*/ 2 h 79"/>
                <a:gd name="T16" fmla="*/ 6 w 290"/>
                <a:gd name="T17" fmla="*/ 1 h 79"/>
                <a:gd name="T18" fmla="*/ 8 w 290"/>
                <a:gd name="T19" fmla="*/ 1 h 79"/>
                <a:gd name="T20" fmla="*/ 10 w 290"/>
                <a:gd name="T21" fmla="*/ 0 h 79"/>
                <a:gd name="T22" fmla="*/ 12 w 290"/>
                <a:gd name="T23" fmla="*/ 0 h 79"/>
                <a:gd name="T24" fmla="*/ 15 w 290"/>
                <a:gd name="T25" fmla="*/ 0 h 79"/>
                <a:gd name="T26" fmla="*/ 19 w 290"/>
                <a:gd name="T27" fmla="*/ 0 h 79"/>
                <a:gd name="T28" fmla="*/ 23 w 290"/>
                <a:gd name="T29" fmla="*/ 1 h 79"/>
                <a:gd name="T30" fmla="*/ 27 w 290"/>
                <a:gd name="T31" fmla="*/ 2 h 79"/>
                <a:gd name="T32" fmla="*/ 32 w 290"/>
                <a:gd name="T33" fmla="*/ 3 h 79"/>
                <a:gd name="T34" fmla="*/ 31 w 290"/>
                <a:gd name="T35" fmla="*/ 5 h 79"/>
                <a:gd name="T36" fmla="*/ 31 w 290"/>
                <a:gd name="T37" fmla="*/ 4 h 79"/>
                <a:gd name="T38" fmla="*/ 30 w 290"/>
                <a:gd name="T39" fmla="*/ 4 h 79"/>
                <a:gd name="T40" fmla="*/ 29 w 290"/>
                <a:gd name="T41" fmla="*/ 4 h 79"/>
                <a:gd name="T42" fmla="*/ 27 w 290"/>
                <a:gd name="T43" fmla="*/ 4 h 79"/>
                <a:gd name="T44" fmla="*/ 26 w 290"/>
                <a:gd name="T45" fmla="*/ 3 h 79"/>
                <a:gd name="T46" fmla="*/ 23 w 290"/>
                <a:gd name="T47" fmla="*/ 3 h 79"/>
                <a:gd name="T48" fmla="*/ 21 w 290"/>
                <a:gd name="T49" fmla="*/ 2 h 79"/>
                <a:gd name="T50" fmla="*/ 18 w 290"/>
                <a:gd name="T51" fmla="*/ 2 h 79"/>
                <a:gd name="T52" fmla="*/ 16 w 290"/>
                <a:gd name="T53" fmla="*/ 2 h 79"/>
                <a:gd name="T54" fmla="*/ 13 w 290"/>
                <a:gd name="T55" fmla="*/ 2 h 79"/>
                <a:gd name="T56" fmla="*/ 11 w 290"/>
                <a:gd name="T57" fmla="*/ 2 h 79"/>
                <a:gd name="T58" fmla="*/ 8 w 290"/>
                <a:gd name="T59" fmla="*/ 3 h 79"/>
                <a:gd name="T60" fmla="*/ 6 w 290"/>
                <a:gd name="T61" fmla="*/ 4 h 79"/>
                <a:gd name="T62" fmla="*/ 4 w 290"/>
                <a:gd name="T63" fmla="*/ 5 h 79"/>
                <a:gd name="T64" fmla="*/ 2 w 290"/>
                <a:gd name="T65" fmla="*/ 6 h 79"/>
                <a:gd name="T66" fmla="*/ 0 w 290"/>
                <a:gd name="T67" fmla="*/ 8 h 79"/>
                <a:gd name="T68" fmla="*/ 0 w 290"/>
                <a:gd name="T69" fmla="*/ 5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8"/>
                  </a:lnTo>
                  <a:lnTo>
                    <a:pt x="51" y="12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8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5"/>
                  </a:lnTo>
                  <a:lnTo>
                    <a:pt x="281" y="44"/>
                  </a:lnTo>
                  <a:lnTo>
                    <a:pt x="274" y="42"/>
                  </a:lnTo>
                  <a:lnTo>
                    <a:pt x="263" y="39"/>
                  </a:lnTo>
                  <a:lnTo>
                    <a:pt x="249" y="35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2"/>
                  </a:lnTo>
                  <a:lnTo>
                    <a:pt x="144" y="21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35" name="Freeform 839"/>
            <p:cNvSpPr>
              <a:spLocks/>
            </p:cNvSpPr>
            <p:nvPr/>
          </p:nvSpPr>
          <p:spPr bwMode="auto">
            <a:xfrm>
              <a:off x="3925" y="3299"/>
              <a:ext cx="32" cy="9"/>
            </a:xfrm>
            <a:custGeom>
              <a:avLst/>
              <a:gdLst>
                <a:gd name="T0" fmla="*/ 0 w 290"/>
                <a:gd name="T1" fmla="*/ 6 h 79"/>
                <a:gd name="T2" fmla="*/ 0 w 290"/>
                <a:gd name="T3" fmla="*/ 6 h 79"/>
                <a:gd name="T4" fmla="*/ 0 w 290"/>
                <a:gd name="T5" fmla="*/ 5 h 79"/>
                <a:gd name="T6" fmla="*/ 1 w 290"/>
                <a:gd name="T7" fmla="*/ 5 h 79"/>
                <a:gd name="T8" fmla="*/ 1 w 290"/>
                <a:gd name="T9" fmla="*/ 4 h 79"/>
                <a:gd name="T10" fmla="*/ 2 w 290"/>
                <a:gd name="T11" fmla="*/ 3 h 79"/>
                <a:gd name="T12" fmla="*/ 3 w 290"/>
                <a:gd name="T13" fmla="*/ 3 h 79"/>
                <a:gd name="T14" fmla="*/ 4 w 290"/>
                <a:gd name="T15" fmla="*/ 2 h 79"/>
                <a:gd name="T16" fmla="*/ 6 w 290"/>
                <a:gd name="T17" fmla="*/ 1 h 79"/>
                <a:gd name="T18" fmla="*/ 8 w 290"/>
                <a:gd name="T19" fmla="*/ 1 h 79"/>
                <a:gd name="T20" fmla="*/ 10 w 290"/>
                <a:gd name="T21" fmla="*/ 0 h 79"/>
                <a:gd name="T22" fmla="*/ 12 w 290"/>
                <a:gd name="T23" fmla="*/ 0 h 79"/>
                <a:gd name="T24" fmla="*/ 15 w 290"/>
                <a:gd name="T25" fmla="*/ 0 h 79"/>
                <a:gd name="T26" fmla="*/ 19 w 290"/>
                <a:gd name="T27" fmla="*/ 0 h 79"/>
                <a:gd name="T28" fmla="*/ 23 w 290"/>
                <a:gd name="T29" fmla="*/ 1 h 79"/>
                <a:gd name="T30" fmla="*/ 27 w 290"/>
                <a:gd name="T31" fmla="*/ 2 h 79"/>
                <a:gd name="T32" fmla="*/ 32 w 290"/>
                <a:gd name="T33" fmla="*/ 3 h 79"/>
                <a:gd name="T34" fmla="*/ 31 w 290"/>
                <a:gd name="T35" fmla="*/ 5 h 79"/>
                <a:gd name="T36" fmla="*/ 31 w 290"/>
                <a:gd name="T37" fmla="*/ 5 h 79"/>
                <a:gd name="T38" fmla="*/ 30 w 290"/>
                <a:gd name="T39" fmla="*/ 5 h 79"/>
                <a:gd name="T40" fmla="*/ 29 w 290"/>
                <a:gd name="T41" fmla="*/ 4 h 79"/>
                <a:gd name="T42" fmla="*/ 27 w 290"/>
                <a:gd name="T43" fmla="*/ 4 h 79"/>
                <a:gd name="T44" fmla="*/ 26 w 290"/>
                <a:gd name="T45" fmla="*/ 4 h 79"/>
                <a:gd name="T46" fmla="*/ 23 w 290"/>
                <a:gd name="T47" fmla="*/ 3 h 79"/>
                <a:gd name="T48" fmla="*/ 21 w 290"/>
                <a:gd name="T49" fmla="*/ 3 h 79"/>
                <a:gd name="T50" fmla="*/ 18 w 290"/>
                <a:gd name="T51" fmla="*/ 2 h 79"/>
                <a:gd name="T52" fmla="*/ 16 w 290"/>
                <a:gd name="T53" fmla="*/ 2 h 79"/>
                <a:gd name="T54" fmla="*/ 13 w 290"/>
                <a:gd name="T55" fmla="*/ 2 h 79"/>
                <a:gd name="T56" fmla="*/ 11 w 290"/>
                <a:gd name="T57" fmla="*/ 3 h 79"/>
                <a:gd name="T58" fmla="*/ 8 w 290"/>
                <a:gd name="T59" fmla="*/ 3 h 79"/>
                <a:gd name="T60" fmla="*/ 6 w 290"/>
                <a:gd name="T61" fmla="*/ 4 h 79"/>
                <a:gd name="T62" fmla="*/ 4 w 290"/>
                <a:gd name="T63" fmla="*/ 5 h 79"/>
                <a:gd name="T64" fmla="*/ 2 w 290"/>
                <a:gd name="T65" fmla="*/ 7 h 79"/>
                <a:gd name="T66" fmla="*/ 0 w 290"/>
                <a:gd name="T67" fmla="*/ 9 h 79"/>
                <a:gd name="T68" fmla="*/ 0 w 290"/>
                <a:gd name="T69" fmla="*/ 6 h 7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90"/>
                <a:gd name="T106" fmla="*/ 0 h 79"/>
                <a:gd name="T107" fmla="*/ 290 w 290"/>
                <a:gd name="T108" fmla="*/ 79 h 7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90" h="79">
                  <a:moveTo>
                    <a:pt x="0" y="50"/>
                  </a:moveTo>
                  <a:lnTo>
                    <a:pt x="0" y="49"/>
                  </a:lnTo>
                  <a:lnTo>
                    <a:pt x="3" y="46"/>
                  </a:lnTo>
                  <a:lnTo>
                    <a:pt x="6" y="42"/>
                  </a:lnTo>
                  <a:lnTo>
                    <a:pt x="11" y="36"/>
                  </a:lnTo>
                  <a:lnTo>
                    <a:pt x="18" y="30"/>
                  </a:lnTo>
                  <a:lnTo>
                    <a:pt x="26" y="24"/>
                  </a:lnTo>
                  <a:lnTo>
                    <a:pt x="37" y="17"/>
                  </a:lnTo>
                  <a:lnTo>
                    <a:pt x="51" y="11"/>
                  </a:lnTo>
                  <a:lnTo>
                    <a:pt x="69" y="6"/>
                  </a:lnTo>
                  <a:lnTo>
                    <a:pt x="88" y="2"/>
                  </a:lnTo>
                  <a:lnTo>
                    <a:pt x="112" y="0"/>
                  </a:lnTo>
                  <a:lnTo>
                    <a:pt x="139" y="0"/>
                  </a:lnTo>
                  <a:lnTo>
                    <a:pt x="170" y="2"/>
                  </a:lnTo>
                  <a:lnTo>
                    <a:pt x="205" y="7"/>
                  </a:lnTo>
                  <a:lnTo>
                    <a:pt x="245" y="16"/>
                  </a:lnTo>
                  <a:lnTo>
                    <a:pt x="290" y="28"/>
                  </a:lnTo>
                  <a:lnTo>
                    <a:pt x="283" y="44"/>
                  </a:lnTo>
                  <a:lnTo>
                    <a:pt x="281" y="43"/>
                  </a:lnTo>
                  <a:lnTo>
                    <a:pt x="274" y="41"/>
                  </a:lnTo>
                  <a:lnTo>
                    <a:pt x="263" y="38"/>
                  </a:lnTo>
                  <a:lnTo>
                    <a:pt x="249" y="34"/>
                  </a:lnTo>
                  <a:lnTo>
                    <a:pt x="232" y="31"/>
                  </a:lnTo>
                  <a:lnTo>
                    <a:pt x="212" y="27"/>
                  </a:lnTo>
                  <a:lnTo>
                    <a:pt x="191" y="24"/>
                  </a:lnTo>
                  <a:lnTo>
                    <a:pt x="167" y="21"/>
                  </a:lnTo>
                  <a:lnTo>
                    <a:pt x="144" y="20"/>
                  </a:lnTo>
                  <a:lnTo>
                    <a:pt x="120" y="21"/>
                  </a:lnTo>
                  <a:lnTo>
                    <a:pt x="96" y="23"/>
                  </a:lnTo>
                  <a:lnTo>
                    <a:pt x="74" y="28"/>
                  </a:lnTo>
                  <a:lnTo>
                    <a:pt x="52" y="36"/>
                  </a:lnTo>
                  <a:lnTo>
                    <a:pt x="32" y="46"/>
                  </a:lnTo>
                  <a:lnTo>
                    <a:pt x="15" y="61"/>
                  </a:lnTo>
                  <a:lnTo>
                    <a:pt x="0" y="79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36" name="Freeform 840"/>
            <p:cNvSpPr>
              <a:spLocks/>
            </p:cNvSpPr>
            <p:nvPr/>
          </p:nvSpPr>
          <p:spPr bwMode="auto">
            <a:xfrm>
              <a:off x="3955" y="3289"/>
              <a:ext cx="52" cy="96"/>
            </a:xfrm>
            <a:custGeom>
              <a:avLst/>
              <a:gdLst>
                <a:gd name="T0" fmla="*/ 0 w 469"/>
                <a:gd name="T1" fmla="*/ 0 h 868"/>
                <a:gd name="T2" fmla="*/ 0 w 469"/>
                <a:gd name="T3" fmla="*/ 93 h 868"/>
                <a:gd name="T4" fmla="*/ 16 w 469"/>
                <a:gd name="T5" fmla="*/ 96 h 868"/>
                <a:gd name="T6" fmla="*/ 15 w 469"/>
                <a:gd name="T7" fmla="*/ 84 h 868"/>
                <a:gd name="T8" fmla="*/ 52 w 469"/>
                <a:gd name="T9" fmla="*/ 89 h 868"/>
                <a:gd name="T10" fmla="*/ 51 w 469"/>
                <a:gd name="T11" fmla="*/ 84 h 868"/>
                <a:gd name="T12" fmla="*/ 26 w 469"/>
                <a:gd name="T13" fmla="*/ 81 h 868"/>
                <a:gd name="T14" fmla="*/ 25 w 469"/>
                <a:gd name="T15" fmla="*/ 70 h 868"/>
                <a:gd name="T16" fmla="*/ 8 w 469"/>
                <a:gd name="T17" fmla="*/ 70 h 868"/>
                <a:gd name="T18" fmla="*/ 7 w 469"/>
                <a:gd name="T19" fmla="*/ 69 h 868"/>
                <a:gd name="T20" fmla="*/ 6 w 469"/>
                <a:gd name="T21" fmla="*/ 65 h 868"/>
                <a:gd name="T22" fmla="*/ 4 w 469"/>
                <a:gd name="T23" fmla="*/ 59 h 868"/>
                <a:gd name="T24" fmla="*/ 3 w 469"/>
                <a:gd name="T25" fmla="*/ 50 h 868"/>
                <a:gd name="T26" fmla="*/ 2 w 469"/>
                <a:gd name="T27" fmla="*/ 40 h 868"/>
                <a:gd name="T28" fmla="*/ 1 w 469"/>
                <a:gd name="T29" fmla="*/ 29 h 868"/>
                <a:gd name="T30" fmla="*/ 2 w 469"/>
                <a:gd name="T31" fmla="*/ 16 h 868"/>
                <a:gd name="T32" fmla="*/ 4 w 469"/>
                <a:gd name="T33" fmla="*/ 3 h 868"/>
                <a:gd name="T34" fmla="*/ 0 w 469"/>
                <a:gd name="T35" fmla="*/ 0 h 8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9"/>
                <a:gd name="T55" fmla="*/ 0 h 868"/>
                <a:gd name="T56" fmla="*/ 469 w 469"/>
                <a:gd name="T57" fmla="*/ 868 h 8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9" h="868">
                  <a:moveTo>
                    <a:pt x="0" y="0"/>
                  </a:moveTo>
                  <a:lnTo>
                    <a:pt x="0" y="840"/>
                  </a:lnTo>
                  <a:lnTo>
                    <a:pt x="142" y="868"/>
                  </a:lnTo>
                  <a:lnTo>
                    <a:pt x="136" y="755"/>
                  </a:lnTo>
                  <a:lnTo>
                    <a:pt x="469" y="806"/>
                  </a:lnTo>
                  <a:lnTo>
                    <a:pt x="463" y="761"/>
                  </a:lnTo>
                  <a:lnTo>
                    <a:pt x="232" y="732"/>
                  </a:lnTo>
                  <a:lnTo>
                    <a:pt x="226" y="635"/>
                  </a:lnTo>
                  <a:lnTo>
                    <a:pt x="68" y="635"/>
                  </a:lnTo>
                  <a:lnTo>
                    <a:pt x="64" y="623"/>
                  </a:lnTo>
                  <a:lnTo>
                    <a:pt x="53" y="587"/>
                  </a:lnTo>
                  <a:lnTo>
                    <a:pt x="39" y="530"/>
                  </a:lnTo>
                  <a:lnTo>
                    <a:pt x="25" y="455"/>
                  </a:lnTo>
                  <a:lnTo>
                    <a:pt x="14" y="365"/>
                  </a:lnTo>
                  <a:lnTo>
                    <a:pt x="10" y="262"/>
                  </a:lnTo>
                  <a:lnTo>
                    <a:pt x="19" y="149"/>
                  </a:lnTo>
                  <a:lnTo>
                    <a:pt x="4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37" name="Freeform 841"/>
            <p:cNvSpPr>
              <a:spLocks/>
            </p:cNvSpPr>
            <p:nvPr/>
          </p:nvSpPr>
          <p:spPr bwMode="auto">
            <a:xfrm>
              <a:off x="3981" y="3267"/>
              <a:ext cx="67" cy="13"/>
            </a:xfrm>
            <a:custGeom>
              <a:avLst/>
              <a:gdLst>
                <a:gd name="T0" fmla="*/ 0 w 604"/>
                <a:gd name="T1" fmla="*/ 13 h 118"/>
                <a:gd name="T2" fmla="*/ 0 w 604"/>
                <a:gd name="T3" fmla="*/ 13 h 118"/>
                <a:gd name="T4" fmla="*/ 2 w 604"/>
                <a:gd name="T5" fmla="*/ 12 h 118"/>
                <a:gd name="T6" fmla="*/ 3 w 604"/>
                <a:gd name="T7" fmla="*/ 12 h 118"/>
                <a:gd name="T8" fmla="*/ 6 w 604"/>
                <a:gd name="T9" fmla="*/ 11 h 118"/>
                <a:gd name="T10" fmla="*/ 9 w 604"/>
                <a:gd name="T11" fmla="*/ 10 h 118"/>
                <a:gd name="T12" fmla="*/ 12 w 604"/>
                <a:gd name="T13" fmla="*/ 9 h 118"/>
                <a:gd name="T14" fmla="*/ 16 w 604"/>
                <a:gd name="T15" fmla="*/ 8 h 118"/>
                <a:gd name="T16" fmla="*/ 20 w 604"/>
                <a:gd name="T17" fmla="*/ 8 h 118"/>
                <a:gd name="T18" fmla="*/ 25 w 604"/>
                <a:gd name="T19" fmla="*/ 7 h 118"/>
                <a:gd name="T20" fmla="*/ 30 w 604"/>
                <a:gd name="T21" fmla="*/ 6 h 118"/>
                <a:gd name="T22" fmla="*/ 35 w 604"/>
                <a:gd name="T23" fmla="*/ 6 h 118"/>
                <a:gd name="T24" fmla="*/ 41 w 604"/>
                <a:gd name="T25" fmla="*/ 6 h 118"/>
                <a:gd name="T26" fmla="*/ 47 w 604"/>
                <a:gd name="T27" fmla="*/ 6 h 118"/>
                <a:gd name="T28" fmla="*/ 53 w 604"/>
                <a:gd name="T29" fmla="*/ 6 h 118"/>
                <a:gd name="T30" fmla="*/ 59 w 604"/>
                <a:gd name="T31" fmla="*/ 7 h 118"/>
                <a:gd name="T32" fmla="*/ 65 w 604"/>
                <a:gd name="T33" fmla="*/ 9 h 118"/>
                <a:gd name="T34" fmla="*/ 67 w 604"/>
                <a:gd name="T35" fmla="*/ 0 h 118"/>
                <a:gd name="T36" fmla="*/ 67 w 604"/>
                <a:gd name="T37" fmla="*/ 0 h 118"/>
                <a:gd name="T38" fmla="*/ 65 w 604"/>
                <a:gd name="T39" fmla="*/ 0 h 118"/>
                <a:gd name="T40" fmla="*/ 63 w 604"/>
                <a:gd name="T41" fmla="*/ 0 h 118"/>
                <a:gd name="T42" fmla="*/ 60 w 604"/>
                <a:gd name="T43" fmla="*/ 0 h 118"/>
                <a:gd name="T44" fmla="*/ 56 w 604"/>
                <a:gd name="T45" fmla="*/ 0 h 118"/>
                <a:gd name="T46" fmla="*/ 52 w 604"/>
                <a:gd name="T47" fmla="*/ 0 h 118"/>
                <a:gd name="T48" fmla="*/ 47 w 604"/>
                <a:gd name="T49" fmla="*/ 1 h 118"/>
                <a:gd name="T50" fmla="*/ 42 w 604"/>
                <a:gd name="T51" fmla="*/ 1 h 118"/>
                <a:gd name="T52" fmla="*/ 37 w 604"/>
                <a:gd name="T53" fmla="*/ 1 h 118"/>
                <a:gd name="T54" fmla="*/ 32 w 604"/>
                <a:gd name="T55" fmla="*/ 2 h 118"/>
                <a:gd name="T56" fmla="*/ 26 w 604"/>
                <a:gd name="T57" fmla="*/ 2 h 118"/>
                <a:gd name="T58" fmla="*/ 21 w 604"/>
                <a:gd name="T59" fmla="*/ 3 h 118"/>
                <a:gd name="T60" fmla="*/ 15 w 604"/>
                <a:gd name="T61" fmla="*/ 4 h 118"/>
                <a:gd name="T62" fmla="*/ 10 w 604"/>
                <a:gd name="T63" fmla="*/ 5 h 118"/>
                <a:gd name="T64" fmla="*/ 5 w 604"/>
                <a:gd name="T65" fmla="*/ 6 h 118"/>
                <a:gd name="T66" fmla="*/ 0 w 604"/>
                <a:gd name="T67" fmla="*/ 7 h 118"/>
                <a:gd name="T68" fmla="*/ 0 w 604"/>
                <a:gd name="T69" fmla="*/ 13 h 1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04"/>
                <a:gd name="T106" fmla="*/ 0 h 118"/>
                <a:gd name="T107" fmla="*/ 604 w 604"/>
                <a:gd name="T108" fmla="*/ 118 h 1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04" h="118">
                  <a:moveTo>
                    <a:pt x="0" y="118"/>
                  </a:moveTo>
                  <a:lnTo>
                    <a:pt x="3" y="117"/>
                  </a:lnTo>
                  <a:lnTo>
                    <a:pt x="14" y="113"/>
                  </a:lnTo>
                  <a:lnTo>
                    <a:pt x="29" y="108"/>
                  </a:lnTo>
                  <a:lnTo>
                    <a:pt x="50" y="101"/>
                  </a:lnTo>
                  <a:lnTo>
                    <a:pt x="77" y="93"/>
                  </a:lnTo>
                  <a:lnTo>
                    <a:pt x="107" y="85"/>
                  </a:lnTo>
                  <a:lnTo>
                    <a:pt x="143" y="76"/>
                  </a:lnTo>
                  <a:lnTo>
                    <a:pt x="181" y="69"/>
                  </a:lnTo>
                  <a:lnTo>
                    <a:pt x="224" y="62"/>
                  </a:lnTo>
                  <a:lnTo>
                    <a:pt x="270" y="57"/>
                  </a:lnTo>
                  <a:lnTo>
                    <a:pt x="319" y="53"/>
                  </a:lnTo>
                  <a:lnTo>
                    <a:pt x="369" y="52"/>
                  </a:lnTo>
                  <a:lnTo>
                    <a:pt x="422" y="53"/>
                  </a:lnTo>
                  <a:lnTo>
                    <a:pt x="476" y="58"/>
                  </a:lnTo>
                  <a:lnTo>
                    <a:pt x="531" y="66"/>
                  </a:lnTo>
                  <a:lnTo>
                    <a:pt x="587" y="78"/>
                  </a:lnTo>
                  <a:lnTo>
                    <a:pt x="604" y="0"/>
                  </a:lnTo>
                  <a:lnTo>
                    <a:pt x="600" y="0"/>
                  </a:lnTo>
                  <a:lnTo>
                    <a:pt x="587" y="0"/>
                  </a:lnTo>
                  <a:lnTo>
                    <a:pt x="566" y="0"/>
                  </a:lnTo>
                  <a:lnTo>
                    <a:pt x="540" y="1"/>
                  </a:lnTo>
                  <a:lnTo>
                    <a:pt x="507" y="2"/>
                  </a:lnTo>
                  <a:lnTo>
                    <a:pt x="470" y="3"/>
                  </a:lnTo>
                  <a:lnTo>
                    <a:pt x="428" y="6"/>
                  </a:lnTo>
                  <a:lnTo>
                    <a:pt x="383" y="8"/>
                  </a:lnTo>
                  <a:lnTo>
                    <a:pt x="335" y="12"/>
                  </a:lnTo>
                  <a:lnTo>
                    <a:pt x="285" y="16"/>
                  </a:lnTo>
                  <a:lnTo>
                    <a:pt x="235" y="21"/>
                  </a:lnTo>
                  <a:lnTo>
                    <a:pt x="186" y="28"/>
                  </a:lnTo>
                  <a:lnTo>
                    <a:pt x="136" y="36"/>
                  </a:lnTo>
                  <a:lnTo>
                    <a:pt x="88" y="45"/>
                  </a:lnTo>
                  <a:lnTo>
                    <a:pt x="42" y="55"/>
                  </a:lnTo>
                  <a:lnTo>
                    <a:pt x="0" y="67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38" name="Freeform 842"/>
            <p:cNvSpPr>
              <a:spLocks/>
            </p:cNvSpPr>
            <p:nvPr/>
          </p:nvSpPr>
          <p:spPr bwMode="auto">
            <a:xfrm>
              <a:off x="3942" y="3387"/>
              <a:ext cx="113" cy="38"/>
            </a:xfrm>
            <a:custGeom>
              <a:avLst/>
              <a:gdLst>
                <a:gd name="T0" fmla="*/ 48 w 1017"/>
                <a:gd name="T1" fmla="*/ 37 h 337"/>
                <a:gd name="T2" fmla="*/ 48 w 1017"/>
                <a:gd name="T3" fmla="*/ 37 h 337"/>
                <a:gd name="T4" fmla="*/ 49 w 1017"/>
                <a:gd name="T5" fmla="*/ 36 h 337"/>
                <a:gd name="T6" fmla="*/ 50 w 1017"/>
                <a:gd name="T7" fmla="*/ 36 h 337"/>
                <a:gd name="T8" fmla="*/ 51 w 1017"/>
                <a:gd name="T9" fmla="*/ 35 h 337"/>
                <a:gd name="T10" fmla="*/ 53 w 1017"/>
                <a:gd name="T11" fmla="*/ 35 h 337"/>
                <a:gd name="T12" fmla="*/ 55 w 1017"/>
                <a:gd name="T13" fmla="*/ 34 h 337"/>
                <a:gd name="T14" fmla="*/ 57 w 1017"/>
                <a:gd name="T15" fmla="*/ 33 h 337"/>
                <a:gd name="T16" fmla="*/ 59 w 1017"/>
                <a:gd name="T17" fmla="*/ 32 h 337"/>
                <a:gd name="T18" fmla="*/ 61 w 1017"/>
                <a:gd name="T19" fmla="*/ 31 h 337"/>
                <a:gd name="T20" fmla="*/ 63 w 1017"/>
                <a:gd name="T21" fmla="*/ 29 h 337"/>
                <a:gd name="T22" fmla="*/ 65 w 1017"/>
                <a:gd name="T23" fmla="*/ 28 h 337"/>
                <a:gd name="T24" fmla="*/ 67 w 1017"/>
                <a:gd name="T25" fmla="*/ 26 h 337"/>
                <a:gd name="T26" fmla="*/ 69 w 1017"/>
                <a:gd name="T27" fmla="*/ 25 h 337"/>
                <a:gd name="T28" fmla="*/ 71 w 1017"/>
                <a:gd name="T29" fmla="*/ 23 h 337"/>
                <a:gd name="T30" fmla="*/ 72 w 1017"/>
                <a:gd name="T31" fmla="*/ 22 h 337"/>
                <a:gd name="T32" fmla="*/ 74 w 1017"/>
                <a:gd name="T33" fmla="*/ 20 h 337"/>
                <a:gd name="T34" fmla="*/ 0 w 1017"/>
                <a:gd name="T35" fmla="*/ 2 h 337"/>
                <a:gd name="T36" fmla="*/ 6 w 1017"/>
                <a:gd name="T37" fmla="*/ 0 h 337"/>
                <a:gd name="T38" fmla="*/ 113 w 1017"/>
                <a:gd name="T39" fmla="*/ 27 h 337"/>
                <a:gd name="T40" fmla="*/ 109 w 1017"/>
                <a:gd name="T41" fmla="*/ 29 h 337"/>
                <a:gd name="T42" fmla="*/ 78 w 1017"/>
                <a:gd name="T43" fmla="*/ 21 h 337"/>
                <a:gd name="T44" fmla="*/ 77 w 1017"/>
                <a:gd name="T45" fmla="*/ 21 h 337"/>
                <a:gd name="T46" fmla="*/ 77 w 1017"/>
                <a:gd name="T47" fmla="*/ 22 h 337"/>
                <a:gd name="T48" fmla="*/ 77 w 1017"/>
                <a:gd name="T49" fmla="*/ 22 h 337"/>
                <a:gd name="T50" fmla="*/ 76 w 1017"/>
                <a:gd name="T51" fmla="*/ 23 h 337"/>
                <a:gd name="T52" fmla="*/ 75 w 1017"/>
                <a:gd name="T53" fmla="*/ 24 h 337"/>
                <a:gd name="T54" fmla="*/ 74 w 1017"/>
                <a:gd name="T55" fmla="*/ 25 h 337"/>
                <a:gd name="T56" fmla="*/ 73 w 1017"/>
                <a:gd name="T57" fmla="*/ 26 h 337"/>
                <a:gd name="T58" fmla="*/ 71 w 1017"/>
                <a:gd name="T59" fmla="*/ 27 h 337"/>
                <a:gd name="T60" fmla="*/ 70 w 1017"/>
                <a:gd name="T61" fmla="*/ 28 h 337"/>
                <a:gd name="T62" fmla="*/ 68 w 1017"/>
                <a:gd name="T63" fmla="*/ 30 h 337"/>
                <a:gd name="T64" fmla="*/ 65 w 1017"/>
                <a:gd name="T65" fmla="*/ 31 h 337"/>
                <a:gd name="T66" fmla="*/ 63 w 1017"/>
                <a:gd name="T67" fmla="*/ 32 h 337"/>
                <a:gd name="T68" fmla="*/ 60 w 1017"/>
                <a:gd name="T69" fmla="*/ 34 h 337"/>
                <a:gd name="T70" fmla="*/ 57 w 1017"/>
                <a:gd name="T71" fmla="*/ 35 h 337"/>
                <a:gd name="T72" fmla="*/ 53 w 1017"/>
                <a:gd name="T73" fmla="*/ 37 h 337"/>
                <a:gd name="T74" fmla="*/ 50 w 1017"/>
                <a:gd name="T75" fmla="*/ 38 h 337"/>
                <a:gd name="T76" fmla="*/ 48 w 1017"/>
                <a:gd name="T77" fmla="*/ 37 h 3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017"/>
                <a:gd name="T118" fmla="*/ 0 h 337"/>
                <a:gd name="T119" fmla="*/ 1017 w 1017"/>
                <a:gd name="T120" fmla="*/ 337 h 3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017" h="337">
                  <a:moveTo>
                    <a:pt x="430" y="326"/>
                  </a:moveTo>
                  <a:lnTo>
                    <a:pt x="432" y="325"/>
                  </a:lnTo>
                  <a:lnTo>
                    <a:pt x="438" y="323"/>
                  </a:lnTo>
                  <a:lnTo>
                    <a:pt x="447" y="319"/>
                  </a:lnTo>
                  <a:lnTo>
                    <a:pt x="459" y="314"/>
                  </a:lnTo>
                  <a:lnTo>
                    <a:pt x="474" y="308"/>
                  </a:lnTo>
                  <a:lnTo>
                    <a:pt x="491" y="301"/>
                  </a:lnTo>
                  <a:lnTo>
                    <a:pt x="509" y="291"/>
                  </a:lnTo>
                  <a:lnTo>
                    <a:pt x="528" y="282"/>
                  </a:lnTo>
                  <a:lnTo>
                    <a:pt x="549" y="272"/>
                  </a:lnTo>
                  <a:lnTo>
                    <a:pt x="568" y="260"/>
                  </a:lnTo>
                  <a:lnTo>
                    <a:pt x="587" y="248"/>
                  </a:lnTo>
                  <a:lnTo>
                    <a:pt x="606" y="235"/>
                  </a:lnTo>
                  <a:lnTo>
                    <a:pt x="623" y="222"/>
                  </a:lnTo>
                  <a:lnTo>
                    <a:pt x="638" y="208"/>
                  </a:lnTo>
                  <a:lnTo>
                    <a:pt x="651" y="193"/>
                  </a:lnTo>
                  <a:lnTo>
                    <a:pt x="662" y="179"/>
                  </a:lnTo>
                  <a:lnTo>
                    <a:pt x="0" y="17"/>
                  </a:lnTo>
                  <a:lnTo>
                    <a:pt x="51" y="0"/>
                  </a:lnTo>
                  <a:lnTo>
                    <a:pt x="1017" y="237"/>
                  </a:lnTo>
                  <a:lnTo>
                    <a:pt x="977" y="260"/>
                  </a:lnTo>
                  <a:lnTo>
                    <a:pt x="698" y="188"/>
                  </a:lnTo>
                  <a:lnTo>
                    <a:pt x="697" y="189"/>
                  </a:lnTo>
                  <a:lnTo>
                    <a:pt x="695" y="192"/>
                  </a:lnTo>
                  <a:lnTo>
                    <a:pt x="691" y="196"/>
                  </a:lnTo>
                  <a:lnTo>
                    <a:pt x="685" y="202"/>
                  </a:lnTo>
                  <a:lnTo>
                    <a:pt x="678" y="211"/>
                  </a:lnTo>
                  <a:lnTo>
                    <a:pt x="668" y="219"/>
                  </a:lnTo>
                  <a:lnTo>
                    <a:pt x="657" y="229"/>
                  </a:lnTo>
                  <a:lnTo>
                    <a:pt x="642" y="239"/>
                  </a:lnTo>
                  <a:lnTo>
                    <a:pt x="626" y="250"/>
                  </a:lnTo>
                  <a:lnTo>
                    <a:pt x="609" y="263"/>
                  </a:lnTo>
                  <a:lnTo>
                    <a:pt x="587" y="275"/>
                  </a:lnTo>
                  <a:lnTo>
                    <a:pt x="565" y="287"/>
                  </a:lnTo>
                  <a:lnTo>
                    <a:pt x="540" y="301"/>
                  </a:lnTo>
                  <a:lnTo>
                    <a:pt x="511" y="313"/>
                  </a:lnTo>
                  <a:lnTo>
                    <a:pt x="480" y="325"/>
                  </a:lnTo>
                  <a:lnTo>
                    <a:pt x="447" y="337"/>
                  </a:lnTo>
                  <a:lnTo>
                    <a:pt x="430" y="326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39" name="Freeform 843"/>
            <p:cNvSpPr>
              <a:spLocks/>
            </p:cNvSpPr>
            <p:nvPr/>
          </p:nvSpPr>
          <p:spPr bwMode="auto">
            <a:xfrm>
              <a:off x="3918" y="3397"/>
              <a:ext cx="116" cy="34"/>
            </a:xfrm>
            <a:custGeom>
              <a:avLst/>
              <a:gdLst>
                <a:gd name="T0" fmla="*/ 0 w 1036"/>
                <a:gd name="T1" fmla="*/ 0 h 303"/>
                <a:gd name="T2" fmla="*/ 113 w 1036"/>
                <a:gd name="T3" fmla="*/ 34 h 303"/>
                <a:gd name="T4" fmla="*/ 116 w 1036"/>
                <a:gd name="T5" fmla="*/ 34 h 303"/>
                <a:gd name="T6" fmla="*/ 3 w 1036"/>
                <a:gd name="T7" fmla="*/ 0 h 303"/>
                <a:gd name="T8" fmla="*/ 0 w 1036"/>
                <a:gd name="T9" fmla="*/ 0 h 3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"/>
                <a:gd name="T16" fmla="*/ 0 h 303"/>
                <a:gd name="T17" fmla="*/ 1036 w 1036"/>
                <a:gd name="T18" fmla="*/ 303 h 3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" h="303">
                  <a:moveTo>
                    <a:pt x="0" y="0"/>
                  </a:moveTo>
                  <a:lnTo>
                    <a:pt x="1013" y="303"/>
                  </a:lnTo>
                  <a:lnTo>
                    <a:pt x="1036" y="303"/>
                  </a:lnTo>
                  <a:lnTo>
                    <a:pt x="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40" name="Freeform 844"/>
            <p:cNvSpPr>
              <a:spLocks/>
            </p:cNvSpPr>
            <p:nvPr/>
          </p:nvSpPr>
          <p:spPr bwMode="auto">
            <a:xfrm>
              <a:off x="3938" y="3393"/>
              <a:ext cx="113" cy="30"/>
            </a:xfrm>
            <a:custGeom>
              <a:avLst/>
              <a:gdLst>
                <a:gd name="T0" fmla="*/ 0 w 1023"/>
                <a:gd name="T1" fmla="*/ 0 h 270"/>
                <a:gd name="T2" fmla="*/ 111 w 1023"/>
                <a:gd name="T3" fmla="*/ 30 h 270"/>
                <a:gd name="T4" fmla="*/ 113 w 1023"/>
                <a:gd name="T5" fmla="*/ 30 h 270"/>
                <a:gd name="T6" fmla="*/ 3 w 1023"/>
                <a:gd name="T7" fmla="*/ 0 h 270"/>
                <a:gd name="T8" fmla="*/ 0 w 1023"/>
                <a:gd name="T9" fmla="*/ 0 h 2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3"/>
                <a:gd name="T16" fmla="*/ 0 h 270"/>
                <a:gd name="T17" fmla="*/ 1023 w 1023"/>
                <a:gd name="T18" fmla="*/ 270 h 2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3" h="270">
                  <a:moveTo>
                    <a:pt x="0" y="1"/>
                  </a:moveTo>
                  <a:lnTo>
                    <a:pt x="1001" y="270"/>
                  </a:lnTo>
                  <a:lnTo>
                    <a:pt x="1023" y="269"/>
                  </a:lnTo>
                  <a:lnTo>
                    <a:pt x="3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41" name="Freeform 845"/>
            <p:cNvSpPr>
              <a:spLocks/>
            </p:cNvSpPr>
            <p:nvPr/>
          </p:nvSpPr>
          <p:spPr bwMode="auto">
            <a:xfrm>
              <a:off x="3929" y="3394"/>
              <a:ext cx="114" cy="33"/>
            </a:xfrm>
            <a:custGeom>
              <a:avLst/>
              <a:gdLst>
                <a:gd name="T0" fmla="*/ 0 w 1028"/>
                <a:gd name="T1" fmla="*/ 0 h 299"/>
                <a:gd name="T2" fmla="*/ 112 w 1028"/>
                <a:gd name="T3" fmla="*/ 33 h 299"/>
                <a:gd name="T4" fmla="*/ 114 w 1028"/>
                <a:gd name="T5" fmla="*/ 32 h 299"/>
                <a:gd name="T6" fmla="*/ 3 w 1028"/>
                <a:gd name="T7" fmla="*/ 0 h 299"/>
                <a:gd name="T8" fmla="*/ 0 w 1028"/>
                <a:gd name="T9" fmla="*/ 0 h 2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28"/>
                <a:gd name="T16" fmla="*/ 0 h 299"/>
                <a:gd name="T17" fmla="*/ 1028 w 1028"/>
                <a:gd name="T18" fmla="*/ 299 h 2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28" h="299">
                  <a:moveTo>
                    <a:pt x="0" y="0"/>
                  </a:moveTo>
                  <a:lnTo>
                    <a:pt x="1009" y="299"/>
                  </a:lnTo>
                  <a:lnTo>
                    <a:pt x="1028" y="292"/>
                  </a:lnTo>
                  <a:lnTo>
                    <a:pt x="3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292" name="Group 846"/>
          <p:cNvGrpSpPr>
            <a:grpSpLocks/>
          </p:cNvGrpSpPr>
          <p:nvPr/>
        </p:nvGrpSpPr>
        <p:grpSpPr bwMode="auto">
          <a:xfrm>
            <a:off x="5395913" y="3130550"/>
            <a:ext cx="304800" cy="363538"/>
            <a:chOff x="4475" y="3342"/>
            <a:chExt cx="172" cy="215"/>
          </a:xfrm>
        </p:grpSpPr>
        <p:sp>
          <p:nvSpPr>
            <p:cNvPr id="12472" name="AutoShape 847"/>
            <p:cNvSpPr>
              <a:spLocks noChangeAspect="1" noChangeArrowheads="1" noTextEdit="1"/>
            </p:cNvSpPr>
            <p:nvPr/>
          </p:nvSpPr>
          <p:spPr bwMode="auto">
            <a:xfrm>
              <a:off x="4500" y="3398"/>
              <a:ext cx="147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73" name="Freeform 848"/>
            <p:cNvSpPr>
              <a:spLocks/>
            </p:cNvSpPr>
            <p:nvPr/>
          </p:nvSpPr>
          <p:spPr bwMode="auto">
            <a:xfrm>
              <a:off x="4501" y="3398"/>
              <a:ext cx="146" cy="159"/>
            </a:xfrm>
            <a:custGeom>
              <a:avLst/>
              <a:gdLst>
                <a:gd name="T0" fmla="*/ 50 w 1894"/>
                <a:gd name="T1" fmla="*/ 0 h 1904"/>
                <a:gd name="T2" fmla="*/ 51 w 1894"/>
                <a:gd name="T3" fmla="*/ 0 h 1904"/>
                <a:gd name="T4" fmla="*/ 54 w 1894"/>
                <a:gd name="T5" fmla="*/ 0 h 1904"/>
                <a:gd name="T6" fmla="*/ 57 w 1894"/>
                <a:gd name="T7" fmla="*/ 0 h 1904"/>
                <a:gd name="T8" fmla="*/ 62 w 1894"/>
                <a:gd name="T9" fmla="*/ 1 h 1904"/>
                <a:gd name="T10" fmla="*/ 67 w 1894"/>
                <a:gd name="T11" fmla="*/ 1 h 1904"/>
                <a:gd name="T12" fmla="*/ 73 w 1894"/>
                <a:gd name="T13" fmla="*/ 1 h 1904"/>
                <a:gd name="T14" fmla="*/ 79 w 1894"/>
                <a:gd name="T15" fmla="*/ 2 h 1904"/>
                <a:gd name="T16" fmla="*/ 86 w 1894"/>
                <a:gd name="T17" fmla="*/ 3 h 1904"/>
                <a:gd name="T18" fmla="*/ 94 w 1894"/>
                <a:gd name="T19" fmla="*/ 5 h 1904"/>
                <a:gd name="T20" fmla="*/ 101 w 1894"/>
                <a:gd name="T21" fmla="*/ 6 h 1904"/>
                <a:gd name="T22" fmla="*/ 109 w 1894"/>
                <a:gd name="T23" fmla="*/ 8 h 1904"/>
                <a:gd name="T24" fmla="*/ 118 w 1894"/>
                <a:gd name="T25" fmla="*/ 10 h 1904"/>
                <a:gd name="T26" fmla="*/ 126 w 1894"/>
                <a:gd name="T27" fmla="*/ 13 h 1904"/>
                <a:gd name="T28" fmla="*/ 134 w 1894"/>
                <a:gd name="T29" fmla="*/ 16 h 1904"/>
                <a:gd name="T30" fmla="*/ 142 w 1894"/>
                <a:gd name="T31" fmla="*/ 20 h 1904"/>
                <a:gd name="T32" fmla="*/ 133 w 1894"/>
                <a:gd name="T33" fmla="*/ 95 h 1904"/>
                <a:gd name="T34" fmla="*/ 134 w 1894"/>
                <a:gd name="T35" fmla="*/ 96 h 1904"/>
                <a:gd name="T36" fmla="*/ 136 w 1894"/>
                <a:gd name="T37" fmla="*/ 98 h 1904"/>
                <a:gd name="T38" fmla="*/ 137 w 1894"/>
                <a:gd name="T39" fmla="*/ 103 h 1904"/>
                <a:gd name="T40" fmla="*/ 136 w 1894"/>
                <a:gd name="T41" fmla="*/ 112 h 1904"/>
                <a:gd name="T42" fmla="*/ 110 w 1894"/>
                <a:gd name="T43" fmla="*/ 147 h 1904"/>
                <a:gd name="T44" fmla="*/ 102 w 1894"/>
                <a:gd name="T45" fmla="*/ 159 h 1904"/>
                <a:gd name="T46" fmla="*/ 101 w 1894"/>
                <a:gd name="T47" fmla="*/ 159 h 1904"/>
                <a:gd name="T48" fmla="*/ 98 w 1894"/>
                <a:gd name="T49" fmla="*/ 158 h 1904"/>
                <a:gd name="T50" fmla="*/ 94 w 1894"/>
                <a:gd name="T51" fmla="*/ 158 h 1904"/>
                <a:gd name="T52" fmla="*/ 90 w 1894"/>
                <a:gd name="T53" fmla="*/ 157 h 1904"/>
                <a:gd name="T54" fmla="*/ 84 w 1894"/>
                <a:gd name="T55" fmla="*/ 156 h 1904"/>
                <a:gd name="T56" fmla="*/ 78 w 1894"/>
                <a:gd name="T57" fmla="*/ 155 h 1904"/>
                <a:gd name="T58" fmla="*/ 71 w 1894"/>
                <a:gd name="T59" fmla="*/ 153 h 1904"/>
                <a:gd name="T60" fmla="*/ 63 w 1894"/>
                <a:gd name="T61" fmla="*/ 151 h 1904"/>
                <a:gd name="T62" fmla="*/ 55 w 1894"/>
                <a:gd name="T63" fmla="*/ 149 h 1904"/>
                <a:gd name="T64" fmla="*/ 47 w 1894"/>
                <a:gd name="T65" fmla="*/ 147 h 1904"/>
                <a:gd name="T66" fmla="*/ 39 w 1894"/>
                <a:gd name="T67" fmla="*/ 144 h 1904"/>
                <a:gd name="T68" fmla="*/ 30 w 1894"/>
                <a:gd name="T69" fmla="*/ 140 h 1904"/>
                <a:gd name="T70" fmla="*/ 22 w 1894"/>
                <a:gd name="T71" fmla="*/ 137 h 1904"/>
                <a:gd name="T72" fmla="*/ 13 w 1894"/>
                <a:gd name="T73" fmla="*/ 132 h 1904"/>
                <a:gd name="T74" fmla="*/ 5 w 1894"/>
                <a:gd name="T75" fmla="*/ 128 h 1904"/>
                <a:gd name="T76" fmla="*/ 1 w 1894"/>
                <a:gd name="T77" fmla="*/ 125 h 1904"/>
                <a:gd name="T78" fmla="*/ 1 w 1894"/>
                <a:gd name="T79" fmla="*/ 122 h 1904"/>
                <a:gd name="T80" fmla="*/ 0 w 1894"/>
                <a:gd name="T81" fmla="*/ 117 h 1904"/>
                <a:gd name="T82" fmla="*/ 0 w 1894"/>
                <a:gd name="T83" fmla="*/ 112 h 1904"/>
                <a:gd name="T84" fmla="*/ 30 w 1894"/>
                <a:gd name="T85" fmla="*/ 81 h 1904"/>
                <a:gd name="T86" fmla="*/ 30 w 1894"/>
                <a:gd name="T87" fmla="*/ 80 h 1904"/>
                <a:gd name="T88" fmla="*/ 30 w 1894"/>
                <a:gd name="T89" fmla="*/ 77 h 1904"/>
                <a:gd name="T90" fmla="*/ 32 w 1894"/>
                <a:gd name="T91" fmla="*/ 72 h 1904"/>
                <a:gd name="T92" fmla="*/ 36 w 1894"/>
                <a:gd name="T93" fmla="*/ 68 h 190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94"/>
                <a:gd name="T142" fmla="*/ 0 h 1904"/>
                <a:gd name="T143" fmla="*/ 1894 w 1894"/>
                <a:gd name="T144" fmla="*/ 1904 h 190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94" h="1904">
                  <a:moveTo>
                    <a:pt x="651" y="0"/>
                  </a:moveTo>
                  <a:lnTo>
                    <a:pt x="653" y="0"/>
                  </a:lnTo>
                  <a:lnTo>
                    <a:pt x="659" y="0"/>
                  </a:lnTo>
                  <a:lnTo>
                    <a:pt x="668" y="0"/>
                  </a:lnTo>
                  <a:lnTo>
                    <a:pt x="682" y="0"/>
                  </a:lnTo>
                  <a:lnTo>
                    <a:pt x="699" y="1"/>
                  </a:lnTo>
                  <a:lnTo>
                    <a:pt x="720" y="1"/>
                  </a:lnTo>
                  <a:lnTo>
                    <a:pt x="742" y="3"/>
                  </a:lnTo>
                  <a:lnTo>
                    <a:pt x="769" y="4"/>
                  </a:lnTo>
                  <a:lnTo>
                    <a:pt x="799" y="6"/>
                  </a:lnTo>
                  <a:lnTo>
                    <a:pt x="831" y="8"/>
                  </a:lnTo>
                  <a:lnTo>
                    <a:pt x="865" y="10"/>
                  </a:lnTo>
                  <a:lnTo>
                    <a:pt x="902" y="13"/>
                  </a:lnTo>
                  <a:lnTo>
                    <a:pt x="941" y="17"/>
                  </a:lnTo>
                  <a:lnTo>
                    <a:pt x="982" y="21"/>
                  </a:lnTo>
                  <a:lnTo>
                    <a:pt x="1025" y="26"/>
                  </a:lnTo>
                  <a:lnTo>
                    <a:pt x="1070" y="32"/>
                  </a:lnTo>
                  <a:lnTo>
                    <a:pt x="1116" y="38"/>
                  </a:lnTo>
                  <a:lnTo>
                    <a:pt x="1164" y="46"/>
                  </a:lnTo>
                  <a:lnTo>
                    <a:pt x="1213" y="55"/>
                  </a:lnTo>
                  <a:lnTo>
                    <a:pt x="1263" y="63"/>
                  </a:lnTo>
                  <a:lnTo>
                    <a:pt x="1315" y="73"/>
                  </a:lnTo>
                  <a:lnTo>
                    <a:pt x="1366" y="85"/>
                  </a:lnTo>
                  <a:lnTo>
                    <a:pt x="1418" y="97"/>
                  </a:lnTo>
                  <a:lnTo>
                    <a:pt x="1472" y="111"/>
                  </a:lnTo>
                  <a:lnTo>
                    <a:pt x="1525" y="125"/>
                  </a:lnTo>
                  <a:lnTo>
                    <a:pt x="1579" y="141"/>
                  </a:lnTo>
                  <a:lnTo>
                    <a:pt x="1632" y="159"/>
                  </a:lnTo>
                  <a:lnTo>
                    <a:pt x="1685" y="177"/>
                  </a:lnTo>
                  <a:lnTo>
                    <a:pt x="1739" y="197"/>
                  </a:lnTo>
                  <a:lnTo>
                    <a:pt x="1791" y="218"/>
                  </a:lnTo>
                  <a:lnTo>
                    <a:pt x="1843" y="241"/>
                  </a:lnTo>
                  <a:lnTo>
                    <a:pt x="1894" y="266"/>
                  </a:lnTo>
                  <a:lnTo>
                    <a:pt x="1729" y="1139"/>
                  </a:lnTo>
                  <a:lnTo>
                    <a:pt x="1733" y="1140"/>
                  </a:lnTo>
                  <a:lnTo>
                    <a:pt x="1742" y="1146"/>
                  </a:lnTo>
                  <a:lnTo>
                    <a:pt x="1755" y="1156"/>
                  </a:lnTo>
                  <a:lnTo>
                    <a:pt x="1768" y="1173"/>
                  </a:lnTo>
                  <a:lnTo>
                    <a:pt x="1778" y="1199"/>
                  </a:lnTo>
                  <a:lnTo>
                    <a:pt x="1781" y="1234"/>
                  </a:lnTo>
                  <a:lnTo>
                    <a:pt x="1777" y="1281"/>
                  </a:lnTo>
                  <a:lnTo>
                    <a:pt x="1760" y="1341"/>
                  </a:lnTo>
                  <a:lnTo>
                    <a:pt x="1472" y="1765"/>
                  </a:lnTo>
                  <a:lnTo>
                    <a:pt x="1432" y="1765"/>
                  </a:lnTo>
                  <a:lnTo>
                    <a:pt x="1324" y="1904"/>
                  </a:lnTo>
                  <a:lnTo>
                    <a:pt x="1322" y="1904"/>
                  </a:lnTo>
                  <a:lnTo>
                    <a:pt x="1315" y="1903"/>
                  </a:lnTo>
                  <a:lnTo>
                    <a:pt x="1304" y="1902"/>
                  </a:lnTo>
                  <a:lnTo>
                    <a:pt x="1290" y="1900"/>
                  </a:lnTo>
                  <a:lnTo>
                    <a:pt x="1270" y="1897"/>
                  </a:lnTo>
                  <a:lnTo>
                    <a:pt x="1249" y="1894"/>
                  </a:lnTo>
                  <a:lnTo>
                    <a:pt x="1223" y="1891"/>
                  </a:lnTo>
                  <a:lnTo>
                    <a:pt x="1194" y="1887"/>
                  </a:lnTo>
                  <a:lnTo>
                    <a:pt x="1162" y="1881"/>
                  </a:lnTo>
                  <a:lnTo>
                    <a:pt x="1128" y="1876"/>
                  </a:lnTo>
                  <a:lnTo>
                    <a:pt x="1091" y="1869"/>
                  </a:lnTo>
                  <a:lnTo>
                    <a:pt x="1050" y="1862"/>
                  </a:lnTo>
                  <a:lnTo>
                    <a:pt x="1008" y="1854"/>
                  </a:lnTo>
                  <a:lnTo>
                    <a:pt x="964" y="1845"/>
                  </a:lnTo>
                  <a:lnTo>
                    <a:pt x="918" y="1835"/>
                  </a:lnTo>
                  <a:lnTo>
                    <a:pt x="870" y="1824"/>
                  </a:lnTo>
                  <a:lnTo>
                    <a:pt x="820" y="1813"/>
                  </a:lnTo>
                  <a:lnTo>
                    <a:pt x="769" y="1800"/>
                  </a:lnTo>
                  <a:lnTo>
                    <a:pt x="717" y="1786"/>
                  </a:lnTo>
                  <a:lnTo>
                    <a:pt x="664" y="1772"/>
                  </a:lnTo>
                  <a:lnTo>
                    <a:pt x="610" y="1755"/>
                  </a:lnTo>
                  <a:lnTo>
                    <a:pt x="555" y="1738"/>
                  </a:lnTo>
                  <a:lnTo>
                    <a:pt x="501" y="1720"/>
                  </a:lnTo>
                  <a:lnTo>
                    <a:pt x="445" y="1701"/>
                  </a:lnTo>
                  <a:lnTo>
                    <a:pt x="390" y="1681"/>
                  </a:lnTo>
                  <a:lnTo>
                    <a:pt x="334" y="1659"/>
                  </a:lnTo>
                  <a:lnTo>
                    <a:pt x="280" y="1636"/>
                  </a:lnTo>
                  <a:lnTo>
                    <a:pt x="225" y="1611"/>
                  </a:lnTo>
                  <a:lnTo>
                    <a:pt x="172" y="1585"/>
                  </a:lnTo>
                  <a:lnTo>
                    <a:pt x="119" y="1559"/>
                  </a:lnTo>
                  <a:lnTo>
                    <a:pt x="67" y="1530"/>
                  </a:lnTo>
                  <a:lnTo>
                    <a:pt x="17" y="1500"/>
                  </a:lnTo>
                  <a:lnTo>
                    <a:pt x="16" y="1495"/>
                  </a:lnTo>
                  <a:lnTo>
                    <a:pt x="12" y="1480"/>
                  </a:lnTo>
                  <a:lnTo>
                    <a:pt x="8" y="1457"/>
                  </a:lnTo>
                  <a:lnTo>
                    <a:pt x="4" y="1430"/>
                  </a:lnTo>
                  <a:lnTo>
                    <a:pt x="0" y="1401"/>
                  </a:lnTo>
                  <a:lnTo>
                    <a:pt x="0" y="1370"/>
                  </a:lnTo>
                  <a:lnTo>
                    <a:pt x="4" y="1343"/>
                  </a:lnTo>
                  <a:lnTo>
                    <a:pt x="12" y="1319"/>
                  </a:lnTo>
                  <a:lnTo>
                    <a:pt x="388" y="965"/>
                  </a:lnTo>
                  <a:lnTo>
                    <a:pt x="387" y="961"/>
                  </a:lnTo>
                  <a:lnTo>
                    <a:pt x="386" y="952"/>
                  </a:lnTo>
                  <a:lnTo>
                    <a:pt x="386" y="936"/>
                  </a:lnTo>
                  <a:lnTo>
                    <a:pt x="390" y="917"/>
                  </a:lnTo>
                  <a:lnTo>
                    <a:pt x="397" y="893"/>
                  </a:lnTo>
                  <a:lnTo>
                    <a:pt x="412" y="868"/>
                  </a:lnTo>
                  <a:lnTo>
                    <a:pt x="435" y="841"/>
                  </a:lnTo>
                  <a:lnTo>
                    <a:pt x="468" y="814"/>
                  </a:lnTo>
                  <a:lnTo>
                    <a:pt x="65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74" name="Freeform 849"/>
            <p:cNvSpPr>
              <a:spLocks/>
            </p:cNvSpPr>
            <p:nvPr/>
          </p:nvSpPr>
          <p:spPr bwMode="auto">
            <a:xfrm>
              <a:off x="4519" y="3499"/>
              <a:ext cx="85" cy="27"/>
            </a:xfrm>
            <a:custGeom>
              <a:avLst/>
              <a:gdLst>
                <a:gd name="T0" fmla="*/ 3 w 1106"/>
                <a:gd name="T1" fmla="*/ 0 h 331"/>
                <a:gd name="T2" fmla="*/ 85 w 1106"/>
                <a:gd name="T3" fmla="*/ 23 h 331"/>
                <a:gd name="T4" fmla="*/ 82 w 1106"/>
                <a:gd name="T5" fmla="*/ 27 h 331"/>
                <a:gd name="T6" fmla="*/ 0 w 1106"/>
                <a:gd name="T7" fmla="*/ 3 h 331"/>
                <a:gd name="T8" fmla="*/ 3 w 1106"/>
                <a:gd name="T9" fmla="*/ 0 h 3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6"/>
                <a:gd name="T16" fmla="*/ 0 h 331"/>
                <a:gd name="T17" fmla="*/ 1106 w 1106"/>
                <a:gd name="T18" fmla="*/ 331 h 3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6" h="331">
                  <a:moveTo>
                    <a:pt x="40" y="0"/>
                  </a:moveTo>
                  <a:lnTo>
                    <a:pt x="1106" y="277"/>
                  </a:lnTo>
                  <a:lnTo>
                    <a:pt x="1071" y="331"/>
                  </a:lnTo>
                  <a:lnTo>
                    <a:pt x="0" y="36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75" name="Freeform 850"/>
            <p:cNvSpPr>
              <a:spLocks/>
            </p:cNvSpPr>
            <p:nvPr/>
          </p:nvSpPr>
          <p:spPr bwMode="auto">
            <a:xfrm>
              <a:off x="4505" y="3511"/>
              <a:ext cx="99" cy="42"/>
            </a:xfrm>
            <a:custGeom>
              <a:avLst/>
              <a:gdLst>
                <a:gd name="T0" fmla="*/ 99 w 1285"/>
                <a:gd name="T1" fmla="*/ 33 h 505"/>
                <a:gd name="T2" fmla="*/ 97 w 1285"/>
                <a:gd name="T3" fmla="*/ 32 h 505"/>
                <a:gd name="T4" fmla="*/ 95 w 1285"/>
                <a:gd name="T5" fmla="*/ 32 h 505"/>
                <a:gd name="T6" fmla="*/ 91 w 1285"/>
                <a:gd name="T7" fmla="*/ 31 h 505"/>
                <a:gd name="T8" fmla="*/ 87 w 1285"/>
                <a:gd name="T9" fmla="*/ 31 h 505"/>
                <a:gd name="T10" fmla="*/ 81 w 1285"/>
                <a:gd name="T11" fmla="*/ 30 h 505"/>
                <a:gd name="T12" fmla="*/ 75 w 1285"/>
                <a:gd name="T13" fmla="*/ 28 h 505"/>
                <a:gd name="T14" fmla="*/ 68 w 1285"/>
                <a:gd name="T15" fmla="*/ 27 h 505"/>
                <a:gd name="T16" fmla="*/ 60 w 1285"/>
                <a:gd name="T17" fmla="*/ 25 h 505"/>
                <a:gd name="T18" fmla="*/ 53 w 1285"/>
                <a:gd name="T19" fmla="*/ 23 h 505"/>
                <a:gd name="T20" fmla="*/ 45 w 1285"/>
                <a:gd name="T21" fmla="*/ 20 h 505"/>
                <a:gd name="T22" fmla="*/ 36 w 1285"/>
                <a:gd name="T23" fmla="*/ 17 h 505"/>
                <a:gd name="T24" fmla="*/ 28 w 1285"/>
                <a:gd name="T25" fmla="*/ 14 h 505"/>
                <a:gd name="T26" fmla="*/ 20 w 1285"/>
                <a:gd name="T27" fmla="*/ 11 h 505"/>
                <a:gd name="T28" fmla="*/ 12 w 1285"/>
                <a:gd name="T29" fmla="*/ 7 h 505"/>
                <a:gd name="T30" fmla="*/ 4 w 1285"/>
                <a:gd name="T31" fmla="*/ 2 h 505"/>
                <a:gd name="T32" fmla="*/ 0 w 1285"/>
                <a:gd name="T33" fmla="*/ 0 h 505"/>
                <a:gd name="T34" fmla="*/ 0 w 1285"/>
                <a:gd name="T35" fmla="*/ 3 h 505"/>
                <a:gd name="T36" fmla="*/ 0 w 1285"/>
                <a:gd name="T37" fmla="*/ 6 h 505"/>
                <a:gd name="T38" fmla="*/ 1 w 1285"/>
                <a:gd name="T39" fmla="*/ 10 h 505"/>
                <a:gd name="T40" fmla="*/ 1 w 1285"/>
                <a:gd name="T41" fmla="*/ 12 h 505"/>
                <a:gd name="T42" fmla="*/ 2 w 1285"/>
                <a:gd name="T43" fmla="*/ 12 h 505"/>
                <a:gd name="T44" fmla="*/ 4 w 1285"/>
                <a:gd name="T45" fmla="*/ 13 h 505"/>
                <a:gd name="T46" fmla="*/ 6 w 1285"/>
                <a:gd name="T47" fmla="*/ 14 h 505"/>
                <a:gd name="T48" fmla="*/ 9 w 1285"/>
                <a:gd name="T49" fmla="*/ 16 h 505"/>
                <a:gd name="T50" fmla="*/ 12 w 1285"/>
                <a:gd name="T51" fmla="*/ 18 h 505"/>
                <a:gd name="T52" fmla="*/ 17 w 1285"/>
                <a:gd name="T53" fmla="*/ 20 h 505"/>
                <a:gd name="T54" fmla="*/ 22 w 1285"/>
                <a:gd name="T55" fmla="*/ 22 h 505"/>
                <a:gd name="T56" fmla="*/ 28 w 1285"/>
                <a:gd name="T57" fmla="*/ 25 h 505"/>
                <a:gd name="T58" fmla="*/ 34 w 1285"/>
                <a:gd name="T59" fmla="*/ 27 h 505"/>
                <a:gd name="T60" fmla="*/ 42 w 1285"/>
                <a:gd name="T61" fmla="*/ 30 h 505"/>
                <a:gd name="T62" fmla="*/ 50 w 1285"/>
                <a:gd name="T63" fmla="*/ 32 h 505"/>
                <a:gd name="T64" fmla="*/ 59 w 1285"/>
                <a:gd name="T65" fmla="*/ 35 h 505"/>
                <a:gd name="T66" fmla="*/ 69 w 1285"/>
                <a:gd name="T67" fmla="*/ 37 h 505"/>
                <a:gd name="T68" fmla="*/ 79 w 1285"/>
                <a:gd name="T69" fmla="*/ 39 h 505"/>
                <a:gd name="T70" fmla="*/ 91 w 1285"/>
                <a:gd name="T71" fmla="*/ 41 h 505"/>
                <a:gd name="T72" fmla="*/ 97 w 1285"/>
                <a:gd name="T73" fmla="*/ 42 h 505"/>
                <a:gd name="T74" fmla="*/ 97 w 1285"/>
                <a:gd name="T75" fmla="*/ 41 h 505"/>
                <a:gd name="T76" fmla="*/ 98 w 1285"/>
                <a:gd name="T77" fmla="*/ 38 h 505"/>
                <a:gd name="T78" fmla="*/ 99 w 1285"/>
                <a:gd name="T79" fmla="*/ 35 h 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285"/>
                <a:gd name="T121" fmla="*/ 0 h 505"/>
                <a:gd name="T122" fmla="*/ 1285 w 1285"/>
                <a:gd name="T123" fmla="*/ 505 h 50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285" h="505">
                  <a:moveTo>
                    <a:pt x="1284" y="391"/>
                  </a:moveTo>
                  <a:lnTo>
                    <a:pt x="1282" y="391"/>
                  </a:lnTo>
                  <a:lnTo>
                    <a:pt x="1275" y="390"/>
                  </a:lnTo>
                  <a:lnTo>
                    <a:pt x="1264" y="389"/>
                  </a:lnTo>
                  <a:lnTo>
                    <a:pt x="1250" y="387"/>
                  </a:lnTo>
                  <a:lnTo>
                    <a:pt x="1232" y="385"/>
                  </a:lnTo>
                  <a:lnTo>
                    <a:pt x="1209" y="382"/>
                  </a:lnTo>
                  <a:lnTo>
                    <a:pt x="1183" y="378"/>
                  </a:lnTo>
                  <a:lnTo>
                    <a:pt x="1155" y="374"/>
                  </a:lnTo>
                  <a:lnTo>
                    <a:pt x="1124" y="369"/>
                  </a:lnTo>
                  <a:lnTo>
                    <a:pt x="1089" y="362"/>
                  </a:lnTo>
                  <a:lnTo>
                    <a:pt x="1052" y="355"/>
                  </a:lnTo>
                  <a:lnTo>
                    <a:pt x="1013" y="349"/>
                  </a:lnTo>
                  <a:lnTo>
                    <a:pt x="971" y="340"/>
                  </a:lnTo>
                  <a:lnTo>
                    <a:pt x="926" y="332"/>
                  </a:lnTo>
                  <a:lnTo>
                    <a:pt x="881" y="322"/>
                  </a:lnTo>
                  <a:lnTo>
                    <a:pt x="834" y="311"/>
                  </a:lnTo>
                  <a:lnTo>
                    <a:pt x="785" y="299"/>
                  </a:lnTo>
                  <a:lnTo>
                    <a:pt x="735" y="287"/>
                  </a:lnTo>
                  <a:lnTo>
                    <a:pt x="684" y="273"/>
                  </a:lnTo>
                  <a:lnTo>
                    <a:pt x="632" y="259"/>
                  </a:lnTo>
                  <a:lnTo>
                    <a:pt x="579" y="244"/>
                  </a:lnTo>
                  <a:lnTo>
                    <a:pt x="526" y="228"/>
                  </a:lnTo>
                  <a:lnTo>
                    <a:pt x="472" y="209"/>
                  </a:lnTo>
                  <a:lnTo>
                    <a:pt x="419" y="191"/>
                  </a:lnTo>
                  <a:lnTo>
                    <a:pt x="364" y="171"/>
                  </a:lnTo>
                  <a:lnTo>
                    <a:pt x="311" y="150"/>
                  </a:lnTo>
                  <a:lnTo>
                    <a:pt x="259" y="128"/>
                  </a:lnTo>
                  <a:lnTo>
                    <a:pt x="206" y="105"/>
                  </a:lnTo>
                  <a:lnTo>
                    <a:pt x="155" y="81"/>
                  </a:lnTo>
                  <a:lnTo>
                    <a:pt x="104" y="55"/>
                  </a:lnTo>
                  <a:lnTo>
                    <a:pt x="55" y="28"/>
                  </a:lnTo>
                  <a:lnTo>
                    <a:pt x="7" y="0"/>
                  </a:lnTo>
                  <a:lnTo>
                    <a:pt x="6" y="4"/>
                  </a:lnTo>
                  <a:lnTo>
                    <a:pt x="4" y="15"/>
                  </a:lnTo>
                  <a:lnTo>
                    <a:pt x="2" y="32"/>
                  </a:lnTo>
                  <a:lnTo>
                    <a:pt x="0" y="53"/>
                  </a:lnTo>
                  <a:lnTo>
                    <a:pt x="0" y="76"/>
                  </a:lnTo>
                  <a:lnTo>
                    <a:pt x="2" y="98"/>
                  </a:lnTo>
                  <a:lnTo>
                    <a:pt x="8" y="120"/>
                  </a:lnTo>
                  <a:lnTo>
                    <a:pt x="18" y="137"/>
                  </a:lnTo>
                  <a:lnTo>
                    <a:pt x="19" y="139"/>
                  </a:lnTo>
                  <a:lnTo>
                    <a:pt x="22" y="141"/>
                  </a:lnTo>
                  <a:lnTo>
                    <a:pt x="28" y="144"/>
                  </a:lnTo>
                  <a:lnTo>
                    <a:pt x="37" y="148"/>
                  </a:lnTo>
                  <a:lnTo>
                    <a:pt x="47" y="155"/>
                  </a:lnTo>
                  <a:lnTo>
                    <a:pt x="59" y="162"/>
                  </a:lnTo>
                  <a:lnTo>
                    <a:pt x="75" y="170"/>
                  </a:lnTo>
                  <a:lnTo>
                    <a:pt x="92" y="180"/>
                  </a:lnTo>
                  <a:lnTo>
                    <a:pt x="112" y="190"/>
                  </a:lnTo>
                  <a:lnTo>
                    <a:pt x="134" y="200"/>
                  </a:lnTo>
                  <a:lnTo>
                    <a:pt x="159" y="212"/>
                  </a:lnTo>
                  <a:lnTo>
                    <a:pt x="186" y="225"/>
                  </a:lnTo>
                  <a:lnTo>
                    <a:pt x="215" y="238"/>
                  </a:lnTo>
                  <a:lnTo>
                    <a:pt x="247" y="252"/>
                  </a:lnTo>
                  <a:lnTo>
                    <a:pt x="281" y="267"/>
                  </a:lnTo>
                  <a:lnTo>
                    <a:pt x="318" y="281"/>
                  </a:lnTo>
                  <a:lnTo>
                    <a:pt x="358" y="296"/>
                  </a:lnTo>
                  <a:lnTo>
                    <a:pt x="399" y="311"/>
                  </a:lnTo>
                  <a:lnTo>
                    <a:pt x="443" y="326"/>
                  </a:lnTo>
                  <a:lnTo>
                    <a:pt x="491" y="341"/>
                  </a:lnTo>
                  <a:lnTo>
                    <a:pt x="540" y="357"/>
                  </a:lnTo>
                  <a:lnTo>
                    <a:pt x="592" y="372"/>
                  </a:lnTo>
                  <a:lnTo>
                    <a:pt x="647" y="387"/>
                  </a:lnTo>
                  <a:lnTo>
                    <a:pt x="703" y="402"/>
                  </a:lnTo>
                  <a:lnTo>
                    <a:pt x="764" y="416"/>
                  </a:lnTo>
                  <a:lnTo>
                    <a:pt x="826" y="431"/>
                  </a:lnTo>
                  <a:lnTo>
                    <a:pt x="890" y="444"/>
                  </a:lnTo>
                  <a:lnTo>
                    <a:pt x="958" y="459"/>
                  </a:lnTo>
                  <a:lnTo>
                    <a:pt x="1028" y="472"/>
                  </a:lnTo>
                  <a:lnTo>
                    <a:pt x="1101" y="483"/>
                  </a:lnTo>
                  <a:lnTo>
                    <a:pt x="1177" y="494"/>
                  </a:lnTo>
                  <a:lnTo>
                    <a:pt x="1255" y="505"/>
                  </a:lnTo>
                  <a:lnTo>
                    <a:pt x="1256" y="503"/>
                  </a:lnTo>
                  <a:lnTo>
                    <a:pt x="1260" y="497"/>
                  </a:lnTo>
                  <a:lnTo>
                    <a:pt x="1265" y="487"/>
                  </a:lnTo>
                  <a:lnTo>
                    <a:pt x="1272" y="473"/>
                  </a:lnTo>
                  <a:lnTo>
                    <a:pt x="1278" y="456"/>
                  </a:lnTo>
                  <a:lnTo>
                    <a:pt x="1282" y="437"/>
                  </a:lnTo>
                  <a:lnTo>
                    <a:pt x="1285" y="415"/>
                  </a:lnTo>
                  <a:lnTo>
                    <a:pt x="1284" y="39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76" name="AutoShape 851"/>
            <p:cNvSpPr>
              <a:spLocks noChangeAspect="1" noChangeArrowheads="1" noTextEdit="1"/>
            </p:cNvSpPr>
            <p:nvPr/>
          </p:nvSpPr>
          <p:spPr bwMode="auto">
            <a:xfrm>
              <a:off x="4475" y="3342"/>
              <a:ext cx="16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77" name="Freeform 852"/>
            <p:cNvSpPr>
              <a:spLocks/>
            </p:cNvSpPr>
            <p:nvPr/>
          </p:nvSpPr>
          <p:spPr bwMode="auto">
            <a:xfrm>
              <a:off x="4508" y="3354"/>
              <a:ext cx="23" cy="31"/>
            </a:xfrm>
            <a:custGeom>
              <a:avLst/>
              <a:gdLst>
                <a:gd name="T0" fmla="*/ 8 w 179"/>
                <a:gd name="T1" fmla="*/ 4 h 216"/>
                <a:gd name="T2" fmla="*/ 6 w 179"/>
                <a:gd name="T3" fmla="*/ 5 h 216"/>
                <a:gd name="T4" fmla="*/ 5 w 179"/>
                <a:gd name="T5" fmla="*/ 7 h 216"/>
                <a:gd name="T6" fmla="*/ 3 w 179"/>
                <a:gd name="T7" fmla="*/ 8 h 216"/>
                <a:gd name="T8" fmla="*/ 2 w 179"/>
                <a:gd name="T9" fmla="*/ 10 h 216"/>
                <a:gd name="T10" fmla="*/ 1 w 179"/>
                <a:gd name="T11" fmla="*/ 12 h 216"/>
                <a:gd name="T12" fmla="*/ 1 w 179"/>
                <a:gd name="T13" fmla="*/ 14 h 216"/>
                <a:gd name="T14" fmla="*/ 0 w 179"/>
                <a:gd name="T15" fmla="*/ 17 h 216"/>
                <a:gd name="T16" fmla="*/ 0 w 179"/>
                <a:gd name="T17" fmla="*/ 19 h 216"/>
                <a:gd name="T18" fmla="*/ 0 w 179"/>
                <a:gd name="T19" fmla="*/ 22 h 216"/>
                <a:gd name="T20" fmla="*/ 1 w 179"/>
                <a:gd name="T21" fmla="*/ 25 h 216"/>
                <a:gd name="T22" fmla="*/ 3 w 179"/>
                <a:gd name="T23" fmla="*/ 27 h 216"/>
                <a:gd name="T24" fmla="*/ 5 w 179"/>
                <a:gd name="T25" fmla="*/ 29 h 216"/>
                <a:gd name="T26" fmla="*/ 8 w 179"/>
                <a:gd name="T27" fmla="*/ 30 h 216"/>
                <a:gd name="T28" fmla="*/ 10 w 179"/>
                <a:gd name="T29" fmla="*/ 31 h 216"/>
                <a:gd name="T30" fmla="*/ 13 w 179"/>
                <a:gd name="T31" fmla="*/ 31 h 216"/>
                <a:gd name="T32" fmla="*/ 15 w 179"/>
                <a:gd name="T33" fmla="*/ 31 h 216"/>
                <a:gd name="T34" fmla="*/ 16 w 179"/>
                <a:gd name="T35" fmla="*/ 31 h 216"/>
                <a:gd name="T36" fmla="*/ 16 w 179"/>
                <a:gd name="T37" fmla="*/ 30 h 216"/>
                <a:gd name="T38" fmla="*/ 17 w 179"/>
                <a:gd name="T39" fmla="*/ 30 h 216"/>
                <a:gd name="T40" fmla="*/ 17 w 179"/>
                <a:gd name="T41" fmla="*/ 29 h 216"/>
                <a:gd name="T42" fmla="*/ 17 w 179"/>
                <a:gd name="T43" fmla="*/ 28 h 216"/>
                <a:gd name="T44" fmla="*/ 16 w 179"/>
                <a:gd name="T45" fmla="*/ 28 h 216"/>
                <a:gd name="T46" fmla="*/ 16 w 179"/>
                <a:gd name="T47" fmla="*/ 27 h 216"/>
                <a:gd name="T48" fmla="*/ 15 w 179"/>
                <a:gd name="T49" fmla="*/ 27 h 216"/>
                <a:gd name="T50" fmla="*/ 13 w 179"/>
                <a:gd name="T51" fmla="*/ 26 h 216"/>
                <a:gd name="T52" fmla="*/ 12 w 179"/>
                <a:gd name="T53" fmla="*/ 26 h 216"/>
                <a:gd name="T54" fmla="*/ 11 w 179"/>
                <a:gd name="T55" fmla="*/ 26 h 216"/>
                <a:gd name="T56" fmla="*/ 10 w 179"/>
                <a:gd name="T57" fmla="*/ 26 h 216"/>
                <a:gd name="T58" fmla="*/ 8 w 179"/>
                <a:gd name="T59" fmla="*/ 25 h 216"/>
                <a:gd name="T60" fmla="*/ 7 w 179"/>
                <a:gd name="T61" fmla="*/ 24 h 216"/>
                <a:gd name="T62" fmla="*/ 6 w 179"/>
                <a:gd name="T63" fmla="*/ 24 h 216"/>
                <a:gd name="T64" fmla="*/ 5 w 179"/>
                <a:gd name="T65" fmla="*/ 22 h 216"/>
                <a:gd name="T66" fmla="*/ 5 w 179"/>
                <a:gd name="T67" fmla="*/ 17 h 216"/>
                <a:gd name="T68" fmla="*/ 6 w 179"/>
                <a:gd name="T69" fmla="*/ 13 h 216"/>
                <a:gd name="T70" fmla="*/ 8 w 179"/>
                <a:gd name="T71" fmla="*/ 10 h 216"/>
                <a:gd name="T72" fmla="*/ 11 w 179"/>
                <a:gd name="T73" fmla="*/ 7 h 216"/>
                <a:gd name="T74" fmla="*/ 14 w 179"/>
                <a:gd name="T75" fmla="*/ 5 h 216"/>
                <a:gd name="T76" fmla="*/ 17 w 179"/>
                <a:gd name="T77" fmla="*/ 3 h 216"/>
                <a:gd name="T78" fmla="*/ 21 w 179"/>
                <a:gd name="T79" fmla="*/ 2 h 216"/>
                <a:gd name="T80" fmla="*/ 23 w 179"/>
                <a:gd name="T81" fmla="*/ 1 h 216"/>
                <a:gd name="T82" fmla="*/ 21 w 179"/>
                <a:gd name="T83" fmla="*/ 0 h 216"/>
                <a:gd name="T84" fmla="*/ 20 w 179"/>
                <a:gd name="T85" fmla="*/ 0 h 216"/>
                <a:gd name="T86" fmla="*/ 18 w 179"/>
                <a:gd name="T87" fmla="*/ 0 h 216"/>
                <a:gd name="T88" fmla="*/ 16 w 179"/>
                <a:gd name="T89" fmla="*/ 1 h 216"/>
                <a:gd name="T90" fmla="*/ 14 w 179"/>
                <a:gd name="T91" fmla="*/ 1 h 216"/>
                <a:gd name="T92" fmla="*/ 12 w 179"/>
                <a:gd name="T93" fmla="*/ 2 h 216"/>
                <a:gd name="T94" fmla="*/ 10 w 179"/>
                <a:gd name="T95" fmla="*/ 3 h 216"/>
                <a:gd name="T96" fmla="*/ 8 w 179"/>
                <a:gd name="T97" fmla="*/ 4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9"/>
                <a:gd name="T148" fmla="*/ 0 h 216"/>
                <a:gd name="T149" fmla="*/ 179 w 179"/>
                <a:gd name="T150" fmla="*/ 216 h 2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9" h="216">
                  <a:moveTo>
                    <a:pt x="63" y="28"/>
                  </a:moveTo>
                  <a:lnTo>
                    <a:pt x="49" y="37"/>
                  </a:lnTo>
                  <a:lnTo>
                    <a:pt x="38" y="47"/>
                  </a:lnTo>
                  <a:lnTo>
                    <a:pt x="27" y="59"/>
                  </a:lnTo>
                  <a:lnTo>
                    <a:pt x="18" y="72"/>
                  </a:lnTo>
                  <a:lnTo>
                    <a:pt x="10" y="86"/>
                  </a:lnTo>
                  <a:lnTo>
                    <a:pt x="5" y="101"/>
                  </a:lnTo>
                  <a:lnTo>
                    <a:pt x="2" y="117"/>
                  </a:lnTo>
                  <a:lnTo>
                    <a:pt x="0" y="133"/>
                  </a:lnTo>
                  <a:lnTo>
                    <a:pt x="2" y="155"/>
                  </a:lnTo>
                  <a:lnTo>
                    <a:pt x="10" y="173"/>
                  </a:lnTo>
                  <a:lnTo>
                    <a:pt x="23" y="190"/>
                  </a:lnTo>
                  <a:lnTo>
                    <a:pt x="40" y="201"/>
                  </a:lnTo>
                  <a:lnTo>
                    <a:pt x="59" y="211"/>
                  </a:lnTo>
                  <a:lnTo>
                    <a:pt x="79" y="215"/>
                  </a:lnTo>
                  <a:lnTo>
                    <a:pt x="100" y="216"/>
                  </a:lnTo>
                  <a:lnTo>
                    <a:pt x="120" y="213"/>
                  </a:lnTo>
                  <a:lnTo>
                    <a:pt x="124" y="213"/>
                  </a:lnTo>
                  <a:lnTo>
                    <a:pt x="128" y="211"/>
                  </a:lnTo>
                  <a:lnTo>
                    <a:pt x="131" y="208"/>
                  </a:lnTo>
                  <a:lnTo>
                    <a:pt x="132" y="203"/>
                  </a:lnTo>
                  <a:lnTo>
                    <a:pt x="130" y="198"/>
                  </a:lnTo>
                  <a:lnTo>
                    <a:pt x="126" y="194"/>
                  </a:lnTo>
                  <a:lnTo>
                    <a:pt x="121" y="190"/>
                  </a:lnTo>
                  <a:lnTo>
                    <a:pt x="116" y="187"/>
                  </a:lnTo>
                  <a:lnTo>
                    <a:pt x="105" y="184"/>
                  </a:lnTo>
                  <a:lnTo>
                    <a:pt x="95" y="182"/>
                  </a:lnTo>
                  <a:lnTo>
                    <a:pt x="84" y="180"/>
                  </a:lnTo>
                  <a:lnTo>
                    <a:pt x="75" y="178"/>
                  </a:lnTo>
                  <a:lnTo>
                    <a:pt x="65" y="175"/>
                  </a:lnTo>
                  <a:lnTo>
                    <a:pt x="56" y="170"/>
                  </a:lnTo>
                  <a:lnTo>
                    <a:pt x="47" y="165"/>
                  </a:lnTo>
                  <a:lnTo>
                    <a:pt x="39" y="156"/>
                  </a:lnTo>
                  <a:lnTo>
                    <a:pt x="36" y="120"/>
                  </a:lnTo>
                  <a:lnTo>
                    <a:pt x="44" y="90"/>
                  </a:lnTo>
                  <a:lnTo>
                    <a:pt x="61" y="67"/>
                  </a:lnTo>
                  <a:lnTo>
                    <a:pt x="84" y="47"/>
                  </a:lnTo>
                  <a:lnTo>
                    <a:pt x="109" y="32"/>
                  </a:lnTo>
                  <a:lnTo>
                    <a:pt x="136" y="21"/>
                  </a:lnTo>
                  <a:lnTo>
                    <a:pt x="160" y="12"/>
                  </a:lnTo>
                  <a:lnTo>
                    <a:pt x="179" y="5"/>
                  </a:lnTo>
                  <a:lnTo>
                    <a:pt x="167" y="1"/>
                  </a:lnTo>
                  <a:lnTo>
                    <a:pt x="154" y="0"/>
                  </a:lnTo>
                  <a:lnTo>
                    <a:pt x="140" y="2"/>
                  </a:lnTo>
                  <a:lnTo>
                    <a:pt x="124" y="5"/>
                  </a:lnTo>
                  <a:lnTo>
                    <a:pt x="108" y="10"/>
                  </a:lnTo>
                  <a:lnTo>
                    <a:pt x="92" y="15"/>
                  </a:lnTo>
                  <a:lnTo>
                    <a:pt x="77" y="22"/>
                  </a:lnTo>
                  <a:lnTo>
                    <a:pt x="63" y="28"/>
                  </a:lnTo>
                  <a:close/>
                </a:path>
              </a:pathLst>
            </a:custGeom>
            <a:solidFill>
              <a:srgbClr val="C9E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78" name="Freeform 853"/>
            <p:cNvSpPr>
              <a:spLocks/>
            </p:cNvSpPr>
            <p:nvPr/>
          </p:nvSpPr>
          <p:spPr bwMode="auto">
            <a:xfrm>
              <a:off x="4547" y="3353"/>
              <a:ext cx="14" cy="24"/>
            </a:xfrm>
            <a:custGeom>
              <a:avLst/>
              <a:gdLst>
                <a:gd name="T0" fmla="*/ 12 w 114"/>
                <a:gd name="T1" fmla="*/ 8 h 168"/>
                <a:gd name="T2" fmla="*/ 12 w 114"/>
                <a:gd name="T3" fmla="*/ 10 h 168"/>
                <a:gd name="T4" fmla="*/ 12 w 114"/>
                <a:gd name="T5" fmla="*/ 13 h 168"/>
                <a:gd name="T6" fmla="*/ 11 w 114"/>
                <a:gd name="T7" fmla="*/ 14 h 168"/>
                <a:gd name="T8" fmla="*/ 10 w 114"/>
                <a:gd name="T9" fmla="*/ 16 h 168"/>
                <a:gd name="T10" fmla="*/ 8 w 114"/>
                <a:gd name="T11" fmla="*/ 18 h 168"/>
                <a:gd name="T12" fmla="*/ 7 w 114"/>
                <a:gd name="T13" fmla="*/ 19 h 168"/>
                <a:gd name="T14" fmla="*/ 5 w 114"/>
                <a:gd name="T15" fmla="*/ 20 h 168"/>
                <a:gd name="T16" fmla="*/ 3 w 114"/>
                <a:gd name="T17" fmla="*/ 22 h 168"/>
                <a:gd name="T18" fmla="*/ 3 w 114"/>
                <a:gd name="T19" fmla="*/ 22 h 168"/>
                <a:gd name="T20" fmla="*/ 3 w 114"/>
                <a:gd name="T21" fmla="*/ 23 h 168"/>
                <a:gd name="T22" fmla="*/ 3 w 114"/>
                <a:gd name="T23" fmla="*/ 23 h 168"/>
                <a:gd name="T24" fmla="*/ 3 w 114"/>
                <a:gd name="T25" fmla="*/ 24 h 168"/>
                <a:gd name="T26" fmla="*/ 3 w 114"/>
                <a:gd name="T27" fmla="*/ 24 h 168"/>
                <a:gd name="T28" fmla="*/ 4 w 114"/>
                <a:gd name="T29" fmla="*/ 24 h 168"/>
                <a:gd name="T30" fmla="*/ 4 w 114"/>
                <a:gd name="T31" fmla="*/ 24 h 168"/>
                <a:gd name="T32" fmla="*/ 5 w 114"/>
                <a:gd name="T33" fmla="*/ 24 h 168"/>
                <a:gd name="T34" fmla="*/ 7 w 114"/>
                <a:gd name="T35" fmla="*/ 22 h 168"/>
                <a:gd name="T36" fmla="*/ 8 w 114"/>
                <a:gd name="T37" fmla="*/ 21 h 168"/>
                <a:gd name="T38" fmla="*/ 10 w 114"/>
                <a:gd name="T39" fmla="*/ 19 h 168"/>
                <a:gd name="T40" fmla="*/ 12 w 114"/>
                <a:gd name="T41" fmla="*/ 17 h 168"/>
                <a:gd name="T42" fmla="*/ 13 w 114"/>
                <a:gd name="T43" fmla="*/ 15 h 168"/>
                <a:gd name="T44" fmla="*/ 14 w 114"/>
                <a:gd name="T45" fmla="*/ 13 h 168"/>
                <a:gd name="T46" fmla="*/ 14 w 114"/>
                <a:gd name="T47" fmla="*/ 10 h 168"/>
                <a:gd name="T48" fmla="*/ 14 w 114"/>
                <a:gd name="T49" fmla="*/ 7 h 168"/>
                <a:gd name="T50" fmla="*/ 12 w 114"/>
                <a:gd name="T51" fmla="*/ 5 h 168"/>
                <a:gd name="T52" fmla="*/ 11 w 114"/>
                <a:gd name="T53" fmla="*/ 3 h 168"/>
                <a:gd name="T54" fmla="*/ 9 w 114"/>
                <a:gd name="T55" fmla="*/ 2 h 168"/>
                <a:gd name="T56" fmla="*/ 6 w 114"/>
                <a:gd name="T57" fmla="*/ 1 h 168"/>
                <a:gd name="T58" fmla="*/ 4 w 114"/>
                <a:gd name="T59" fmla="*/ 0 h 168"/>
                <a:gd name="T60" fmla="*/ 2 w 114"/>
                <a:gd name="T61" fmla="*/ 0 h 168"/>
                <a:gd name="T62" fmla="*/ 1 w 114"/>
                <a:gd name="T63" fmla="*/ 0 h 168"/>
                <a:gd name="T64" fmla="*/ 0 w 114"/>
                <a:gd name="T65" fmla="*/ 0 h 168"/>
                <a:gd name="T66" fmla="*/ 1 w 114"/>
                <a:gd name="T67" fmla="*/ 1 h 168"/>
                <a:gd name="T68" fmla="*/ 3 w 114"/>
                <a:gd name="T69" fmla="*/ 2 h 168"/>
                <a:gd name="T70" fmla="*/ 5 w 114"/>
                <a:gd name="T71" fmla="*/ 2 h 168"/>
                <a:gd name="T72" fmla="*/ 7 w 114"/>
                <a:gd name="T73" fmla="*/ 3 h 168"/>
                <a:gd name="T74" fmla="*/ 8 w 114"/>
                <a:gd name="T75" fmla="*/ 4 h 168"/>
                <a:gd name="T76" fmla="*/ 10 w 114"/>
                <a:gd name="T77" fmla="*/ 5 h 168"/>
                <a:gd name="T78" fmla="*/ 11 w 114"/>
                <a:gd name="T79" fmla="*/ 6 h 168"/>
                <a:gd name="T80" fmla="*/ 12 w 114"/>
                <a:gd name="T81" fmla="*/ 8 h 16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168"/>
                <a:gd name="T125" fmla="*/ 114 w 114"/>
                <a:gd name="T126" fmla="*/ 168 h 16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168">
                  <a:moveTo>
                    <a:pt x="96" y="55"/>
                  </a:moveTo>
                  <a:lnTo>
                    <a:pt x="101" y="72"/>
                  </a:lnTo>
                  <a:lnTo>
                    <a:pt x="100" y="88"/>
                  </a:lnTo>
                  <a:lnTo>
                    <a:pt x="92" y="101"/>
                  </a:lnTo>
                  <a:lnTo>
                    <a:pt x="82" y="112"/>
                  </a:lnTo>
                  <a:lnTo>
                    <a:pt x="69" y="123"/>
                  </a:lnTo>
                  <a:lnTo>
                    <a:pt x="54" y="134"/>
                  </a:lnTo>
                  <a:lnTo>
                    <a:pt x="40" y="143"/>
                  </a:lnTo>
                  <a:lnTo>
                    <a:pt x="27" y="153"/>
                  </a:lnTo>
                  <a:lnTo>
                    <a:pt x="25" y="156"/>
                  </a:lnTo>
                  <a:lnTo>
                    <a:pt x="24" y="158"/>
                  </a:lnTo>
                  <a:lnTo>
                    <a:pt x="24" y="162"/>
                  </a:lnTo>
                  <a:lnTo>
                    <a:pt x="25" y="165"/>
                  </a:lnTo>
                  <a:lnTo>
                    <a:pt x="28" y="167"/>
                  </a:lnTo>
                  <a:lnTo>
                    <a:pt x="31" y="168"/>
                  </a:lnTo>
                  <a:lnTo>
                    <a:pt x="33" y="168"/>
                  </a:lnTo>
                  <a:lnTo>
                    <a:pt x="37" y="167"/>
                  </a:lnTo>
                  <a:lnTo>
                    <a:pt x="53" y="157"/>
                  </a:lnTo>
                  <a:lnTo>
                    <a:pt x="69" y="147"/>
                  </a:lnTo>
                  <a:lnTo>
                    <a:pt x="84" y="135"/>
                  </a:lnTo>
                  <a:lnTo>
                    <a:pt x="97" y="121"/>
                  </a:lnTo>
                  <a:lnTo>
                    <a:pt x="107" y="106"/>
                  </a:lnTo>
                  <a:lnTo>
                    <a:pt x="113" y="89"/>
                  </a:lnTo>
                  <a:lnTo>
                    <a:pt x="114" y="71"/>
                  </a:lnTo>
                  <a:lnTo>
                    <a:pt x="110" y="51"/>
                  </a:lnTo>
                  <a:lnTo>
                    <a:pt x="101" y="36"/>
                  </a:lnTo>
                  <a:lnTo>
                    <a:pt x="87" y="24"/>
                  </a:lnTo>
                  <a:lnTo>
                    <a:pt x="70" y="14"/>
                  </a:lnTo>
                  <a:lnTo>
                    <a:pt x="51" y="7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2" y="9"/>
                  </a:lnTo>
                  <a:lnTo>
                    <a:pt x="26" y="13"/>
                  </a:lnTo>
                  <a:lnTo>
                    <a:pt x="41" y="17"/>
                  </a:lnTo>
                  <a:lnTo>
                    <a:pt x="54" y="22"/>
                  </a:lnTo>
                  <a:lnTo>
                    <a:pt x="68" y="27"/>
                  </a:lnTo>
                  <a:lnTo>
                    <a:pt x="80" y="34"/>
                  </a:lnTo>
                  <a:lnTo>
                    <a:pt x="89" y="43"/>
                  </a:lnTo>
                  <a:lnTo>
                    <a:pt x="96" y="55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79" name="Freeform 854"/>
            <p:cNvSpPr>
              <a:spLocks/>
            </p:cNvSpPr>
            <p:nvPr/>
          </p:nvSpPr>
          <p:spPr bwMode="auto">
            <a:xfrm>
              <a:off x="4494" y="3348"/>
              <a:ext cx="37" cy="50"/>
            </a:xfrm>
            <a:custGeom>
              <a:avLst/>
              <a:gdLst>
                <a:gd name="T0" fmla="*/ 12 w 289"/>
                <a:gd name="T1" fmla="*/ 9 h 351"/>
                <a:gd name="T2" fmla="*/ 6 w 289"/>
                <a:gd name="T3" fmla="*/ 15 h 351"/>
                <a:gd name="T4" fmla="*/ 2 w 289"/>
                <a:gd name="T5" fmla="*/ 22 h 351"/>
                <a:gd name="T6" fmla="*/ 0 w 289"/>
                <a:gd name="T7" fmla="*/ 30 h 351"/>
                <a:gd name="T8" fmla="*/ 0 w 289"/>
                <a:gd name="T9" fmla="*/ 35 h 351"/>
                <a:gd name="T10" fmla="*/ 1 w 289"/>
                <a:gd name="T11" fmla="*/ 37 h 351"/>
                <a:gd name="T12" fmla="*/ 2 w 289"/>
                <a:gd name="T13" fmla="*/ 39 h 351"/>
                <a:gd name="T14" fmla="*/ 4 w 289"/>
                <a:gd name="T15" fmla="*/ 41 h 351"/>
                <a:gd name="T16" fmla="*/ 6 w 289"/>
                <a:gd name="T17" fmla="*/ 43 h 351"/>
                <a:gd name="T18" fmla="*/ 10 w 289"/>
                <a:gd name="T19" fmla="*/ 45 h 351"/>
                <a:gd name="T20" fmla="*/ 14 w 289"/>
                <a:gd name="T21" fmla="*/ 46 h 351"/>
                <a:gd name="T22" fmla="*/ 17 w 289"/>
                <a:gd name="T23" fmla="*/ 48 h 351"/>
                <a:gd name="T24" fmla="*/ 21 w 289"/>
                <a:gd name="T25" fmla="*/ 49 h 351"/>
                <a:gd name="T26" fmla="*/ 25 w 289"/>
                <a:gd name="T27" fmla="*/ 49 h 351"/>
                <a:gd name="T28" fmla="*/ 29 w 289"/>
                <a:gd name="T29" fmla="*/ 50 h 351"/>
                <a:gd name="T30" fmla="*/ 33 w 289"/>
                <a:gd name="T31" fmla="*/ 50 h 351"/>
                <a:gd name="T32" fmla="*/ 36 w 289"/>
                <a:gd name="T33" fmla="*/ 50 h 351"/>
                <a:gd name="T34" fmla="*/ 37 w 289"/>
                <a:gd name="T35" fmla="*/ 49 h 351"/>
                <a:gd name="T36" fmla="*/ 37 w 289"/>
                <a:gd name="T37" fmla="*/ 48 h 351"/>
                <a:gd name="T38" fmla="*/ 36 w 289"/>
                <a:gd name="T39" fmla="*/ 47 h 351"/>
                <a:gd name="T40" fmla="*/ 34 w 289"/>
                <a:gd name="T41" fmla="*/ 46 h 351"/>
                <a:gd name="T42" fmla="*/ 30 w 289"/>
                <a:gd name="T43" fmla="*/ 45 h 351"/>
                <a:gd name="T44" fmla="*/ 27 w 289"/>
                <a:gd name="T45" fmla="*/ 45 h 351"/>
                <a:gd name="T46" fmla="*/ 23 w 289"/>
                <a:gd name="T47" fmla="*/ 44 h 351"/>
                <a:gd name="T48" fmla="*/ 19 w 289"/>
                <a:gd name="T49" fmla="*/ 43 h 351"/>
                <a:gd name="T50" fmla="*/ 16 w 289"/>
                <a:gd name="T51" fmla="*/ 42 h 351"/>
                <a:gd name="T52" fmla="*/ 13 w 289"/>
                <a:gd name="T53" fmla="*/ 41 h 351"/>
                <a:gd name="T54" fmla="*/ 9 w 289"/>
                <a:gd name="T55" fmla="*/ 39 h 351"/>
                <a:gd name="T56" fmla="*/ 6 w 289"/>
                <a:gd name="T57" fmla="*/ 37 h 351"/>
                <a:gd name="T58" fmla="*/ 4 w 289"/>
                <a:gd name="T59" fmla="*/ 34 h 351"/>
                <a:gd name="T60" fmla="*/ 4 w 289"/>
                <a:gd name="T61" fmla="*/ 31 h 351"/>
                <a:gd name="T62" fmla="*/ 4 w 289"/>
                <a:gd name="T63" fmla="*/ 26 h 351"/>
                <a:gd name="T64" fmla="*/ 6 w 289"/>
                <a:gd name="T65" fmla="*/ 23 h 351"/>
                <a:gd name="T66" fmla="*/ 8 w 289"/>
                <a:gd name="T67" fmla="*/ 18 h 351"/>
                <a:gd name="T68" fmla="*/ 11 w 289"/>
                <a:gd name="T69" fmla="*/ 15 h 351"/>
                <a:gd name="T70" fmla="*/ 14 w 289"/>
                <a:gd name="T71" fmla="*/ 11 h 351"/>
                <a:gd name="T72" fmla="*/ 18 w 289"/>
                <a:gd name="T73" fmla="*/ 8 h 351"/>
                <a:gd name="T74" fmla="*/ 22 w 289"/>
                <a:gd name="T75" fmla="*/ 5 h 351"/>
                <a:gd name="T76" fmla="*/ 27 w 289"/>
                <a:gd name="T77" fmla="*/ 3 h 351"/>
                <a:gd name="T78" fmla="*/ 30 w 289"/>
                <a:gd name="T79" fmla="*/ 1 h 351"/>
                <a:gd name="T80" fmla="*/ 29 w 289"/>
                <a:gd name="T81" fmla="*/ 0 h 351"/>
                <a:gd name="T82" fmla="*/ 25 w 289"/>
                <a:gd name="T83" fmla="*/ 1 h 351"/>
                <a:gd name="T84" fmla="*/ 21 w 289"/>
                <a:gd name="T85" fmla="*/ 2 h 351"/>
                <a:gd name="T86" fmla="*/ 16 w 289"/>
                <a:gd name="T87" fmla="*/ 5 h 35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9"/>
                <a:gd name="T133" fmla="*/ 0 h 351"/>
                <a:gd name="T134" fmla="*/ 289 w 289"/>
                <a:gd name="T135" fmla="*/ 351 h 35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9" h="351">
                  <a:moveTo>
                    <a:pt x="112" y="46"/>
                  </a:moveTo>
                  <a:lnTo>
                    <a:pt x="90" y="65"/>
                  </a:lnTo>
                  <a:lnTo>
                    <a:pt x="68" y="84"/>
                  </a:lnTo>
                  <a:lnTo>
                    <a:pt x="48" y="106"/>
                  </a:lnTo>
                  <a:lnTo>
                    <a:pt x="30" y="130"/>
                  </a:lnTo>
                  <a:lnTo>
                    <a:pt x="15" y="155"/>
                  </a:lnTo>
                  <a:lnTo>
                    <a:pt x="5" y="181"/>
                  </a:lnTo>
                  <a:lnTo>
                    <a:pt x="0" y="210"/>
                  </a:lnTo>
                  <a:lnTo>
                    <a:pt x="1" y="240"/>
                  </a:lnTo>
                  <a:lnTo>
                    <a:pt x="3" y="248"/>
                  </a:lnTo>
                  <a:lnTo>
                    <a:pt x="5" y="256"/>
                  </a:lnTo>
                  <a:lnTo>
                    <a:pt x="8" y="262"/>
                  </a:lnTo>
                  <a:lnTo>
                    <a:pt x="12" y="270"/>
                  </a:lnTo>
                  <a:lnTo>
                    <a:pt x="17" y="276"/>
                  </a:lnTo>
                  <a:lnTo>
                    <a:pt x="24" y="283"/>
                  </a:lnTo>
                  <a:lnTo>
                    <a:pt x="29" y="288"/>
                  </a:lnTo>
                  <a:lnTo>
                    <a:pt x="36" y="292"/>
                  </a:lnTo>
                  <a:lnTo>
                    <a:pt x="50" y="301"/>
                  </a:lnTo>
                  <a:lnTo>
                    <a:pt x="64" y="308"/>
                  </a:lnTo>
                  <a:lnTo>
                    <a:pt x="77" y="315"/>
                  </a:lnTo>
                  <a:lnTo>
                    <a:pt x="92" y="320"/>
                  </a:lnTo>
                  <a:lnTo>
                    <a:pt x="107" y="326"/>
                  </a:lnTo>
                  <a:lnTo>
                    <a:pt x="121" y="330"/>
                  </a:lnTo>
                  <a:lnTo>
                    <a:pt x="136" y="334"/>
                  </a:lnTo>
                  <a:lnTo>
                    <a:pt x="151" y="337"/>
                  </a:lnTo>
                  <a:lnTo>
                    <a:pt x="167" y="341"/>
                  </a:lnTo>
                  <a:lnTo>
                    <a:pt x="181" y="343"/>
                  </a:lnTo>
                  <a:lnTo>
                    <a:pt x="197" y="345"/>
                  </a:lnTo>
                  <a:lnTo>
                    <a:pt x="213" y="347"/>
                  </a:lnTo>
                  <a:lnTo>
                    <a:pt x="228" y="348"/>
                  </a:lnTo>
                  <a:lnTo>
                    <a:pt x="243" y="349"/>
                  </a:lnTo>
                  <a:lnTo>
                    <a:pt x="259" y="350"/>
                  </a:lnTo>
                  <a:lnTo>
                    <a:pt x="274" y="351"/>
                  </a:lnTo>
                  <a:lnTo>
                    <a:pt x="279" y="351"/>
                  </a:lnTo>
                  <a:lnTo>
                    <a:pt x="283" y="349"/>
                  </a:lnTo>
                  <a:lnTo>
                    <a:pt x="286" y="345"/>
                  </a:lnTo>
                  <a:lnTo>
                    <a:pt x="289" y="341"/>
                  </a:lnTo>
                  <a:lnTo>
                    <a:pt x="289" y="335"/>
                  </a:lnTo>
                  <a:lnTo>
                    <a:pt x="286" y="331"/>
                  </a:lnTo>
                  <a:lnTo>
                    <a:pt x="282" y="328"/>
                  </a:lnTo>
                  <a:lnTo>
                    <a:pt x="277" y="326"/>
                  </a:lnTo>
                  <a:lnTo>
                    <a:pt x="263" y="322"/>
                  </a:lnTo>
                  <a:lnTo>
                    <a:pt x="250" y="320"/>
                  </a:lnTo>
                  <a:lnTo>
                    <a:pt x="236" y="317"/>
                  </a:lnTo>
                  <a:lnTo>
                    <a:pt x="221" y="315"/>
                  </a:lnTo>
                  <a:lnTo>
                    <a:pt x="208" y="313"/>
                  </a:lnTo>
                  <a:lnTo>
                    <a:pt x="194" y="311"/>
                  </a:lnTo>
                  <a:lnTo>
                    <a:pt x="179" y="308"/>
                  </a:lnTo>
                  <a:lnTo>
                    <a:pt x="166" y="305"/>
                  </a:lnTo>
                  <a:lnTo>
                    <a:pt x="152" y="303"/>
                  </a:lnTo>
                  <a:lnTo>
                    <a:pt x="138" y="300"/>
                  </a:lnTo>
                  <a:lnTo>
                    <a:pt x="125" y="296"/>
                  </a:lnTo>
                  <a:lnTo>
                    <a:pt x="111" y="292"/>
                  </a:lnTo>
                  <a:lnTo>
                    <a:pt x="98" y="287"/>
                  </a:lnTo>
                  <a:lnTo>
                    <a:pt x="85" y="282"/>
                  </a:lnTo>
                  <a:lnTo>
                    <a:pt x="72" y="276"/>
                  </a:lnTo>
                  <a:lnTo>
                    <a:pt x="59" y="269"/>
                  </a:lnTo>
                  <a:lnTo>
                    <a:pt x="49" y="261"/>
                  </a:lnTo>
                  <a:lnTo>
                    <a:pt x="41" y="252"/>
                  </a:lnTo>
                  <a:lnTo>
                    <a:pt x="34" y="241"/>
                  </a:lnTo>
                  <a:lnTo>
                    <a:pt x="31" y="228"/>
                  </a:lnTo>
                  <a:lnTo>
                    <a:pt x="30" y="215"/>
                  </a:lnTo>
                  <a:lnTo>
                    <a:pt x="31" y="201"/>
                  </a:lnTo>
                  <a:lnTo>
                    <a:pt x="34" y="186"/>
                  </a:lnTo>
                  <a:lnTo>
                    <a:pt x="38" y="174"/>
                  </a:lnTo>
                  <a:lnTo>
                    <a:pt x="46" y="158"/>
                  </a:lnTo>
                  <a:lnTo>
                    <a:pt x="54" y="142"/>
                  </a:lnTo>
                  <a:lnTo>
                    <a:pt x="64" y="128"/>
                  </a:lnTo>
                  <a:lnTo>
                    <a:pt x="74" y="115"/>
                  </a:lnTo>
                  <a:lnTo>
                    <a:pt x="85" y="102"/>
                  </a:lnTo>
                  <a:lnTo>
                    <a:pt x="96" y="89"/>
                  </a:lnTo>
                  <a:lnTo>
                    <a:pt x="110" y="77"/>
                  </a:lnTo>
                  <a:lnTo>
                    <a:pt x="124" y="64"/>
                  </a:lnTo>
                  <a:lnTo>
                    <a:pt x="137" y="53"/>
                  </a:lnTo>
                  <a:lnTo>
                    <a:pt x="155" y="43"/>
                  </a:lnTo>
                  <a:lnTo>
                    <a:pt x="175" y="35"/>
                  </a:lnTo>
                  <a:lnTo>
                    <a:pt x="195" y="26"/>
                  </a:lnTo>
                  <a:lnTo>
                    <a:pt x="213" y="19"/>
                  </a:lnTo>
                  <a:lnTo>
                    <a:pt x="228" y="12"/>
                  </a:lnTo>
                  <a:lnTo>
                    <a:pt x="237" y="6"/>
                  </a:lnTo>
                  <a:lnTo>
                    <a:pt x="240" y="2"/>
                  </a:lnTo>
                  <a:lnTo>
                    <a:pt x="230" y="0"/>
                  </a:lnTo>
                  <a:lnTo>
                    <a:pt x="215" y="1"/>
                  </a:lnTo>
                  <a:lnTo>
                    <a:pt x="198" y="4"/>
                  </a:lnTo>
                  <a:lnTo>
                    <a:pt x="180" y="9"/>
                  </a:lnTo>
                  <a:lnTo>
                    <a:pt x="161" y="17"/>
                  </a:lnTo>
                  <a:lnTo>
                    <a:pt x="144" y="25"/>
                  </a:lnTo>
                  <a:lnTo>
                    <a:pt x="127" y="35"/>
                  </a:lnTo>
                  <a:lnTo>
                    <a:pt x="112" y="4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80" name="Freeform 855"/>
            <p:cNvSpPr>
              <a:spLocks/>
            </p:cNvSpPr>
            <p:nvPr/>
          </p:nvSpPr>
          <p:spPr bwMode="auto">
            <a:xfrm>
              <a:off x="4545" y="3346"/>
              <a:ext cx="32" cy="34"/>
            </a:xfrm>
            <a:custGeom>
              <a:avLst/>
              <a:gdLst>
                <a:gd name="T0" fmla="*/ 26 w 254"/>
                <a:gd name="T1" fmla="*/ 10 h 234"/>
                <a:gd name="T2" fmla="*/ 28 w 254"/>
                <a:gd name="T3" fmla="*/ 12 h 234"/>
                <a:gd name="T4" fmla="*/ 29 w 254"/>
                <a:gd name="T5" fmla="*/ 14 h 234"/>
                <a:gd name="T6" fmla="*/ 29 w 254"/>
                <a:gd name="T7" fmla="*/ 17 h 234"/>
                <a:gd name="T8" fmla="*/ 29 w 254"/>
                <a:gd name="T9" fmla="*/ 19 h 234"/>
                <a:gd name="T10" fmla="*/ 29 w 254"/>
                <a:gd name="T11" fmla="*/ 21 h 234"/>
                <a:gd name="T12" fmla="*/ 28 w 254"/>
                <a:gd name="T13" fmla="*/ 23 h 234"/>
                <a:gd name="T14" fmla="*/ 28 w 254"/>
                <a:gd name="T15" fmla="*/ 25 h 234"/>
                <a:gd name="T16" fmla="*/ 27 w 254"/>
                <a:gd name="T17" fmla="*/ 26 h 234"/>
                <a:gd name="T18" fmla="*/ 25 w 254"/>
                <a:gd name="T19" fmla="*/ 28 h 234"/>
                <a:gd name="T20" fmla="*/ 24 w 254"/>
                <a:gd name="T21" fmla="*/ 29 h 234"/>
                <a:gd name="T22" fmla="*/ 23 w 254"/>
                <a:gd name="T23" fmla="*/ 30 h 234"/>
                <a:gd name="T24" fmla="*/ 22 w 254"/>
                <a:gd name="T25" fmla="*/ 32 h 234"/>
                <a:gd name="T26" fmla="*/ 22 w 254"/>
                <a:gd name="T27" fmla="*/ 32 h 234"/>
                <a:gd name="T28" fmla="*/ 22 w 254"/>
                <a:gd name="T29" fmla="*/ 33 h 234"/>
                <a:gd name="T30" fmla="*/ 22 w 254"/>
                <a:gd name="T31" fmla="*/ 33 h 234"/>
                <a:gd name="T32" fmla="*/ 22 w 254"/>
                <a:gd name="T33" fmla="*/ 34 h 234"/>
                <a:gd name="T34" fmla="*/ 22 w 254"/>
                <a:gd name="T35" fmla="*/ 34 h 234"/>
                <a:gd name="T36" fmla="*/ 23 w 254"/>
                <a:gd name="T37" fmla="*/ 34 h 234"/>
                <a:gd name="T38" fmla="*/ 23 w 254"/>
                <a:gd name="T39" fmla="*/ 34 h 234"/>
                <a:gd name="T40" fmla="*/ 24 w 254"/>
                <a:gd name="T41" fmla="*/ 34 h 234"/>
                <a:gd name="T42" fmla="*/ 26 w 254"/>
                <a:gd name="T43" fmla="*/ 32 h 234"/>
                <a:gd name="T44" fmla="*/ 28 w 254"/>
                <a:gd name="T45" fmla="*/ 29 h 234"/>
                <a:gd name="T46" fmla="*/ 30 w 254"/>
                <a:gd name="T47" fmla="*/ 26 h 234"/>
                <a:gd name="T48" fmla="*/ 31 w 254"/>
                <a:gd name="T49" fmla="*/ 23 h 234"/>
                <a:gd name="T50" fmla="*/ 32 w 254"/>
                <a:gd name="T51" fmla="*/ 19 h 234"/>
                <a:gd name="T52" fmla="*/ 32 w 254"/>
                <a:gd name="T53" fmla="*/ 16 h 234"/>
                <a:gd name="T54" fmla="*/ 31 w 254"/>
                <a:gd name="T55" fmla="*/ 12 h 234"/>
                <a:gd name="T56" fmla="*/ 28 w 254"/>
                <a:gd name="T57" fmla="*/ 9 h 234"/>
                <a:gd name="T58" fmla="*/ 27 w 254"/>
                <a:gd name="T59" fmla="*/ 8 h 234"/>
                <a:gd name="T60" fmla="*/ 25 w 254"/>
                <a:gd name="T61" fmla="*/ 7 h 234"/>
                <a:gd name="T62" fmla="*/ 23 w 254"/>
                <a:gd name="T63" fmla="*/ 5 h 234"/>
                <a:gd name="T64" fmla="*/ 21 w 254"/>
                <a:gd name="T65" fmla="*/ 4 h 234"/>
                <a:gd name="T66" fmla="*/ 19 w 254"/>
                <a:gd name="T67" fmla="*/ 3 h 234"/>
                <a:gd name="T68" fmla="*/ 16 w 254"/>
                <a:gd name="T69" fmla="*/ 2 h 234"/>
                <a:gd name="T70" fmla="*/ 14 w 254"/>
                <a:gd name="T71" fmla="*/ 2 h 234"/>
                <a:gd name="T72" fmla="*/ 12 w 254"/>
                <a:gd name="T73" fmla="*/ 1 h 234"/>
                <a:gd name="T74" fmla="*/ 9 w 254"/>
                <a:gd name="T75" fmla="*/ 1 h 234"/>
                <a:gd name="T76" fmla="*/ 7 w 254"/>
                <a:gd name="T77" fmla="*/ 0 h 234"/>
                <a:gd name="T78" fmla="*/ 5 w 254"/>
                <a:gd name="T79" fmla="*/ 0 h 234"/>
                <a:gd name="T80" fmla="*/ 4 w 254"/>
                <a:gd name="T81" fmla="*/ 0 h 234"/>
                <a:gd name="T82" fmla="*/ 2 w 254"/>
                <a:gd name="T83" fmla="*/ 0 h 234"/>
                <a:gd name="T84" fmla="*/ 1 w 254"/>
                <a:gd name="T85" fmla="*/ 0 h 234"/>
                <a:gd name="T86" fmla="*/ 0 w 254"/>
                <a:gd name="T87" fmla="*/ 0 h 234"/>
                <a:gd name="T88" fmla="*/ 0 w 254"/>
                <a:gd name="T89" fmla="*/ 1 h 234"/>
                <a:gd name="T90" fmla="*/ 1 w 254"/>
                <a:gd name="T91" fmla="*/ 1 h 234"/>
                <a:gd name="T92" fmla="*/ 3 w 254"/>
                <a:gd name="T93" fmla="*/ 1 h 234"/>
                <a:gd name="T94" fmla="*/ 4 w 254"/>
                <a:gd name="T95" fmla="*/ 1 h 234"/>
                <a:gd name="T96" fmla="*/ 6 w 254"/>
                <a:gd name="T97" fmla="*/ 2 h 234"/>
                <a:gd name="T98" fmla="*/ 7 w 254"/>
                <a:gd name="T99" fmla="*/ 2 h 234"/>
                <a:gd name="T100" fmla="*/ 9 w 254"/>
                <a:gd name="T101" fmla="*/ 2 h 234"/>
                <a:gd name="T102" fmla="*/ 11 w 254"/>
                <a:gd name="T103" fmla="*/ 3 h 234"/>
                <a:gd name="T104" fmla="*/ 13 w 254"/>
                <a:gd name="T105" fmla="*/ 3 h 234"/>
                <a:gd name="T106" fmla="*/ 15 w 254"/>
                <a:gd name="T107" fmla="*/ 4 h 234"/>
                <a:gd name="T108" fmla="*/ 17 w 254"/>
                <a:gd name="T109" fmla="*/ 5 h 234"/>
                <a:gd name="T110" fmla="*/ 18 w 254"/>
                <a:gd name="T111" fmla="*/ 5 h 234"/>
                <a:gd name="T112" fmla="*/ 20 w 254"/>
                <a:gd name="T113" fmla="*/ 6 h 234"/>
                <a:gd name="T114" fmla="*/ 22 w 254"/>
                <a:gd name="T115" fmla="*/ 7 h 234"/>
                <a:gd name="T116" fmla="*/ 23 w 254"/>
                <a:gd name="T117" fmla="*/ 8 h 234"/>
                <a:gd name="T118" fmla="*/ 25 w 254"/>
                <a:gd name="T119" fmla="*/ 9 h 234"/>
                <a:gd name="T120" fmla="*/ 26 w 254"/>
                <a:gd name="T121" fmla="*/ 10 h 23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54"/>
                <a:gd name="T184" fmla="*/ 0 h 234"/>
                <a:gd name="T185" fmla="*/ 254 w 254"/>
                <a:gd name="T186" fmla="*/ 234 h 23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54" h="234">
                  <a:moveTo>
                    <a:pt x="210" y="71"/>
                  </a:moveTo>
                  <a:lnTo>
                    <a:pt x="222" y="84"/>
                  </a:lnTo>
                  <a:lnTo>
                    <a:pt x="229" y="99"/>
                  </a:lnTo>
                  <a:lnTo>
                    <a:pt x="232" y="115"/>
                  </a:lnTo>
                  <a:lnTo>
                    <a:pt x="232" y="132"/>
                  </a:lnTo>
                  <a:lnTo>
                    <a:pt x="230" y="146"/>
                  </a:lnTo>
                  <a:lnTo>
                    <a:pt x="226" y="158"/>
                  </a:lnTo>
                  <a:lnTo>
                    <a:pt x="219" y="170"/>
                  </a:lnTo>
                  <a:lnTo>
                    <a:pt x="211" y="179"/>
                  </a:lnTo>
                  <a:lnTo>
                    <a:pt x="202" y="190"/>
                  </a:lnTo>
                  <a:lnTo>
                    <a:pt x="193" y="199"/>
                  </a:lnTo>
                  <a:lnTo>
                    <a:pt x="183" y="208"/>
                  </a:lnTo>
                  <a:lnTo>
                    <a:pt x="174" y="218"/>
                  </a:lnTo>
                  <a:lnTo>
                    <a:pt x="172" y="221"/>
                  </a:lnTo>
                  <a:lnTo>
                    <a:pt x="172" y="224"/>
                  </a:lnTo>
                  <a:lnTo>
                    <a:pt x="172" y="227"/>
                  </a:lnTo>
                  <a:lnTo>
                    <a:pt x="174" y="231"/>
                  </a:lnTo>
                  <a:lnTo>
                    <a:pt x="177" y="233"/>
                  </a:lnTo>
                  <a:lnTo>
                    <a:pt x="181" y="234"/>
                  </a:lnTo>
                  <a:lnTo>
                    <a:pt x="184" y="233"/>
                  </a:lnTo>
                  <a:lnTo>
                    <a:pt x="187" y="231"/>
                  </a:lnTo>
                  <a:lnTo>
                    <a:pt x="208" y="217"/>
                  </a:lnTo>
                  <a:lnTo>
                    <a:pt x="226" y="199"/>
                  </a:lnTo>
                  <a:lnTo>
                    <a:pt x="240" y="178"/>
                  </a:lnTo>
                  <a:lnTo>
                    <a:pt x="249" y="155"/>
                  </a:lnTo>
                  <a:lnTo>
                    <a:pt x="254" y="131"/>
                  </a:lnTo>
                  <a:lnTo>
                    <a:pt x="251" y="107"/>
                  </a:lnTo>
                  <a:lnTo>
                    <a:pt x="243" y="84"/>
                  </a:lnTo>
                  <a:lnTo>
                    <a:pt x="226" y="64"/>
                  </a:lnTo>
                  <a:lnTo>
                    <a:pt x="214" y="53"/>
                  </a:lnTo>
                  <a:lnTo>
                    <a:pt x="199" y="45"/>
                  </a:lnTo>
                  <a:lnTo>
                    <a:pt x="183" y="36"/>
                  </a:lnTo>
                  <a:lnTo>
                    <a:pt x="165" y="29"/>
                  </a:lnTo>
                  <a:lnTo>
                    <a:pt x="147" y="21"/>
                  </a:lnTo>
                  <a:lnTo>
                    <a:pt x="129" y="16"/>
                  </a:lnTo>
                  <a:lnTo>
                    <a:pt x="111" y="12"/>
                  </a:lnTo>
                  <a:lnTo>
                    <a:pt x="93" y="7"/>
                  </a:lnTo>
                  <a:lnTo>
                    <a:pt x="75" y="4"/>
                  </a:lnTo>
                  <a:lnTo>
                    <a:pt x="59" y="2"/>
                  </a:lnTo>
                  <a:lnTo>
                    <a:pt x="43" y="0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11" y="6"/>
                  </a:lnTo>
                  <a:lnTo>
                    <a:pt x="21" y="7"/>
                  </a:lnTo>
                  <a:lnTo>
                    <a:pt x="34" y="9"/>
                  </a:lnTo>
                  <a:lnTo>
                    <a:pt x="46" y="12"/>
                  </a:lnTo>
                  <a:lnTo>
                    <a:pt x="59" y="15"/>
                  </a:lnTo>
                  <a:lnTo>
                    <a:pt x="74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6" y="28"/>
                  </a:lnTo>
                  <a:lnTo>
                    <a:pt x="131" y="32"/>
                  </a:lnTo>
                  <a:lnTo>
                    <a:pt x="145" y="36"/>
                  </a:lnTo>
                  <a:lnTo>
                    <a:pt x="159" y="42"/>
                  </a:lnTo>
                  <a:lnTo>
                    <a:pt x="173" y="48"/>
                  </a:lnTo>
                  <a:lnTo>
                    <a:pt x="186" y="55"/>
                  </a:lnTo>
                  <a:lnTo>
                    <a:pt x="199" y="63"/>
                  </a:lnTo>
                  <a:lnTo>
                    <a:pt x="210" y="7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81" name="Freeform 856"/>
            <p:cNvSpPr>
              <a:spLocks/>
            </p:cNvSpPr>
            <p:nvPr/>
          </p:nvSpPr>
          <p:spPr bwMode="auto">
            <a:xfrm>
              <a:off x="4481" y="3362"/>
              <a:ext cx="13" cy="31"/>
            </a:xfrm>
            <a:custGeom>
              <a:avLst/>
              <a:gdLst>
                <a:gd name="T0" fmla="*/ 0 w 103"/>
                <a:gd name="T1" fmla="*/ 17 h 221"/>
                <a:gd name="T2" fmla="*/ 0 w 103"/>
                <a:gd name="T3" fmla="*/ 19 h 221"/>
                <a:gd name="T4" fmla="*/ 1 w 103"/>
                <a:gd name="T5" fmla="*/ 22 h 221"/>
                <a:gd name="T6" fmla="*/ 2 w 103"/>
                <a:gd name="T7" fmla="*/ 24 h 221"/>
                <a:gd name="T8" fmla="*/ 3 w 103"/>
                <a:gd name="T9" fmla="*/ 26 h 221"/>
                <a:gd name="T10" fmla="*/ 4 w 103"/>
                <a:gd name="T11" fmla="*/ 28 h 221"/>
                <a:gd name="T12" fmla="*/ 6 w 103"/>
                <a:gd name="T13" fmla="*/ 29 h 221"/>
                <a:gd name="T14" fmla="*/ 8 w 103"/>
                <a:gd name="T15" fmla="*/ 30 h 221"/>
                <a:gd name="T16" fmla="*/ 10 w 103"/>
                <a:gd name="T17" fmla="*/ 31 h 221"/>
                <a:gd name="T18" fmla="*/ 11 w 103"/>
                <a:gd name="T19" fmla="*/ 31 h 221"/>
                <a:gd name="T20" fmla="*/ 12 w 103"/>
                <a:gd name="T21" fmla="*/ 31 h 221"/>
                <a:gd name="T22" fmla="*/ 12 w 103"/>
                <a:gd name="T23" fmla="*/ 30 h 221"/>
                <a:gd name="T24" fmla="*/ 13 w 103"/>
                <a:gd name="T25" fmla="*/ 30 h 221"/>
                <a:gd name="T26" fmla="*/ 13 w 103"/>
                <a:gd name="T27" fmla="*/ 29 h 221"/>
                <a:gd name="T28" fmla="*/ 12 w 103"/>
                <a:gd name="T29" fmla="*/ 28 h 221"/>
                <a:gd name="T30" fmla="*/ 12 w 103"/>
                <a:gd name="T31" fmla="*/ 27 h 221"/>
                <a:gd name="T32" fmla="*/ 11 w 103"/>
                <a:gd name="T33" fmla="*/ 27 h 221"/>
                <a:gd name="T34" fmla="*/ 9 w 103"/>
                <a:gd name="T35" fmla="*/ 26 h 221"/>
                <a:gd name="T36" fmla="*/ 7 w 103"/>
                <a:gd name="T37" fmla="*/ 25 h 221"/>
                <a:gd name="T38" fmla="*/ 6 w 103"/>
                <a:gd name="T39" fmla="*/ 24 h 221"/>
                <a:gd name="T40" fmla="*/ 5 w 103"/>
                <a:gd name="T41" fmla="*/ 22 h 221"/>
                <a:gd name="T42" fmla="*/ 4 w 103"/>
                <a:gd name="T43" fmla="*/ 19 h 221"/>
                <a:gd name="T44" fmla="*/ 3 w 103"/>
                <a:gd name="T45" fmla="*/ 17 h 221"/>
                <a:gd name="T46" fmla="*/ 3 w 103"/>
                <a:gd name="T47" fmla="*/ 14 h 221"/>
                <a:gd name="T48" fmla="*/ 4 w 103"/>
                <a:gd name="T49" fmla="*/ 12 h 221"/>
                <a:gd name="T50" fmla="*/ 5 w 103"/>
                <a:gd name="T51" fmla="*/ 10 h 221"/>
                <a:gd name="T52" fmla="*/ 6 w 103"/>
                <a:gd name="T53" fmla="*/ 8 h 221"/>
                <a:gd name="T54" fmla="*/ 7 w 103"/>
                <a:gd name="T55" fmla="*/ 6 h 221"/>
                <a:gd name="T56" fmla="*/ 8 w 103"/>
                <a:gd name="T57" fmla="*/ 5 h 221"/>
                <a:gd name="T58" fmla="*/ 10 w 103"/>
                <a:gd name="T59" fmla="*/ 4 h 221"/>
                <a:gd name="T60" fmla="*/ 11 w 103"/>
                <a:gd name="T61" fmla="*/ 2 h 221"/>
                <a:gd name="T62" fmla="*/ 12 w 103"/>
                <a:gd name="T63" fmla="*/ 1 h 221"/>
                <a:gd name="T64" fmla="*/ 13 w 103"/>
                <a:gd name="T65" fmla="*/ 0 h 221"/>
                <a:gd name="T66" fmla="*/ 12 w 103"/>
                <a:gd name="T67" fmla="*/ 0 h 221"/>
                <a:gd name="T68" fmla="*/ 11 w 103"/>
                <a:gd name="T69" fmla="*/ 1 h 221"/>
                <a:gd name="T70" fmla="*/ 9 w 103"/>
                <a:gd name="T71" fmla="*/ 2 h 221"/>
                <a:gd name="T72" fmla="*/ 6 w 103"/>
                <a:gd name="T73" fmla="*/ 5 h 221"/>
                <a:gd name="T74" fmla="*/ 4 w 103"/>
                <a:gd name="T75" fmla="*/ 7 h 221"/>
                <a:gd name="T76" fmla="*/ 2 w 103"/>
                <a:gd name="T77" fmla="*/ 11 h 221"/>
                <a:gd name="T78" fmla="*/ 1 w 103"/>
                <a:gd name="T79" fmla="*/ 14 h 221"/>
                <a:gd name="T80" fmla="*/ 0 w 103"/>
                <a:gd name="T81" fmla="*/ 17 h 22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3"/>
                <a:gd name="T124" fmla="*/ 0 h 221"/>
                <a:gd name="T125" fmla="*/ 103 w 103"/>
                <a:gd name="T126" fmla="*/ 221 h 22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3" h="221">
                  <a:moveTo>
                    <a:pt x="0" y="121"/>
                  </a:moveTo>
                  <a:lnTo>
                    <a:pt x="0" y="139"/>
                  </a:lnTo>
                  <a:lnTo>
                    <a:pt x="4" y="156"/>
                  </a:lnTo>
                  <a:lnTo>
                    <a:pt x="12" y="172"/>
                  </a:lnTo>
                  <a:lnTo>
                    <a:pt x="22" y="186"/>
                  </a:lnTo>
                  <a:lnTo>
                    <a:pt x="35" y="197"/>
                  </a:lnTo>
                  <a:lnTo>
                    <a:pt x="50" y="208"/>
                  </a:lnTo>
                  <a:lnTo>
                    <a:pt x="66" y="216"/>
                  </a:lnTo>
                  <a:lnTo>
                    <a:pt x="83" y="220"/>
                  </a:lnTo>
                  <a:lnTo>
                    <a:pt x="89" y="221"/>
                  </a:lnTo>
                  <a:lnTo>
                    <a:pt x="94" y="219"/>
                  </a:lnTo>
                  <a:lnTo>
                    <a:pt x="98" y="216"/>
                  </a:lnTo>
                  <a:lnTo>
                    <a:pt x="100" y="211"/>
                  </a:lnTo>
                  <a:lnTo>
                    <a:pt x="100" y="206"/>
                  </a:lnTo>
                  <a:lnTo>
                    <a:pt x="99" y="201"/>
                  </a:lnTo>
                  <a:lnTo>
                    <a:pt x="96" y="196"/>
                  </a:lnTo>
                  <a:lnTo>
                    <a:pt x="91" y="194"/>
                  </a:lnTo>
                  <a:lnTo>
                    <a:pt x="74" y="188"/>
                  </a:lnTo>
                  <a:lnTo>
                    <a:pt x="58" y="179"/>
                  </a:lnTo>
                  <a:lnTo>
                    <a:pt x="45" y="168"/>
                  </a:lnTo>
                  <a:lnTo>
                    <a:pt x="36" y="155"/>
                  </a:lnTo>
                  <a:lnTo>
                    <a:pt x="30" y="139"/>
                  </a:lnTo>
                  <a:lnTo>
                    <a:pt x="27" y="122"/>
                  </a:lnTo>
                  <a:lnTo>
                    <a:pt x="27" y="103"/>
                  </a:lnTo>
                  <a:lnTo>
                    <a:pt x="32" y="84"/>
                  </a:lnTo>
                  <a:lnTo>
                    <a:pt x="38" y="70"/>
                  </a:lnTo>
                  <a:lnTo>
                    <a:pt x="46" y="57"/>
                  </a:lnTo>
                  <a:lnTo>
                    <a:pt x="56" y="46"/>
                  </a:lnTo>
                  <a:lnTo>
                    <a:pt x="66" y="35"/>
                  </a:lnTo>
                  <a:lnTo>
                    <a:pt x="76" y="25"/>
                  </a:lnTo>
                  <a:lnTo>
                    <a:pt x="86" y="17"/>
                  </a:lnTo>
                  <a:lnTo>
                    <a:pt x="96" y="8"/>
                  </a:lnTo>
                  <a:lnTo>
                    <a:pt x="103" y="1"/>
                  </a:lnTo>
                  <a:lnTo>
                    <a:pt x="96" y="0"/>
                  </a:lnTo>
                  <a:lnTo>
                    <a:pt x="84" y="5"/>
                  </a:lnTo>
                  <a:lnTo>
                    <a:pt x="69" y="17"/>
                  </a:lnTo>
                  <a:lnTo>
                    <a:pt x="51" y="33"/>
                  </a:lnTo>
                  <a:lnTo>
                    <a:pt x="34" y="53"/>
                  </a:lnTo>
                  <a:lnTo>
                    <a:pt x="18" y="75"/>
                  </a:lnTo>
                  <a:lnTo>
                    <a:pt x="7" y="98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82" name="Freeform 857"/>
            <p:cNvSpPr>
              <a:spLocks/>
            </p:cNvSpPr>
            <p:nvPr/>
          </p:nvSpPr>
          <p:spPr bwMode="auto">
            <a:xfrm>
              <a:off x="4571" y="3344"/>
              <a:ext cx="28" cy="41"/>
            </a:xfrm>
            <a:custGeom>
              <a:avLst/>
              <a:gdLst>
                <a:gd name="T0" fmla="*/ 24 w 221"/>
                <a:gd name="T1" fmla="*/ 16 h 288"/>
                <a:gd name="T2" fmla="*/ 25 w 221"/>
                <a:gd name="T3" fmla="*/ 19 h 288"/>
                <a:gd name="T4" fmla="*/ 26 w 221"/>
                <a:gd name="T5" fmla="*/ 22 h 288"/>
                <a:gd name="T6" fmla="*/ 25 w 221"/>
                <a:gd name="T7" fmla="*/ 25 h 288"/>
                <a:gd name="T8" fmla="*/ 24 w 221"/>
                <a:gd name="T9" fmla="*/ 28 h 288"/>
                <a:gd name="T10" fmla="*/ 22 w 221"/>
                <a:gd name="T11" fmla="*/ 30 h 288"/>
                <a:gd name="T12" fmla="*/ 19 w 221"/>
                <a:gd name="T13" fmla="*/ 33 h 288"/>
                <a:gd name="T14" fmla="*/ 16 w 221"/>
                <a:gd name="T15" fmla="*/ 35 h 288"/>
                <a:gd name="T16" fmla="*/ 15 w 221"/>
                <a:gd name="T17" fmla="*/ 37 h 288"/>
                <a:gd name="T18" fmla="*/ 14 w 221"/>
                <a:gd name="T19" fmla="*/ 38 h 288"/>
                <a:gd name="T20" fmla="*/ 14 w 221"/>
                <a:gd name="T21" fmla="*/ 39 h 288"/>
                <a:gd name="T22" fmla="*/ 14 w 221"/>
                <a:gd name="T23" fmla="*/ 40 h 288"/>
                <a:gd name="T24" fmla="*/ 15 w 221"/>
                <a:gd name="T25" fmla="*/ 41 h 288"/>
                <a:gd name="T26" fmla="*/ 16 w 221"/>
                <a:gd name="T27" fmla="*/ 41 h 288"/>
                <a:gd name="T28" fmla="*/ 18 w 221"/>
                <a:gd name="T29" fmla="*/ 39 h 288"/>
                <a:gd name="T30" fmla="*/ 21 w 221"/>
                <a:gd name="T31" fmla="*/ 36 h 288"/>
                <a:gd name="T32" fmla="*/ 24 w 221"/>
                <a:gd name="T33" fmla="*/ 33 h 288"/>
                <a:gd name="T34" fmla="*/ 26 w 221"/>
                <a:gd name="T35" fmla="*/ 29 h 288"/>
                <a:gd name="T36" fmla="*/ 28 w 221"/>
                <a:gd name="T37" fmla="*/ 25 h 288"/>
                <a:gd name="T38" fmla="*/ 28 w 221"/>
                <a:gd name="T39" fmla="*/ 20 h 288"/>
                <a:gd name="T40" fmla="*/ 26 w 221"/>
                <a:gd name="T41" fmla="*/ 16 h 288"/>
                <a:gd name="T42" fmla="*/ 23 w 221"/>
                <a:gd name="T43" fmla="*/ 12 h 288"/>
                <a:gd name="T44" fmla="*/ 20 w 221"/>
                <a:gd name="T45" fmla="*/ 10 h 288"/>
                <a:gd name="T46" fmla="*/ 17 w 221"/>
                <a:gd name="T47" fmla="*/ 8 h 288"/>
                <a:gd name="T48" fmla="*/ 14 w 221"/>
                <a:gd name="T49" fmla="*/ 6 h 288"/>
                <a:gd name="T50" fmla="*/ 11 w 221"/>
                <a:gd name="T51" fmla="*/ 4 h 288"/>
                <a:gd name="T52" fmla="*/ 8 w 221"/>
                <a:gd name="T53" fmla="*/ 2 h 288"/>
                <a:gd name="T54" fmla="*/ 5 w 221"/>
                <a:gd name="T55" fmla="*/ 1 h 288"/>
                <a:gd name="T56" fmla="*/ 3 w 221"/>
                <a:gd name="T57" fmla="*/ 0 h 288"/>
                <a:gd name="T58" fmla="*/ 1 w 221"/>
                <a:gd name="T59" fmla="*/ 0 h 288"/>
                <a:gd name="T60" fmla="*/ 1 w 221"/>
                <a:gd name="T61" fmla="*/ 1 h 288"/>
                <a:gd name="T62" fmla="*/ 3 w 221"/>
                <a:gd name="T63" fmla="*/ 2 h 288"/>
                <a:gd name="T64" fmla="*/ 6 w 221"/>
                <a:gd name="T65" fmla="*/ 3 h 288"/>
                <a:gd name="T66" fmla="*/ 9 w 221"/>
                <a:gd name="T67" fmla="*/ 5 h 288"/>
                <a:gd name="T68" fmla="*/ 12 w 221"/>
                <a:gd name="T69" fmla="*/ 7 h 288"/>
                <a:gd name="T70" fmla="*/ 15 w 221"/>
                <a:gd name="T71" fmla="*/ 9 h 288"/>
                <a:gd name="T72" fmla="*/ 18 w 221"/>
                <a:gd name="T73" fmla="*/ 12 h 288"/>
                <a:gd name="T74" fmla="*/ 21 w 221"/>
                <a:gd name="T75" fmla="*/ 14 h 2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1"/>
                <a:gd name="T115" fmla="*/ 0 h 288"/>
                <a:gd name="T116" fmla="*/ 221 w 221"/>
                <a:gd name="T117" fmla="*/ 288 h 2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1" h="288">
                  <a:moveTo>
                    <a:pt x="179" y="108"/>
                  </a:moveTo>
                  <a:lnTo>
                    <a:pt x="186" y="115"/>
                  </a:lnTo>
                  <a:lnTo>
                    <a:pt x="193" y="124"/>
                  </a:lnTo>
                  <a:lnTo>
                    <a:pt x="197" y="133"/>
                  </a:lnTo>
                  <a:lnTo>
                    <a:pt x="201" y="143"/>
                  </a:lnTo>
                  <a:lnTo>
                    <a:pt x="202" y="153"/>
                  </a:lnTo>
                  <a:lnTo>
                    <a:pt x="202" y="163"/>
                  </a:lnTo>
                  <a:lnTo>
                    <a:pt x="199" y="174"/>
                  </a:lnTo>
                  <a:lnTo>
                    <a:pt x="195" y="184"/>
                  </a:lnTo>
                  <a:lnTo>
                    <a:pt x="187" y="194"/>
                  </a:lnTo>
                  <a:lnTo>
                    <a:pt x="179" y="204"/>
                  </a:lnTo>
                  <a:lnTo>
                    <a:pt x="170" y="212"/>
                  </a:lnTo>
                  <a:lnTo>
                    <a:pt x="159" y="221"/>
                  </a:lnTo>
                  <a:lnTo>
                    <a:pt x="150" y="229"/>
                  </a:lnTo>
                  <a:lnTo>
                    <a:pt x="139" y="237"/>
                  </a:lnTo>
                  <a:lnTo>
                    <a:pt x="129" y="246"/>
                  </a:lnTo>
                  <a:lnTo>
                    <a:pt x="119" y="255"/>
                  </a:lnTo>
                  <a:lnTo>
                    <a:pt x="116" y="258"/>
                  </a:lnTo>
                  <a:lnTo>
                    <a:pt x="114" y="263"/>
                  </a:lnTo>
                  <a:lnTo>
                    <a:pt x="112" y="267"/>
                  </a:lnTo>
                  <a:lnTo>
                    <a:pt x="110" y="271"/>
                  </a:lnTo>
                  <a:lnTo>
                    <a:pt x="109" y="276"/>
                  </a:lnTo>
                  <a:lnTo>
                    <a:pt x="109" y="280"/>
                  </a:lnTo>
                  <a:lnTo>
                    <a:pt x="110" y="284"/>
                  </a:lnTo>
                  <a:lnTo>
                    <a:pt x="113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5" y="287"/>
                  </a:lnTo>
                  <a:lnTo>
                    <a:pt x="129" y="284"/>
                  </a:lnTo>
                  <a:lnTo>
                    <a:pt x="139" y="272"/>
                  </a:lnTo>
                  <a:lnTo>
                    <a:pt x="151" y="261"/>
                  </a:lnTo>
                  <a:lnTo>
                    <a:pt x="162" y="250"/>
                  </a:lnTo>
                  <a:lnTo>
                    <a:pt x="175" y="239"/>
                  </a:lnTo>
                  <a:lnTo>
                    <a:pt x="186" y="229"/>
                  </a:lnTo>
                  <a:lnTo>
                    <a:pt x="197" y="217"/>
                  </a:lnTo>
                  <a:lnTo>
                    <a:pt x="207" y="204"/>
                  </a:lnTo>
                  <a:lnTo>
                    <a:pt x="215" y="190"/>
                  </a:lnTo>
                  <a:lnTo>
                    <a:pt x="220" y="174"/>
                  </a:lnTo>
                  <a:lnTo>
                    <a:pt x="221" y="158"/>
                  </a:lnTo>
                  <a:lnTo>
                    <a:pt x="218" y="142"/>
                  </a:lnTo>
                  <a:lnTo>
                    <a:pt x="213" y="127"/>
                  </a:lnTo>
                  <a:lnTo>
                    <a:pt x="204" y="112"/>
                  </a:lnTo>
                  <a:lnTo>
                    <a:pt x="194" y="99"/>
                  </a:lnTo>
                  <a:lnTo>
                    <a:pt x="181" y="87"/>
                  </a:lnTo>
                  <a:lnTo>
                    <a:pt x="169" y="77"/>
                  </a:lnTo>
                  <a:lnTo>
                    <a:pt x="159" y="69"/>
                  </a:lnTo>
                  <a:lnTo>
                    <a:pt x="149" y="63"/>
                  </a:lnTo>
                  <a:lnTo>
                    <a:pt x="137" y="55"/>
                  </a:lnTo>
                  <a:lnTo>
                    <a:pt x="125" y="48"/>
                  </a:lnTo>
                  <a:lnTo>
                    <a:pt x="114" y="40"/>
                  </a:lnTo>
                  <a:lnTo>
                    <a:pt x="101" y="33"/>
                  </a:lnTo>
                  <a:lnTo>
                    <a:pt x="89" y="27"/>
                  </a:lnTo>
                  <a:lnTo>
                    <a:pt x="77" y="20"/>
                  </a:lnTo>
                  <a:lnTo>
                    <a:pt x="66" y="15"/>
                  </a:lnTo>
                  <a:lnTo>
                    <a:pt x="54" y="9"/>
                  </a:lnTo>
                  <a:lnTo>
                    <a:pt x="42" y="6"/>
                  </a:lnTo>
                  <a:lnTo>
                    <a:pt x="32" y="3"/>
                  </a:lnTo>
                  <a:lnTo>
                    <a:pt x="22" y="1"/>
                  </a:lnTo>
                  <a:lnTo>
                    <a:pt x="14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5"/>
                  </a:lnTo>
                  <a:lnTo>
                    <a:pt x="16" y="8"/>
                  </a:lnTo>
                  <a:lnTo>
                    <a:pt x="26" y="13"/>
                  </a:lnTo>
                  <a:lnTo>
                    <a:pt x="35" y="17"/>
                  </a:lnTo>
                  <a:lnTo>
                    <a:pt x="47" y="22"/>
                  </a:lnTo>
                  <a:lnTo>
                    <a:pt x="58" y="28"/>
                  </a:lnTo>
                  <a:lnTo>
                    <a:pt x="71" y="34"/>
                  </a:lnTo>
                  <a:lnTo>
                    <a:pt x="83" y="40"/>
                  </a:lnTo>
                  <a:lnTo>
                    <a:pt x="96" y="48"/>
                  </a:lnTo>
                  <a:lnTo>
                    <a:pt x="109" y="55"/>
                  </a:lnTo>
                  <a:lnTo>
                    <a:pt x="121" y="64"/>
                  </a:lnTo>
                  <a:lnTo>
                    <a:pt x="134" y="72"/>
                  </a:lnTo>
                  <a:lnTo>
                    <a:pt x="146" y="81"/>
                  </a:lnTo>
                  <a:lnTo>
                    <a:pt x="158" y="90"/>
                  </a:lnTo>
                  <a:lnTo>
                    <a:pt x="169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83" name="Freeform 858"/>
            <p:cNvSpPr>
              <a:spLocks/>
            </p:cNvSpPr>
            <p:nvPr/>
          </p:nvSpPr>
          <p:spPr bwMode="auto">
            <a:xfrm>
              <a:off x="4541" y="3392"/>
              <a:ext cx="9" cy="25"/>
            </a:xfrm>
            <a:custGeom>
              <a:avLst/>
              <a:gdLst>
                <a:gd name="T0" fmla="*/ 3 w 74"/>
                <a:gd name="T1" fmla="*/ 2 h 174"/>
                <a:gd name="T2" fmla="*/ 3 w 74"/>
                <a:gd name="T3" fmla="*/ 1 h 174"/>
                <a:gd name="T4" fmla="*/ 3 w 74"/>
                <a:gd name="T5" fmla="*/ 0 h 174"/>
                <a:gd name="T6" fmla="*/ 2 w 74"/>
                <a:gd name="T7" fmla="*/ 0 h 174"/>
                <a:gd name="T8" fmla="*/ 1 w 74"/>
                <a:gd name="T9" fmla="*/ 0 h 174"/>
                <a:gd name="T10" fmla="*/ 1 w 74"/>
                <a:gd name="T11" fmla="*/ 0 h 174"/>
                <a:gd name="T12" fmla="*/ 0 w 74"/>
                <a:gd name="T13" fmla="*/ 1 h 174"/>
                <a:gd name="T14" fmla="*/ 0 w 74"/>
                <a:gd name="T15" fmla="*/ 1 h 174"/>
                <a:gd name="T16" fmla="*/ 0 w 74"/>
                <a:gd name="T17" fmla="*/ 2 h 174"/>
                <a:gd name="T18" fmla="*/ 1 w 74"/>
                <a:gd name="T19" fmla="*/ 6 h 174"/>
                <a:gd name="T20" fmla="*/ 2 w 74"/>
                <a:gd name="T21" fmla="*/ 9 h 174"/>
                <a:gd name="T22" fmla="*/ 3 w 74"/>
                <a:gd name="T23" fmla="*/ 13 h 174"/>
                <a:gd name="T24" fmla="*/ 4 w 74"/>
                <a:gd name="T25" fmla="*/ 17 h 174"/>
                <a:gd name="T26" fmla="*/ 6 w 74"/>
                <a:gd name="T27" fmla="*/ 20 h 174"/>
                <a:gd name="T28" fmla="*/ 7 w 74"/>
                <a:gd name="T29" fmla="*/ 23 h 174"/>
                <a:gd name="T30" fmla="*/ 8 w 74"/>
                <a:gd name="T31" fmla="*/ 25 h 174"/>
                <a:gd name="T32" fmla="*/ 9 w 74"/>
                <a:gd name="T33" fmla="*/ 25 h 174"/>
                <a:gd name="T34" fmla="*/ 9 w 74"/>
                <a:gd name="T35" fmla="*/ 23 h 174"/>
                <a:gd name="T36" fmla="*/ 8 w 74"/>
                <a:gd name="T37" fmla="*/ 21 h 174"/>
                <a:gd name="T38" fmla="*/ 7 w 74"/>
                <a:gd name="T39" fmla="*/ 18 h 174"/>
                <a:gd name="T40" fmla="*/ 6 w 74"/>
                <a:gd name="T41" fmla="*/ 15 h 174"/>
                <a:gd name="T42" fmla="*/ 6 w 74"/>
                <a:gd name="T43" fmla="*/ 12 h 174"/>
                <a:gd name="T44" fmla="*/ 5 w 74"/>
                <a:gd name="T45" fmla="*/ 8 h 174"/>
                <a:gd name="T46" fmla="*/ 4 w 74"/>
                <a:gd name="T47" fmla="*/ 5 h 174"/>
                <a:gd name="T48" fmla="*/ 3 w 74"/>
                <a:gd name="T49" fmla="*/ 2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4"/>
                <a:gd name="T76" fmla="*/ 0 h 174"/>
                <a:gd name="T77" fmla="*/ 74 w 74"/>
                <a:gd name="T78" fmla="*/ 174 h 1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4" h="174">
                  <a:moveTo>
                    <a:pt x="28" y="12"/>
                  </a:moveTo>
                  <a:lnTo>
                    <a:pt x="26" y="7"/>
                  </a:lnTo>
                  <a:lnTo>
                    <a:pt x="23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7" y="2"/>
                  </a:lnTo>
                  <a:lnTo>
                    <a:pt x="3" y="5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5" y="39"/>
                  </a:lnTo>
                  <a:lnTo>
                    <a:pt x="13" y="66"/>
                  </a:lnTo>
                  <a:lnTo>
                    <a:pt x="24" y="92"/>
                  </a:lnTo>
                  <a:lnTo>
                    <a:pt x="36" y="118"/>
                  </a:lnTo>
                  <a:lnTo>
                    <a:pt x="49" y="141"/>
                  </a:lnTo>
                  <a:lnTo>
                    <a:pt x="61" y="159"/>
                  </a:lnTo>
                  <a:lnTo>
                    <a:pt x="69" y="171"/>
                  </a:lnTo>
                  <a:lnTo>
                    <a:pt x="74" y="174"/>
                  </a:lnTo>
                  <a:lnTo>
                    <a:pt x="72" y="162"/>
                  </a:lnTo>
                  <a:lnTo>
                    <a:pt x="67" y="147"/>
                  </a:lnTo>
                  <a:lnTo>
                    <a:pt x="61" y="128"/>
                  </a:lnTo>
                  <a:lnTo>
                    <a:pt x="53" y="105"/>
                  </a:lnTo>
                  <a:lnTo>
                    <a:pt x="46" y="82"/>
                  </a:lnTo>
                  <a:lnTo>
                    <a:pt x="38" y="58"/>
                  </a:lnTo>
                  <a:lnTo>
                    <a:pt x="32" y="35"/>
                  </a:lnTo>
                  <a:lnTo>
                    <a:pt x="2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84" name="Freeform 859"/>
            <p:cNvSpPr>
              <a:spLocks/>
            </p:cNvSpPr>
            <p:nvPr/>
          </p:nvSpPr>
          <p:spPr bwMode="auto">
            <a:xfrm>
              <a:off x="4537" y="3379"/>
              <a:ext cx="5" cy="12"/>
            </a:xfrm>
            <a:custGeom>
              <a:avLst/>
              <a:gdLst>
                <a:gd name="T0" fmla="*/ 3 w 39"/>
                <a:gd name="T1" fmla="*/ 1 h 87"/>
                <a:gd name="T2" fmla="*/ 2 w 39"/>
                <a:gd name="T3" fmla="*/ 1 h 87"/>
                <a:gd name="T4" fmla="*/ 2 w 39"/>
                <a:gd name="T5" fmla="*/ 0 h 87"/>
                <a:gd name="T6" fmla="*/ 2 w 39"/>
                <a:gd name="T7" fmla="*/ 0 h 87"/>
                <a:gd name="T8" fmla="*/ 1 w 39"/>
                <a:gd name="T9" fmla="*/ 0 h 87"/>
                <a:gd name="T10" fmla="*/ 1 w 39"/>
                <a:gd name="T11" fmla="*/ 0 h 87"/>
                <a:gd name="T12" fmla="*/ 0 w 39"/>
                <a:gd name="T13" fmla="*/ 0 h 87"/>
                <a:gd name="T14" fmla="*/ 0 w 39"/>
                <a:gd name="T15" fmla="*/ 1 h 87"/>
                <a:gd name="T16" fmla="*/ 0 w 39"/>
                <a:gd name="T17" fmla="*/ 1 h 87"/>
                <a:gd name="T18" fmla="*/ 0 w 39"/>
                <a:gd name="T19" fmla="*/ 3 h 87"/>
                <a:gd name="T20" fmla="*/ 0 w 39"/>
                <a:gd name="T21" fmla="*/ 5 h 87"/>
                <a:gd name="T22" fmla="*/ 1 w 39"/>
                <a:gd name="T23" fmla="*/ 7 h 87"/>
                <a:gd name="T24" fmla="*/ 2 w 39"/>
                <a:gd name="T25" fmla="*/ 8 h 87"/>
                <a:gd name="T26" fmla="*/ 2 w 39"/>
                <a:gd name="T27" fmla="*/ 10 h 87"/>
                <a:gd name="T28" fmla="*/ 3 w 39"/>
                <a:gd name="T29" fmla="*/ 11 h 87"/>
                <a:gd name="T30" fmla="*/ 4 w 39"/>
                <a:gd name="T31" fmla="*/ 12 h 87"/>
                <a:gd name="T32" fmla="*/ 5 w 39"/>
                <a:gd name="T33" fmla="*/ 12 h 87"/>
                <a:gd name="T34" fmla="*/ 5 w 39"/>
                <a:gd name="T35" fmla="*/ 10 h 87"/>
                <a:gd name="T36" fmla="*/ 4 w 39"/>
                <a:gd name="T37" fmla="*/ 7 h 87"/>
                <a:gd name="T38" fmla="*/ 3 w 39"/>
                <a:gd name="T39" fmla="*/ 4 h 87"/>
                <a:gd name="T40" fmla="*/ 3 w 39"/>
                <a:gd name="T41" fmla="*/ 1 h 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9"/>
                <a:gd name="T64" fmla="*/ 0 h 87"/>
                <a:gd name="T65" fmla="*/ 39 w 39"/>
                <a:gd name="T66" fmla="*/ 87 h 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9" h="87">
                  <a:moveTo>
                    <a:pt x="20" y="9"/>
                  </a:moveTo>
                  <a:lnTo>
                    <a:pt x="19" y="5"/>
                  </a:lnTo>
                  <a:lnTo>
                    <a:pt x="16" y="2"/>
                  </a:lnTo>
                  <a:lnTo>
                    <a:pt x="13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3" y="35"/>
                  </a:lnTo>
                  <a:lnTo>
                    <a:pt x="7" y="48"/>
                  </a:lnTo>
                  <a:lnTo>
                    <a:pt x="13" y="60"/>
                  </a:lnTo>
                  <a:lnTo>
                    <a:pt x="19" y="72"/>
                  </a:lnTo>
                  <a:lnTo>
                    <a:pt x="25" y="81"/>
                  </a:lnTo>
                  <a:lnTo>
                    <a:pt x="33" y="86"/>
                  </a:lnTo>
                  <a:lnTo>
                    <a:pt x="38" y="87"/>
                  </a:lnTo>
                  <a:lnTo>
                    <a:pt x="39" y="70"/>
                  </a:lnTo>
                  <a:lnTo>
                    <a:pt x="34" y="50"/>
                  </a:lnTo>
                  <a:lnTo>
                    <a:pt x="27" y="29"/>
                  </a:lnTo>
                  <a:lnTo>
                    <a:pt x="2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85" name="Freeform 860"/>
            <p:cNvSpPr>
              <a:spLocks/>
            </p:cNvSpPr>
            <p:nvPr/>
          </p:nvSpPr>
          <p:spPr bwMode="auto">
            <a:xfrm>
              <a:off x="4533" y="3370"/>
              <a:ext cx="4" cy="7"/>
            </a:xfrm>
            <a:custGeom>
              <a:avLst/>
              <a:gdLst>
                <a:gd name="T0" fmla="*/ 2 w 34"/>
                <a:gd name="T1" fmla="*/ 1 h 51"/>
                <a:gd name="T2" fmla="*/ 2 w 34"/>
                <a:gd name="T3" fmla="*/ 1 h 51"/>
                <a:gd name="T4" fmla="*/ 2 w 34"/>
                <a:gd name="T5" fmla="*/ 1 h 51"/>
                <a:gd name="T6" fmla="*/ 2 w 34"/>
                <a:gd name="T7" fmla="*/ 1 h 51"/>
                <a:gd name="T8" fmla="*/ 2 w 34"/>
                <a:gd name="T9" fmla="*/ 1 h 51"/>
                <a:gd name="T10" fmla="*/ 2 w 34"/>
                <a:gd name="T11" fmla="*/ 1 h 51"/>
                <a:gd name="T12" fmla="*/ 2 w 34"/>
                <a:gd name="T13" fmla="*/ 0 h 51"/>
                <a:gd name="T14" fmla="*/ 1 w 34"/>
                <a:gd name="T15" fmla="*/ 0 h 51"/>
                <a:gd name="T16" fmla="*/ 1 w 34"/>
                <a:gd name="T17" fmla="*/ 0 h 51"/>
                <a:gd name="T18" fmla="*/ 0 w 34"/>
                <a:gd name="T19" fmla="*/ 0 h 51"/>
                <a:gd name="T20" fmla="*/ 0 w 34"/>
                <a:gd name="T21" fmla="*/ 1 h 51"/>
                <a:gd name="T22" fmla="*/ 0 w 34"/>
                <a:gd name="T23" fmla="*/ 1 h 51"/>
                <a:gd name="T24" fmla="*/ 0 w 34"/>
                <a:gd name="T25" fmla="*/ 2 h 51"/>
                <a:gd name="T26" fmla="*/ 0 w 34"/>
                <a:gd name="T27" fmla="*/ 2 h 51"/>
                <a:gd name="T28" fmla="*/ 0 w 34"/>
                <a:gd name="T29" fmla="*/ 3 h 51"/>
                <a:gd name="T30" fmla="*/ 1 w 34"/>
                <a:gd name="T31" fmla="*/ 4 h 51"/>
                <a:gd name="T32" fmla="*/ 2 w 34"/>
                <a:gd name="T33" fmla="*/ 5 h 51"/>
                <a:gd name="T34" fmla="*/ 2 w 34"/>
                <a:gd name="T35" fmla="*/ 6 h 51"/>
                <a:gd name="T36" fmla="*/ 3 w 34"/>
                <a:gd name="T37" fmla="*/ 6 h 51"/>
                <a:gd name="T38" fmla="*/ 4 w 34"/>
                <a:gd name="T39" fmla="*/ 7 h 51"/>
                <a:gd name="T40" fmla="*/ 4 w 34"/>
                <a:gd name="T41" fmla="*/ 7 h 51"/>
                <a:gd name="T42" fmla="*/ 4 w 34"/>
                <a:gd name="T43" fmla="*/ 5 h 51"/>
                <a:gd name="T44" fmla="*/ 3 w 34"/>
                <a:gd name="T45" fmla="*/ 4 h 51"/>
                <a:gd name="T46" fmla="*/ 3 w 34"/>
                <a:gd name="T47" fmla="*/ 2 h 51"/>
                <a:gd name="T48" fmla="*/ 2 w 34"/>
                <a:gd name="T49" fmla="*/ 1 h 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4"/>
                <a:gd name="T76" fmla="*/ 0 h 51"/>
                <a:gd name="T77" fmla="*/ 34 w 34"/>
                <a:gd name="T78" fmla="*/ 51 h 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4" h="51">
                  <a:moveTo>
                    <a:pt x="18" y="7"/>
                  </a:moveTo>
                  <a:lnTo>
                    <a:pt x="18" y="8"/>
                  </a:lnTo>
                  <a:lnTo>
                    <a:pt x="17" y="5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4" y="23"/>
                  </a:lnTo>
                  <a:lnTo>
                    <a:pt x="8" y="30"/>
                  </a:lnTo>
                  <a:lnTo>
                    <a:pt x="13" y="37"/>
                  </a:lnTo>
                  <a:lnTo>
                    <a:pt x="18" y="43"/>
                  </a:lnTo>
                  <a:lnTo>
                    <a:pt x="25" y="47"/>
                  </a:lnTo>
                  <a:lnTo>
                    <a:pt x="30" y="51"/>
                  </a:lnTo>
                  <a:lnTo>
                    <a:pt x="34" y="51"/>
                  </a:lnTo>
                  <a:lnTo>
                    <a:pt x="33" y="40"/>
                  </a:lnTo>
                  <a:lnTo>
                    <a:pt x="29" y="27"/>
                  </a:lnTo>
                  <a:lnTo>
                    <a:pt x="23" y="15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86" name="Freeform 861"/>
            <p:cNvSpPr>
              <a:spLocks/>
            </p:cNvSpPr>
            <p:nvPr/>
          </p:nvSpPr>
          <p:spPr bwMode="auto">
            <a:xfrm>
              <a:off x="4529" y="3364"/>
              <a:ext cx="6" cy="4"/>
            </a:xfrm>
            <a:custGeom>
              <a:avLst/>
              <a:gdLst>
                <a:gd name="T0" fmla="*/ 5 w 46"/>
                <a:gd name="T1" fmla="*/ 3 h 33"/>
                <a:gd name="T2" fmla="*/ 5 w 46"/>
                <a:gd name="T3" fmla="*/ 3 h 33"/>
                <a:gd name="T4" fmla="*/ 6 w 46"/>
                <a:gd name="T5" fmla="*/ 2 h 33"/>
                <a:gd name="T6" fmla="*/ 6 w 46"/>
                <a:gd name="T7" fmla="*/ 2 h 33"/>
                <a:gd name="T8" fmla="*/ 6 w 46"/>
                <a:gd name="T9" fmla="*/ 1 h 33"/>
                <a:gd name="T10" fmla="*/ 6 w 46"/>
                <a:gd name="T11" fmla="*/ 1 h 33"/>
                <a:gd name="T12" fmla="*/ 5 w 46"/>
                <a:gd name="T13" fmla="*/ 0 h 33"/>
                <a:gd name="T14" fmla="*/ 5 w 46"/>
                <a:gd name="T15" fmla="*/ 0 h 33"/>
                <a:gd name="T16" fmla="*/ 4 w 46"/>
                <a:gd name="T17" fmla="*/ 0 h 33"/>
                <a:gd name="T18" fmla="*/ 4 w 46"/>
                <a:gd name="T19" fmla="*/ 0 h 33"/>
                <a:gd name="T20" fmla="*/ 3 w 46"/>
                <a:gd name="T21" fmla="*/ 0 h 33"/>
                <a:gd name="T22" fmla="*/ 2 w 46"/>
                <a:gd name="T23" fmla="*/ 0 h 33"/>
                <a:gd name="T24" fmla="*/ 2 w 46"/>
                <a:gd name="T25" fmla="*/ 1 h 33"/>
                <a:gd name="T26" fmla="*/ 1 w 46"/>
                <a:gd name="T27" fmla="*/ 2 h 33"/>
                <a:gd name="T28" fmla="*/ 0 w 46"/>
                <a:gd name="T29" fmla="*/ 2 h 33"/>
                <a:gd name="T30" fmla="*/ 0 w 46"/>
                <a:gd name="T31" fmla="*/ 3 h 33"/>
                <a:gd name="T32" fmla="*/ 0 w 46"/>
                <a:gd name="T33" fmla="*/ 4 h 33"/>
                <a:gd name="T34" fmla="*/ 0 w 46"/>
                <a:gd name="T35" fmla="*/ 4 h 33"/>
                <a:gd name="T36" fmla="*/ 1 w 46"/>
                <a:gd name="T37" fmla="*/ 4 h 33"/>
                <a:gd name="T38" fmla="*/ 2 w 46"/>
                <a:gd name="T39" fmla="*/ 4 h 33"/>
                <a:gd name="T40" fmla="*/ 2 w 46"/>
                <a:gd name="T41" fmla="*/ 4 h 33"/>
                <a:gd name="T42" fmla="*/ 3 w 46"/>
                <a:gd name="T43" fmla="*/ 4 h 33"/>
                <a:gd name="T44" fmla="*/ 3 w 46"/>
                <a:gd name="T45" fmla="*/ 4 h 33"/>
                <a:gd name="T46" fmla="*/ 4 w 46"/>
                <a:gd name="T47" fmla="*/ 3 h 33"/>
                <a:gd name="T48" fmla="*/ 5 w 46"/>
                <a:gd name="T49" fmla="*/ 3 h 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"/>
                <a:gd name="T76" fmla="*/ 0 h 33"/>
                <a:gd name="T77" fmla="*/ 46 w 46"/>
                <a:gd name="T78" fmla="*/ 33 h 3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" h="33">
                  <a:moveTo>
                    <a:pt x="37" y="24"/>
                  </a:moveTo>
                  <a:lnTo>
                    <a:pt x="41" y="22"/>
                  </a:lnTo>
                  <a:lnTo>
                    <a:pt x="45" y="19"/>
                  </a:lnTo>
                  <a:lnTo>
                    <a:pt x="46" y="15"/>
                  </a:lnTo>
                  <a:lnTo>
                    <a:pt x="46" y="10"/>
                  </a:lnTo>
                  <a:lnTo>
                    <a:pt x="44" y="5"/>
                  </a:lnTo>
                  <a:lnTo>
                    <a:pt x="41" y="2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5" y="1"/>
                  </a:lnTo>
                  <a:lnTo>
                    <a:pt x="19" y="3"/>
                  </a:lnTo>
                  <a:lnTo>
                    <a:pt x="12" y="7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3" y="31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6" y="33"/>
                  </a:lnTo>
                  <a:lnTo>
                    <a:pt x="21" y="31"/>
                  </a:lnTo>
                  <a:lnTo>
                    <a:pt x="26" y="30"/>
                  </a:lnTo>
                  <a:lnTo>
                    <a:pt x="32" y="28"/>
                  </a:lnTo>
                  <a:lnTo>
                    <a:pt x="37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87" name="Freeform 862"/>
            <p:cNvSpPr>
              <a:spLocks/>
            </p:cNvSpPr>
            <p:nvPr/>
          </p:nvSpPr>
          <p:spPr bwMode="auto">
            <a:xfrm>
              <a:off x="4502" y="3356"/>
              <a:ext cx="23" cy="31"/>
            </a:xfrm>
            <a:custGeom>
              <a:avLst/>
              <a:gdLst>
                <a:gd name="T0" fmla="*/ 8 w 177"/>
                <a:gd name="T1" fmla="*/ 5 h 219"/>
                <a:gd name="T2" fmla="*/ 7 w 177"/>
                <a:gd name="T3" fmla="*/ 6 h 219"/>
                <a:gd name="T4" fmla="*/ 5 w 177"/>
                <a:gd name="T5" fmla="*/ 8 h 219"/>
                <a:gd name="T6" fmla="*/ 4 w 177"/>
                <a:gd name="T7" fmla="*/ 9 h 219"/>
                <a:gd name="T8" fmla="*/ 3 w 177"/>
                <a:gd name="T9" fmla="*/ 11 h 219"/>
                <a:gd name="T10" fmla="*/ 2 w 177"/>
                <a:gd name="T11" fmla="*/ 13 h 219"/>
                <a:gd name="T12" fmla="*/ 1 w 177"/>
                <a:gd name="T13" fmla="*/ 15 h 219"/>
                <a:gd name="T14" fmla="*/ 0 w 177"/>
                <a:gd name="T15" fmla="*/ 17 h 219"/>
                <a:gd name="T16" fmla="*/ 0 w 177"/>
                <a:gd name="T17" fmla="*/ 19 h 219"/>
                <a:gd name="T18" fmla="*/ 0 w 177"/>
                <a:gd name="T19" fmla="*/ 22 h 219"/>
                <a:gd name="T20" fmla="*/ 1 w 177"/>
                <a:gd name="T21" fmla="*/ 25 h 219"/>
                <a:gd name="T22" fmla="*/ 3 w 177"/>
                <a:gd name="T23" fmla="*/ 27 h 219"/>
                <a:gd name="T24" fmla="*/ 5 w 177"/>
                <a:gd name="T25" fmla="*/ 29 h 219"/>
                <a:gd name="T26" fmla="*/ 7 w 177"/>
                <a:gd name="T27" fmla="*/ 30 h 219"/>
                <a:gd name="T28" fmla="*/ 10 w 177"/>
                <a:gd name="T29" fmla="*/ 31 h 219"/>
                <a:gd name="T30" fmla="*/ 13 w 177"/>
                <a:gd name="T31" fmla="*/ 31 h 219"/>
                <a:gd name="T32" fmla="*/ 15 w 177"/>
                <a:gd name="T33" fmla="*/ 31 h 219"/>
                <a:gd name="T34" fmla="*/ 16 w 177"/>
                <a:gd name="T35" fmla="*/ 31 h 219"/>
                <a:gd name="T36" fmla="*/ 17 w 177"/>
                <a:gd name="T37" fmla="*/ 30 h 219"/>
                <a:gd name="T38" fmla="*/ 17 w 177"/>
                <a:gd name="T39" fmla="*/ 30 h 219"/>
                <a:gd name="T40" fmla="*/ 17 w 177"/>
                <a:gd name="T41" fmla="*/ 29 h 219"/>
                <a:gd name="T42" fmla="*/ 17 w 177"/>
                <a:gd name="T43" fmla="*/ 29 h 219"/>
                <a:gd name="T44" fmla="*/ 17 w 177"/>
                <a:gd name="T45" fmla="*/ 29 h 219"/>
                <a:gd name="T46" fmla="*/ 16 w 177"/>
                <a:gd name="T47" fmla="*/ 29 h 219"/>
                <a:gd name="T48" fmla="*/ 15 w 177"/>
                <a:gd name="T49" fmla="*/ 29 h 219"/>
                <a:gd name="T50" fmla="*/ 14 w 177"/>
                <a:gd name="T51" fmla="*/ 29 h 219"/>
                <a:gd name="T52" fmla="*/ 14 w 177"/>
                <a:gd name="T53" fmla="*/ 29 h 219"/>
                <a:gd name="T54" fmla="*/ 13 w 177"/>
                <a:gd name="T55" fmla="*/ 29 h 219"/>
                <a:gd name="T56" fmla="*/ 13 w 177"/>
                <a:gd name="T57" fmla="*/ 29 h 219"/>
                <a:gd name="T58" fmla="*/ 11 w 177"/>
                <a:gd name="T59" fmla="*/ 28 h 219"/>
                <a:gd name="T60" fmla="*/ 10 w 177"/>
                <a:gd name="T61" fmla="*/ 28 h 219"/>
                <a:gd name="T62" fmla="*/ 9 w 177"/>
                <a:gd name="T63" fmla="*/ 28 h 219"/>
                <a:gd name="T64" fmla="*/ 7 w 177"/>
                <a:gd name="T65" fmla="*/ 28 h 219"/>
                <a:gd name="T66" fmla="*/ 6 w 177"/>
                <a:gd name="T67" fmla="*/ 27 h 219"/>
                <a:gd name="T68" fmla="*/ 5 w 177"/>
                <a:gd name="T69" fmla="*/ 26 h 219"/>
                <a:gd name="T70" fmla="*/ 3 w 177"/>
                <a:gd name="T71" fmla="*/ 25 h 219"/>
                <a:gd name="T72" fmla="*/ 2 w 177"/>
                <a:gd name="T73" fmla="*/ 23 h 219"/>
                <a:gd name="T74" fmla="*/ 2 w 177"/>
                <a:gd name="T75" fmla="*/ 21 h 219"/>
                <a:gd name="T76" fmla="*/ 2 w 177"/>
                <a:gd name="T77" fmla="*/ 19 h 219"/>
                <a:gd name="T78" fmla="*/ 2 w 177"/>
                <a:gd name="T79" fmla="*/ 16 h 219"/>
                <a:gd name="T80" fmla="*/ 3 w 177"/>
                <a:gd name="T81" fmla="*/ 14 h 219"/>
                <a:gd name="T82" fmla="*/ 4 w 177"/>
                <a:gd name="T83" fmla="*/ 13 h 219"/>
                <a:gd name="T84" fmla="*/ 6 w 177"/>
                <a:gd name="T85" fmla="*/ 11 h 219"/>
                <a:gd name="T86" fmla="*/ 7 w 177"/>
                <a:gd name="T87" fmla="*/ 9 h 219"/>
                <a:gd name="T88" fmla="*/ 9 w 177"/>
                <a:gd name="T89" fmla="*/ 8 h 219"/>
                <a:gd name="T90" fmla="*/ 11 w 177"/>
                <a:gd name="T91" fmla="*/ 6 h 219"/>
                <a:gd name="T92" fmla="*/ 13 w 177"/>
                <a:gd name="T93" fmla="*/ 5 h 219"/>
                <a:gd name="T94" fmla="*/ 15 w 177"/>
                <a:gd name="T95" fmla="*/ 4 h 219"/>
                <a:gd name="T96" fmla="*/ 17 w 177"/>
                <a:gd name="T97" fmla="*/ 3 h 219"/>
                <a:gd name="T98" fmla="*/ 18 w 177"/>
                <a:gd name="T99" fmla="*/ 2 h 219"/>
                <a:gd name="T100" fmla="*/ 20 w 177"/>
                <a:gd name="T101" fmla="*/ 2 h 219"/>
                <a:gd name="T102" fmla="*/ 22 w 177"/>
                <a:gd name="T103" fmla="*/ 1 h 219"/>
                <a:gd name="T104" fmla="*/ 23 w 177"/>
                <a:gd name="T105" fmla="*/ 1 h 219"/>
                <a:gd name="T106" fmla="*/ 22 w 177"/>
                <a:gd name="T107" fmla="*/ 0 h 219"/>
                <a:gd name="T108" fmla="*/ 21 w 177"/>
                <a:gd name="T109" fmla="*/ 0 h 219"/>
                <a:gd name="T110" fmla="*/ 19 w 177"/>
                <a:gd name="T111" fmla="*/ 0 h 219"/>
                <a:gd name="T112" fmla="*/ 17 w 177"/>
                <a:gd name="T113" fmla="*/ 1 h 219"/>
                <a:gd name="T114" fmla="*/ 14 w 177"/>
                <a:gd name="T115" fmla="*/ 2 h 219"/>
                <a:gd name="T116" fmla="*/ 12 w 177"/>
                <a:gd name="T117" fmla="*/ 2 h 219"/>
                <a:gd name="T118" fmla="*/ 10 w 177"/>
                <a:gd name="T119" fmla="*/ 4 h 219"/>
                <a:gd name="T120" fmla="*/ 8 w 177"/>
                <a:gd name="T121" fmla="*/ 5 h 2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7"/>
                <a:gd name="T184" fmla="*/ 0 h 219"/>
                <a:gd name="T185" fmla="*/ 177 w 177"/>
                <a:gd name="T186" fmla="*/ 219 h 21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7" h="219">
                  <a:moveTo>
                    <a:pt x="65" y="33"/>
                  </a:moveTo>
                  <a:lnTo>
                    <a:pt x="52" y="43"/>
                  </a:lnTo>
                  <a:lnTo>
                    <a:pt x="41" y="54"/>
                  </a:lnTo>
                  <a:lnTo>
                    <a:pt x="29" y="66"/>
                  </a:lnTo>
                  <a:lnTo>
                    <a:pt x="20" y="79"/>
                  </a:lnTo>
                  <a:lnTo>
                    <a:pt x="12" y="93"/>
                  </a:lnTo>
                  <a:lnTo>
                    <a:pt x="6" y="107"/>
                  </a:lnTo>
                  <a:lnTo>
                    <a:pt x="2" y="121"/>
                  </a:lnTo>
                  <a:lnTo>
                    <a:pt x="0" y="136"/>
                  </a:lnTo>
                  <a:lnTo>
                    <a:pt x="2" y="158"/>
                  </a:lnTo>
                  <a:lnTo>
                    <a:pt x="10" y="177"/>
                  </a:lnTo>
                  <a:lnTo>
                    <a:pt x="23" y="193"/>
                  </a:lnTo>
                  <a:lnTo>
                    <a:pt x="38" y="204"/>
                  </a:lnTo>
                  <a:lnTo>
                    <a:pt x="57" y="213"/>
                  </a:lnTo>
                  <a:lnTo>
                    <a:pt x="78" y="218"/>
                  </a:lnTo>
                  <a:lnTo>
                    <a:pt x="98" y="219"/>
                  </a:lnTo>
                  <a:lnTo>
                    <a:pt x="118" y="216"/>
                  </a:lnTo>
                  <a:lnTo>
                    <a:pt x="123" y="216"/>
                  </a:lnTo>
                  <a:lnTo>
                    <a:pt x="127" y="214"/>
                  </a:lnTo>
                  <a:lnTo>
                    <a:pt x="130" y="210"/>
                  </a:lnTo>
                  <a:lnTo>
                    <a:pt x="131" y="205"/>
                  </a:lnTo>
                  <a:lnTo>
                    <a:pt x="130" y="203"/>
                  </a:lnTo>
                  <a:lnTo>
                    <a:pt x="127" y="203"/>
                  </a:lnTo>
                  <a:lnTo>
                    <a:pt x="123" y="202"/>
                  </a:lnTo>
                  <a:lnTo>
                    <a:pt x="117" y="202"/>
                  </a:lnTo>
                  <a:lnTo>
                    <a:pt x="111" y="202"/>
                  </a:lnTo>
                  <a:lnTo>
                    <a:pt x="106" y="202"/>
                  </a:lnTo>
                  <a:lnTo>
                    <a:pt x="100" y="202"/>
                  </a:lnTo>
                  <a:lnTo>
                    <a:pt x="97" y="202"/>
                  </a:lnTo>
                  <a:lnTo>
                    <a:pt x="87" y="201"/>
                  </a:lnTo>
                  <a:lnTo>
                    <a:pt x="77" y="200"/>
                  </a:lnTo>
                  <a:lnTo>
                    <a:pt x="67" y="199"/>
                  </a:lnTo>
                  <a:lnTo>
                    <a:pt x="56" y="196"/>
                  </a:lnTo>
                  <a:lnTo>
                    <a:pt x="46" y="193"/>
                  </a:lnTo>
                  <a:lnTo>
                    <a:pt x="35" y="185"/>
                  </a:lnTo>
                  <a:lnTo>
                    <a:pt x="26" y="175"/>
                  </a:lnTo>
                  <a:lnTo>
                    <a:pt x="15" y="162"/>
                  </a:lnTo>
                  <a:lnTo>
                    <a:pt x="13" y="146"/>
                  </a:lnTo>
                  <a:lnTo>
                    <a:pt x="14" y="131"/>
                  </a:lnTo>
                  <a:lnTo>
                    <a:pt x="19" y="116"/>
                  </a:lnTo>
                  <a:lnTo>
                    <a:pt x="25" y="102"/>
                  </a:lnTo>
                  <a:lnTo>
                    <a:pt x="34" y="89"/>
                  </a:lnTo>
                  <a:lnTo>
                    <a:pt x="45" y="76"/>
                  </a:lnTo>
                  <a:lnTo>
                    <a:pt x="56" y="65"/>
                  </a:lnTo>
                  <a:lnTo>
                    <a:pt x="70" y="55"/>
                  </a:lnTo>
                  <a:lnTo>
                    <a:pt x="84" y="45"/>
                  </a:lnTo>
                  <a:lnTo>
                    <a:pt x="98" y="37"/>
                  </a:lnTo>
                  <a:lnTo>
                    <a:pt x="113" y="29"/>
                  </a:lnTo>
                  <a:lnTo>
                    <a:pt x="127" y="23"/>
                  </a:lnTo>
                  <a:lnTo>
                    <a:pt x="141" y="17"/>
                  </a:lnTo>
                  <a:lnTo>
                    <a:pt x="154" y="12"/>
                  </a:lnTo>
                  <a:lnTo>
                    <a:pt x="167" y="9"/>
                  </a:lnTo>
                  <a:lnTo>
                    <a:pt x="177" y="7"/>
                  </a:lnTo>
                  <a:lnTo>
                    <a:pt x="170" y="2"/>
                  </a:lnTo>
                  <a:lnTo>
                    <a:pt x="158" y="0"/>
                  </a:lnTo>
                  <a:lnTo>
                    <a:pt x="145" y="2"/>
                  </a:lnTo>
                  <a:lnTo>
                    <a:pt x="129" y="6"/>
                  </a:lnTo>
                  <a:lnTo>
                    <a:pt x="111" y="11"/>
                  </a:lnTo>
                  <a:lnTo>
                    <a:pt x="94" y="17"/>
                  </a:lnTo>
                  <a:lnTo>
                    <a:pt x="78" y="26"/>
                  </a:lnTo>
                  <a:lnTo>
                    <a:pt x="65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88" name="Freeform 863"/>
            <p:cNvSpPr>
              <a:spLocks/>
            </p:cNvSpPr>
            <p:nvPr/>
          </p:nvSpPr>
          <p:spPr bwMode="auto">
            <a:xfrm>
              <a:off x="4540" y="3355"/>
              <a:ext cx="15" cy="25"/>
            </a:xfrm>
            <a:custGeom>
              <a:avLst/>
              <a:gdLst>
                <a:gd name="T0" fmla="*/ 13 w 115"/>
                <a:gd name="T1" fmla="*/ 8 h 170"/>
                <a:gd name="T2" fmla="*/ 13 w 115"/>
                <a:gd name="T3" fmla="*/ 11 h 170"/>
                <a:gd name="T4" fmla="*/ 13 w 115"/>
                <a:gd name="T5" fmla="*/ 13 h 170"/>
                <a:gd name="T6" fmla="*/ 12 w 115"/>
                <a:gd name="T7" fmla="*/ 15 h 170"/>
                <a:gd name="T8" fmla="*/ 10 w 115"/>
                <a:gd name="T9" fmla="*/ 17 h 170"/>
                <a:gd name="T10" fmla="*/ 9 w 115"/>
                <a:gd name="T11" fmla="*/ 18 h 170"/>
                <a:gd name="T12" fmla="*/ 7 w 115"/>
                <a:gd name="T13" fmla="*/ 20 h 170"/>
                <a:gd name="T14" fmla="*/ 5 w 115"/>
                <a:gd name="T15" fmla="*/ 21 h 170"/>
                <a:gd name="T16" fmla="*/ 4 w 115"/>
                <a:gd name="T17" fmla="*/ 23 h 170"/>
                <a:gd name="T18" fmla="*/ 3 w 115"/>
                <a:gd name="T19" fmla="*/ 23 h 170"/>
                <a:gd name="T20" fmla="*/ 3 w 115"/>
                <a:gd name="T21" fmla="*/ 24 h 170"/>
                <a:gd name="T22" fmla="*/ 3 w 115"/>
                <a:gd name="T23" fmla="*/ 24 h 170"/>
                <a:gd name="T24" fmla="*/ 3 w 115"/>
                <a:gd name="T25" fmla="*/ 25 h 170"/>
                <a:gd name="T26" fmla="*/ 4 w 115"/>
                <a:gd name="T27" fmla="*/ 25 h 170"/>
                <a:gd name="T28" fmla="*/ 4 w 115"/>
                <a:gd name="T29" fmla="*/ 25 h 170"/>
                <a:gd name="T30" fmla="*/ 4 w 115"/>
                <a:gd name="T31" fmla="*/ 25 h 170"/>
                <a:gd name="T32" fmla="*/ 5 w 115"/>
                <a:gd name="T33" fmla="*/ 25 h 170"/>
                <a:gd name="T34" fmla="*/ 7 w 115"/>
                <a:gd name="T35" fmla="*/ 23 h 170"/>
                <a:gd name="T36" fmla="*/ 9 w 115"/>
                <a:gd name="T37" fmla="*/ 22 h 170"/>
                <a:gd name="T38" fmla="*/ 11 w 115"/>
                <a:gd name="T39" fmla="*/ 20 h 170"/>
                <a:gd name="T40" fmla="*/ 13 w 115"/>
                <a:gd name="T41" fmla="*/ 18 h 170"/>
                <a:gd name="T42" fmla="*/ 14 w 115"/>
                <a:gd name="T43" fmla="*/ 16 h 170"/>
                <a:gd name="T44" fmla="*/ 15 w 115"/>
                <a:gd name="T45" fmla="*/ 13 h 170"/>
                <a:gd name="T46" fmla="*/ 15 w 115"/>
                <a:gd name="T47" fmla="*/ 11 h 170"/>
                <a:gd name="T48" fmla="*/ 14 w 115"/>
                <a:gd name="T49" fmla="*/ 8 h 170"/>
                <a:gd name="T50" fmla="*/ 13 w 115"/>
                <a:gd name="T51" fmla="*/ 6 h 170"/>
                <a:gd name="T52" fmla="*/ 12 w 115"/>
                <a:gd name="T53" fmla="*/ 4 h 170"/>
                <a:gd name="T54" fmla="*/ 9 w 115"/>
                <a:gd name="T55" fmla="*/ 2 h 170"/>
                <a:gd name="T56" fmla="*/ 7 w 115"/>
                <a:gd name="T57" fmla="*/ 1 h 170"/>
                <a:gd name="T58" fmla="*/ 5 w 115"/>
                <a:gd name="T59" fmla="*/ 0 h 170"/>
                <a:gd name="T60" fmla="*/ 3 w 115"/>
                <a:gd name="T61" fmla="*/ 0 h 170"/>
                <a:gd name="T62" fmla="*/ 1 w 115"/>
                <a:gd name="T63" fmla="*/ 0 h 170"/>
                <a:gd name="T64" fmla="*/ 0 w 115"/>
                <a:gd name="T65" fmla="*/ 1 h 170"/>
                <a:gd name="T66" fmla="*/ 2 w 115"/>
                <a:gd name="T67" fmla="*/ 1 h 170"/>
                <a:gd name="T68" fmla="*/ 4 w 115"/>
                <a:gd name="T69" fmla="*/ 2 h 170"/>
                <a:gd name="T70" fmla="*/ 6 w 115"/>
                <a:gd name="T71" fmla="*/ 2 h 170"/>
                <a:gd name="T72" fmla="*/ 7 w 115"/>
                <a:gd name="T73" fmla="*/ 3 h 170"/>
                <a:gd name="T74" fmla="*/ 9 w 115"/>
                <a:gd name="T75" fmla="*/ 4 h 170"/>
                <a:gd name="T76" fmla="*/ 11 w 115"/>
                <a:gd name="T77" fmla="*/ 5 h 170"/>
                <a:gd name="T78" fmla="*/ 12 w 115"/>
                <a:gd name="T79" fmla="*/ 6 h 170"/>
                <a:gd name="T80" fmla="*/ 13 w 115"/>
                <a:gd name="T81" fmla="*/ 8 h 17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170"/>
                <a:gd name="T125" fmla="*/ 115 w 115"/>
                <a:gd name="T126" fmla="*/ 170 h 17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170">
                  <a:moveTo>
                    <a:pt x="97" y="57"/>
                  </a:moveTo>
                  <a:lnTo>
                    <a:pt x="100" y="75"/>
                  </a:lnTo>
                  <a:lnTo>
                    <a:pt x="98" y="90"/>
                  </a:lnTo>
                  <a:lnTo>
                    <a:pt x="91" y="103"/>
                  </a:lnTo>
                  <a:lnTo>
                    <a:pt x="80" y="114"/>
                  </a:lnTo>
                  <a:lnTo>
                    <a:pt x="68" y="125"/>
                  </a:lnTo>
                  <a:lnTo>
                    <a:pt x="54" y="135"/>
                  </a:lnTo>
                  <a:lnTo>
                    <a:pt x="39" y="145"/>
                  </a:lnTo>
                  <a:lnTo>
                    <a:pt x="27" y="155"/>
                  </a:lnTo>
                  <a:lnTo>
                    <a:pt x="25" y="158"/>
                  </a:lnTo>
                  <a:lnTo>
                    <a:pt x="23" y="160"/>
                  </a:lnTo>
                  <a:lnTo>
                    <a:pt x="23" y="164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31" y="170"/>
                  </a:lnTo>
                  <a:lnTo>
                    <a:pt x="34" y="170"/>
                  </a:lnTo>
                  <a:lnTo>
                    <a:pt x="37" y="169"/>
                  </a:lnTo>
                  <a:lnTo>
                    <a:pt x="53" y="159"/>
                  </a:lnTo>
                  <a:lnTo>
                    <a:pt x="69" y="149"/>
                  </a:lnTo>
                  <a:lnTo>
                    <a:pt x="83" y="137"/>
                  </a:lnTo>
                  <a:lnTo>
                    <a:pt x="97" y="123"/>
                  </a:lnTo>
                  <a:lnTo>
                    <a:pt x="106" y="108"/>
                  </a:lnTo>
                  <a:lnTo>
                    <a:pt x="113" y="91"/>
                  </a:lnTo>
                  <a:lnTo>
                    <a:pt x="115" y="73"/>
                  </a:lnTo>
                  <a:lnTo>
                    <a:pt x="111" y="53"/>
                  </a:lnTo>
                  <a:lnTo>
                    <a:pt x="101" y="39"/>
                  </a:lnTo>
                  <a:lnTo>
                    <a:pt x="89" y="26"/>
                  </a:lnTo>
                  <a:lnTo>
                    <a:pt x="72" y="15"/>
                  </a:lnTo>
                  <a:lnTo>
                    <a:pt x="55" y="8"/>
                  </a:lnTo>
                  <a:lnTo>
                    <a:pt x="37" y="2"/>
                  </a:lnTo>
                  <a:lnTo>
                    <a:pt x="21" y="0"/>
                  </a:lnTo>
                  <a:lnTo>
                    <a:pt x="9" y="1"/>
                  </a:lnTo>
                  <a:lnTo>
                    <a:pt x="0" y="5"/>
                  </a:lnTo>
                  <a:lnTo>
                    <a:pt x="15" y="10"/>
                  </a:lnTo>
                  <a:lnTo>
                    <a:pt x="30" y="13"/>
                  </a:lnTo>
                  <a:lnTo>
                    <a:pt x="43" y="16"/>
                  </a:lnTo>
                  <a:lnTo>
                    <a:pt x="57" y="20"/>
                  </a:lnTo>
                  <a:lnTo>
                    <a:pt x="70" y="26"/>
                  </a:lnTo>
                  <a:lnTo>
                    <a:pt x="81" y="33"/>
                  </a:lnTo>
                  <a:lnTo>
                    <a:pt x="91" y="43"/>
                  </a:lnTo>
                  <a:lnTo>
                    <a:pt x="97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89" name="Freeform 864"/>
            <p:cNvSpPr>
              <a:spLocks/>
            </p:cNvSpPr>
            <p:nvPr/>
          </p:nvSpPr>
          <p:spPr bwMode="auto">
            <a:xfrm>
              <a:off x="4488" y="3350"/>
              <a:ext cx="36" cy="50"/>
            </a:xfrm>
            <a:custGeom>
              <a:avLst/>
              <a:gdLst>
                <a:gd name="T0" fmla="*/ 11 w 289"/>
                <a:gd name="T1" fmla="*/ 9 h 352"/>
                <a:gd name="T2" fmla="*/ 6 w 289"/>
                <a:gd name="T3" fmla="*/ 15 h 352"/>
                <a:gd name="T4" fmla="*/ 2 w 289"/>
                <a:gd name="T5" fmla="*/ 22 h 352"/>
                <a:gd name="T6" fmla="*/ 0 w 289"/>
                <a:gd name="T7" fmla="*/ 30 h 352"/>
                <a:gd name="T8" fmla="*/ 0 w 289"/>
                <a:gd name="T9" fmla="*/ 35 h 352"/>
                <a:gd name="T10" fmla="*/ 1 w 289"/>
                <a:gd name="T11" fmla="*/ 38 h 352"/>
                <a:gd name="T12" fmla="*/ 2 w 289"/>
                <a:gd name="T13" fmla="*/ 39 h 352"/>
                <a:gd name="T14" fmla="*/ 4 w 289"/>
                <a:gd name="T15" fmla="*/ 41 h 352"/>
                <a:gd name="T16" fmla="*/ 6 w 289"/>
                <a:gd name="T17" fmla="*/ 43 h 352"/>
                <a:gd name="T18" fmla="*/ 10 w 289"/>
                <a:gd name="T19" fmla="*/ 45 h 352"/>
                <a:gd name="T20" fmla="*/ 13 w 289"/>
                <a:gd name="T21" fmla="*/ 46 h 352"/>
                <a:gd name="T22" fmla="*/ 17 w 289"/>
                <a:gd name="T23" fmla="*/ 48 h 352"/>
                <a:gd name="T24" fmla="*/ 21 w 289"/>
                <a:gd name="T25" fmla="*/ 49 h 352"/>
                <a:gd name="T26" fmla="*/ 25 w 289"/>
                <a:gd name="T27" fmla="*/ 49 h 352"/>
                <a:gd name="T28" fmla="*/ 29 w 289"/>
                <a:gd name="T29" fmla="*/ 50 h 352"/>
                <a:gd name="T30" fmla="*/ 32 w 289"/>
                <a:gd name="T31" fmla="*/ 50 h 352"/>
                <a:gd name="T32" fmla="*/ 35 w 289"/>
                <a:gd name="T33" fmla="*/ 50 h 352"/>
                <a:gd name="T34" fmla="*/ 36 w 289"/>
                <a:gd name="T35" fmla="*/ 49 h 352"/>
                <a:gd name="T36" fmla="*/ 36 w 289"/>
                <a:gd name="T37" fmla="*/ 48 h 352"/>
                <a:gd name="T38" fmla="*/ 35 w 289"/>
                <a:gd name="T39" fmla="*/ 47 h 352"/>
                <a:gd name="T40" fmla="*/ 33 w 289"/>
                <a:gd name="T41" fmla="*/ 46 h 352"/>
                <a:gd name="T42" fmla="*/ 29 w 289"/>
                <a:gd name="T43" fmla="*/ 46 h 352"/>
                <a:gd name="T44" fmla="*/ 26 w 289"/>
                <a:gd name="T45" fmla="*/ 46 h 352"/>
                <a:gd name="T46" fmla="*/ 22 w 289"/>
                <a:gd name="T47" fmla="*/ 45 h 352"/>
                <a:gd name="T48" fmla="*/ 19 w 289"/>
                <a:gd name="T49" fmla="*/ 45 h 352"/>
                <a:gd name="T50" fmla="*/ 15 w 289"/>
                <a:gd name="T51" fmla="*/ 43 h 352"/>
                <a:gd name="T52" fmla="*/ 12 w 289"/>
                <a:gd name="T53" fmla="*/ 42 h 352"/>
                <a:gd name="T54" fmla="*/ 8 w 289"/>
                <a:gd name="T55" fmla="*/ 40 h 352"/>
                <a:gd name="T56" fmla="*/ 6 w 289"/>
                <a:gd name="T57" fmla="*/ 38 h 352"/>
                <a:gd name="T58" fmla="*/ 4 w 289"/>
                <a:gd name="T59" fmla="*/ 36 h 352"/>
                <a:gd name="T60" fmla="*/ 3 w 289"/>
                <a:gd name="T61" fmla="*/ 32 h 352"/>
                <a:gd name="T62" fmla="*/ 4 w 289"/>
                <a:gd name="T63" fmla="*/ 26 h 352"/>
                <a:gd name="T64" fmla="*/ 6 w 289"/>
                <a:gd name="T65" fmla="*/ 22 h 352"/>
                <a:gd name="T66" fmla="*/ 8 w 289"/>
                <a:gd name="T67" fmla="*/ 18 h 352"/>
                <a:gd name="T68" fmla="*/ 10 w 289"/>
                <a:gd name="T69" fmla="*/ 15 h 352"/>
                <a:gd name="T70" fmla="*/ 13 w 289"/>
                <a:gd name="T71" fmla="*/ 12 h 352"/>
                <a:gd name="T72" fmla="*/ 16 w 289"/>
                <a:gd name="T73" fmla="*/ 8 h 352"/>
                <a:gd name="T74" fmla="*/ 20 w 289"/>
                <a:gd name="T75" fmla="*/ 5 h 352"/>
                <a:gd name="T76" fmla="*/ 25 w 289"/>
                <a:gd name="T77" fmla="*/ 3 h 352"/>
                <a:gd name="T78" fmla="*/ 28 w 289"/>
                <a:gd name="T79" fmla="*/ 1 h 352"/>
                <a:gd name="T80" fmla="*/ 28 w 289"/>
                <a:gd name="T81" fmla="*/ 0 h 352"/>
                <a:gd name="T82" fmla="*/ 25 w 289"/>
                <a:gd name="T83" fmla="*/ 1 h 352"/>
                <a:gd name="T84" fmla="*/ 20 w 289"/>
                <a:gd name="T85" fmla="*/ 3 h 352"/>
                <a:gd name="T86" fmla="*/ 16 w 289"/>
                <a:gd name="T87" fmla="*/ 5 h 3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9"/>
                <a:gd name="T133" fmla="*/ 0 h 352"/>
                <a:gd name="T134" fmla="*/ 289 w 289"/>
                <a:gd name="T135" fmla="*/ 352 h 35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9" h="352">
                  <a:moveTo>
                    <a:pt x="113" y="47"/>
                  </a:moveTo>
                  <a:lnTo>
                    <a:pt x="90" y="65"/>
                  </a:lnTo>
                  <a:lnTo>
                    <a:pt x="68" y="85"/>
                  </a:lnTo>
                  <a:lnTo>
                    <a:pt x="48" y="106"/>
                  </a:lnTo>
                  <a:lnTo>
                    <a:pt x="31" y="130"/>
                  </a:lnTo>
                  <a:lnTo>
                    <a:pt x="16" y="156"/>
                  </a:lnTo>
                  <a:lnTo>
                    <a:pt x="5" y="182"/>
                  </a:lnTo>
                  <a:lnTo>
                    <a:pt x="0" y="211"/>
                  </a:lnTo>
                  <a:lnTo>
                    <a:pt x="1" y="241"/>
                  </a:lnTo>
                  <a:lnTo>
                    <a:pt x="3" y="249"/>
                  </a:lnTo>
                  <a:lnTo>
                    <a:pt x="6" y="257"/>
                  </a:lnTo>
                  <a:lnTo>
                    <a:pt x="10" y="264"/>
                  </a:lnTo>
                  <a:lnTo>
                    <a:pt x="14" y="271"/>
                  </a:lnTo>
                  <a:lnTo>
                    <a:pt x="19" y="277"/>
                  </a:lnTo>
                  <a:lnTo>
                    <a:pt x="24" y="284"/>
                  </a:lnTo>
                  <a:lnTo>
                    <a:pt x="31" y="289"/>
                  </a:lnTo>
                  <a:lnTo>
                    <a:pt x="37" y="293"/>
                  </a:lnTo>
                  <a:lnTo>
                    <a:pt x="51" y="302"/>
                  </a:lnTo>
                  <a:lnTo>
                    <a:pt x="64" y="309"/>
                  </a:lnTo>
                  <a:lnTo>
                    <a:pt x="78" y="316"/>
                  </a:lnTo>
                  <a:lnTo>
                    <a:pt x="93" y="321"/>
                  </a:lnTo>
                  <a:lnTo>
                    <a:pt x="107" y="327"/>
                  </a:lnTo>
                  <a:lnTo>
                    <a:pt x="122" y="331"/>
                  </a:lnTo>
                  <a:lnTo>
                    <a:pt x="137" y="335"/>
                  </a:lnTo>
                  <a:lnTo>
                    <a:pt x="151" y="338"/>
                  </a:lnTo>
                  <a:lnTo>
                    <a:pt x="167" y="342"/>
                  </a:lnTo>
                  <a:lnTo>
                    <a:pt x="183" y="344"/>
                  </a:lnTo>
                  <a:lnTo>
                    <a:pt x="198" y="346"/>
                  </a:lnTo>
                  <a:lnTo>
                    <a:pt x="213" y="348"/>
                  </a:lnTo>
                  <a:lnTo>
                    <a:pt x="229" y="349"/>
                  </a:lnTo>
                  <a:lnTo>
                    <a:pt x="245" y="350"/>
                  </a:lnTo>
                  <a:lnTo>
                    <a:pt x="260" y="351"/>
                  </a:lnTo>
                  <a:lnTo>
                    <a:pt x="275" y="352"/>
                  </a:lnTo>
                  <a:lnTo>
                    <a:pt x="280" y="352"/>
                  </a:lnTo>
                  <a:lnTo>
                    <a:pt x="284" y="349"/>
                  </a:lnTo>
                  <a:lnTo>
                    <a:pt x="287" y="346"/>
                  </a:lnTo>
                  <a:lnTo>
                    <a:pt x="289" y="340"/>
                  </a:lnTo>
                  <a:lnTo>
                    <a:pt x="289" y="335"/>
                  </a:lnTo>
                  <a:lnTo>
                    <a:pt x="287" y="331"/>
                  </a:lnTo>
                  <a:lnTo>
                    <a:pt x="283" y="328"/>
                  </a:lnTo>
                  <a:lnTo>
                    <a:pt x="279" y="327"/>
                  </a:lnTo>
                  <a:lnTo>
                    <a:pt x="264" y="327"/>
                  </a:lnTo>
                  <a:lnTo>
                    <a:pt x="250" y="327"/>
                  </a:lnTo>
                  <a:lnTo>
                    <a:pt x="235" y="326"/>
                  </a:lnTo>
                  <a:lnTo>
                    <a:pt x="222" y="324"/>
                  </a:lnTo>
                  <a:lnTo>
                    <a:pt x="207" y="323"/>
                  </a:lnTo>
                  <a:lnTo>
                    <a:pt x="192" y="321"/>
                  </a:lnTo>
                  <a:lnTo>
                    <a:pt x="179" y="319"/>
                  </a:lnTo>
                  <a:lnTo>
                    <a:pt x="164" y="317"/>
                  </a:lnTo>
                  <a:lnTo>
                    <a:pt x="150" y="314"/>
                  </a:lnTo>
                  <a:lnTo>
                    <a:pt x="136" y="311"/>
                  </a:lnTo>
                  <a:lnTo>
                    <a:pt x="122" y="306"/>
                  </a:lnTo>
                  <a:lnTo>
                    <a:pt x="108" y="302"/>
                  </a:lnTo>
                  <a:lnTo>
                    <a:pt x="95" y="298"/>
                  </a:lnTo>
                  <a:lnTo>
                    <a:pt x="82" y="291"/>
                  </a:lnTo>
                  <a:lnTo>
                    <a:pt x="68" y="285"/>
                  </a:lnTo>
                  <a:lnTo>
                    <a:pt x="56" y="278"/>
                  </a:lnTo>
                  <a:lnTo>
                    <a:pt x="45" y="271"/>
                  </a:lnTo>
                  <a:lnTo>
                    <a:pt x="37" y="260"/>
                  </a:lnTo>
                  <a:lnTo>
                    <a:pt x="32" y="250"/>
                  </a:lnTo>
                  <a:lnTo>
                    <a:pt x="27" y="237"/>
                  </a:lnTo>
                  <a:lnTo>
                    <a:pt x="27" y="222"/>
                  </a:lnTo>
                  <a:lnTo>
                    <a:pt x="30" y="203"/>
                  </a:lnTo>
                  <a:lnTo>
                    <a:pt x="34" y="183"/>
                  </a:lnTo>
                  <a:lnTo>
                    <a:pt x="38" y="169"/>
                  </a:lnTo>
                  <a:lnTo>
                    <a:pt x="45" y="153"/>
                  </a:lnTo>
                  <a:lnTo>
                    <a:pt x="54" y="140"/>
                  </a:lnTo>
                  <a:lnTo>
                    <a:pt x="61" y="127"/>
                  </a:lnTo>
                  <a:lnTo>
                    <a:pt x="71" y="115"/>
                  </a:lnTo>
                  <a:lnTo>
                    <a:pt x="80" y="103"/>
                  </a:lnTo>
                  <a:lnTo>
                    <a:pt x="90" y="93"/>
                  </a:lnTo>
                  <a:lnTo>
                    <a:pt x="102" y="82"/>
                  </a:lnTo>
                  <a:lnTo>
                    <a:pt x="116" y="70"/>
                  </a:lnTo>
                  <a:lnTo>
                    <a:pt x="129" y="59"/>
                  </a:lnTo>
                  <a:lnTo>
                    <a:pt x="145" y="49"/>
                  </a:lnTo>
                  <a:lnTo>
                    <a:pt x="162" y="38"/>
                  </a:lnTo>
                  <a:lnTo>
                    <a:pt x="180" y="28"/>
                  </a:lnTo>
                  <a:lnTo>
                    <a:pt x="197" y="20"/>
                  </a:lnTo>
                  <a:lnTo>
                    <a:pt x="212" y="12"/>
                  </a:lnTo>
                  <a:lnTo>
                    <a:pt x="227" y="6"/>
                  </a:lnTo>
                  <a:lnTo>
                    <a:pt x="240" y="1"/>
                  </a:lnTo>
                  <a:lnTo>
                    <a:pt x="228" y="0"/>
                  </a:lnTo>
                  <a:lnTo>
                    <a:pt x="213" y="1"/>
                  </a:lnTo>
                  <a:lnTo>
                    <a:pt x="198" y="5"/>
                  </a:lnTo>
                  <a:lnTo>
                    <a:pt x="180" y="10"/>
                  </a:lnTo>
                  <a:lnTo>
                    <a:pt x="162" y="18"/>
                  </a:lnTo>
                  <a:lnTo>
                    <a:pt x="144" y="26"/>
                  </a:lnTo>
                  <a:lnTo>
                    <a:pt x="127" y="36"/>
                  </a:lnTo>
                  <a:lnTo>
                    <a:pt x="113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0" name="Freeform 865"/>
            <p:cNvSpPr>
              <a:spLocks/>
            </p:cNvSpPr>
            <p:nvPr/>
          </p:nvSpPr>
          <p:spPr bwMode="auto">
            <a:xfrm>
              <a:off x="4539" y="3348"/>
              <a:ext cx="32" cy="34"/>
            </a:xfrm>
            <a:custGeom>
              <a:avLst/>
              <a:gdLst>
                <a:gd name="T0" fmla="*/ 27 w 252"/>
                <a:gd name="T1" fmla="*/ 10 h 235"/>
                <a:gd name="T2" fmla="*/ 28 w 252"/>
                <a:gd name="T3" fmla="*/ 12 h 235"/>
                <a:gd name="T4" fmla="*/ 29 w 252"/>
                <a:gd name="T5" fmla="*/ 14 h 235"/>
                <a:gd name="T6" fmla="*/ 29 w 252"/>
                <a:gd name="T7" fmla="*/ 17 h 235"/>
                <a:gd name="T8" fmla="*/ 29 w 252"/>
                <a:gd name="T9" fmla="*/ 19 h 235"/>
                <a:gd name="T10" fmla="*/ 29 w 252"/>
                <a:gd name="T11" fmla="*/ 21 h 235"/>
                <a:gd name="T12" fmla="*/ 29 w 252"/>
                <a:gd name="T13" fmla="*/ 23 h 235"/>
                <a:gd name="T14" fmla="*/ 28 w 252"/>
                <a:gd name="T15" fmla="*/ 25 h 235"/>
                <a:gd name="T16" fmla="*/ 27 w 252"/>
                <a:gd name="T17" fmla="*/ 26 h 235"/>
                <a:gd name="T18" fmla="*/ 26 w 252"/>
                <a:gd name="T19" fmla="*/ 28 h 235"/>
                <a:gd name="T20" fmla="*/ 24 w 252"/>
                <a:gd name="T21" fmla="*/ 29 h 235"/>
                <a:gd name="T22" fmla="*/ 23 w 252"/>
                <a:gd name="T23" fmla="*/ 30 h 235"/>
                <a:gd name="T24" fmla="*/ 22 w 252"/>
                <a:gd name="T25" fmla="*/ 32 h 235"/>
                <a:gd name="T26" fmla="*/ 22 w 252"/>
                <a:gd name="T27" fmla="*/ 32 h 235"/>
                <a:gd name="T28" fmla="*/ 22 w 252"/>
                <a:gd name="T29" fmla="*/ 33 h 235"/>
                <a:gd name="T30" fmla="*/ 22 w 252"/>
                <a:gd name="T31" fmla="*/ 33 h 235"/>
                <a:gd name="T32" fmla="*/ 22 w 252"/>
                <a:gd name="T33" fmla="*/ 34 h 235"/>
                <a:gd name="T34" fmla="*/ 22 w 252"/>
                <a:gd name="T35" fmla="*/ 34 h 235"/>
                <a:gd name="T36" fmla="*/ 23 w 252"/>
                <a:gd name="T37" fmla="*/ 34 h 235"/>
                <a:gd name="T38" fmla="*/ 23 w 252"/>
                <a:gd name="T39" fmla="*/ 34 h 235"/>
                <a:gd name="T40" fmla="*/ 24 w 252"/>
                <a:gd name="T41" fmla="*/ 34 h 235"/>
                <a:gd name="T42" fmla="*/ 26 w 252"/>
                <a:gd name="T43" fmla="*/ 32 h 235"/>
                <a:gd name="T44" fmla="*/ 29 w 252"/>
                <a:gd name="T45" fmla="*/ 29 h 235"/>
                <a:gd name="T46" fmla="*/ 30 w 252"/>
                <a:gd name="T47" fmla="*/ 26 h 235"/>
                <a:gd name="T48" fmla="*/ 32 w 252"/>
                <a:gd name="T49" fmla="*/ 23 h 235"/>
                <a:gd name="T50" fmla="*/ 32 w 252"/>
                <a:gd name="T51" fmla="*/ 19 h 235"/>
                <a:gd name="T52" fmla="*/ 32 w 252"/>
                <a:gd name="T53" fmla="*/ 16 h 235"/>
                <a:gd name="T54" fmla="*/ 31 w 252"/>
                <a:gd name="T55" fmla="*/ 12 h 235"/>
                <a:gd name="T56" fmla="*/ 29 w 252"/>
                <a:gd name="T57" fmla="*/ 9 h 235"/>
                <a:gd name="T58" fmla="*/ 27 w 252"/>
                <a:gd name="T59" fmla="*/ 8 h 235"/>
                <a:gd name="T60" fmla="*/ 25 w 252"/>
                <a:gd name="T61" fmla="*/ 7 h 235"/>
                <a:gd name="T62" fmla="*/ 23 w 252"/>
                <a:gd name="T63" fmla="*/ 5 h 235"/>
                <a:gd name="T64" fmla="*/ 21 w 252"/>
                <a:gd name="T65" fmla="*/ 4 h 235"/>
                <a:gd name="T66" fmla="*/ 19 w 252"/>
                <a:gd name="T67" fmla="*/ 3 h 235"/>
                <a:gd name="T68" fmla="*/ 16 w 252"/>
                <a:gd name="T69" fmla="*/ 2 h 235"/>
                <a:gd name="T70" fmla="*/ 14 w 252"/>
                <a:gd name="T71" fmla="*/ 2 h 235"/>
                <a:gd name="T72" fmla="*/ 11 w 252"/>
                <a:gd name="T73" fmla="*/ 1 h 235"/>
                <a:gd name="T74" fmla="*/ 9 w 252"/>
                <a:gd name="T75" fmla="*/ 1 h 235"/>
                <a:gd name="T76" fmla="*/ 7 w 252"/>
                <a:gd name="T77" fmla="*/ 0 h 235"/>
                <a:gd name="T78" fmla="*/ 5 w 252"/>
                <a:gd name="T79" fmla="*/ 0 h 235"/>
                <a:gd name="T80" fmla="*/ 4 w 252"/>
                <a:gd name="T81" fmla="*/ 0 h 235"/>
                <a:gd name="T82" fmla="*/ 2 w 252"/>
                <a:gd name="T83" fmla="*/ 0 h 235"/>
                <a:gd name="T84" fmla="*/ 1 w 252"/>
                <a:gd name="T85" fmla="*/ 0 h 235"/>
                <a:gd name="T86" fmla="*/ 0 w 252"/>
                <a:gd name="T87" fmla="*/ 0 h 235"/>
                <a:gd name="T88" fmla="*/ 0 w 252"/>
                <a:gd name="T89" fmla="*/ 1 h 235"/>
                <a:gd name="T90" fmla="*/ 1 w 252"/>
                <a:gd name="T91" fmla="*/ 1 h 235"/>
                <a:gd name="T92" fmla="*/ 3 w 252"/>
                <a:gd name="T93" fmla="*/ 1 h 235"/>
                <a:gd name="T94" fmla="*/ 4 w 252"/>
                <a:gd name="T95" fmla="*/ 2 h 235"/>
                <a:gd name="T96" fmla="*/ 6 w 252"/>
                <a:gd name="T97" fmla="*/ 2 h 235"/>
                <a:gd name="T98" fmla="*/ 8 w 252"/>
                <a:gd name="T99" fmla="*/ 2 h 235"/>
                <a:gd name="T100" fmla="*/ 9 w 252"/>
                <a:gd name="T101" fmla="*/ 2 h 235"/>
                <a:gd name="T102" fmla="*/ 11 w 252"/>
                <a:gd name="T103" fmla="*/ 3 h 235"/>
                <a:gd name="T104" fmla="*/ 13 w 252"/>
                <a:gd name="T105" fmla="*/ 3 h 235"/>
                <a:gd name="T106" fmla="*/ 15 w 252"/>
                <a:gd name="T107" fmla="*/ 4 h 235"/>
                <a:gd name="T108" fmla="*/ 17 w 252"/>
                <a:gd name="T109" fmla="*/ 5 h 235"/>
                <a:gd name="T110" fmla="*/ 18 w 252"/>
                <a:gd name="T111" fmla="*/ 5 h 235"/>
                <a:gd name="T112" fmla="*/ 20 w 252"/>
                <a:gd name="T113" fmla="*/ 6 h 235"/>
                <a:gd name="T114" fmla="*/ 22 w 252"/>
                <a:gd name="T115" fmla="*/ 7 h 235"/>
                <a:gd name="T116" fmla="*/ 24 w 252"/>
                <a:gd name="T117" fmla="*/ 8 h 235"/>
                <a:gd name="T118" fmla="*/ 25 w 252"/>
                <a:gd name="T119" fmla="*/ 9 h 235"/>
                <a:gd name="T120" fmla="*/ 27 w 252"/>
                <a:gd name="T121" fmla="*/ 10 h 23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52"/>
                <a:gd name="T184" fmla="*/ 0 h 235"/>
                <a:gd name="T185" fmla="*/ 252 w 252"/>
                <a:gd name="T186" fmla="*/ 235 h 23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52" h="235">
                  <a:moveTo>
                    <a:pt x="210" y="72"/>
                  </a:moveTo>
                  <a:lnTo>
                    <a:pt x="222" y="85"/>
                  </a:lnTo>
                  <a:lnTo>
                    <a:pt x="228" y="100"/>
                  </a:lnTo>
                  <a:lnTo>
                    <a:pt x="232" y="116"/>
                  </a:lnTo>
                  <a:lnTo>
                    <a:pt x="232" y="133"/>
                  </a:lnTo>
                  <a:lnTo>
                    <a:pt x="230" y="147"/>
                  </a:lnTo>
                  <a:lnTo>
                    <a:pt x="226" y="159"/>
                  </a:lnTo>
                  <a:lnTo>
                    <a:pt x="218" y="171"/>
                  </a:lnTo>
                  <a:lnTo>
                    <a:pt x="211" y="180"/>
                  </a:lnTo>
                  <a:lnTo>
                    <a:pt x="202" y="191"/>
                  </a:lnTo>
                  <a:lnTo>
                    <a:pt x="192" y="200"/>
                  </a:lnTo>
                  <a:lnTo>
                    <a:pt x="183" y="209"/>
                  </a:lnTo>
                  <a:lnTo>
                    <a:pt x="173" y="219"/>
                  </a:lnTo>
                  <a:lnTo>
                    <a:pt x="171" y="222"/>
                  </a:lnTo>
                  <a:lnTo>
                    <a:pt x="170" y="225"/>
                  </a:lnTo>
                  <a:lnTo>
                    <a:pt x="171" y="229"/>
                  </a:lnTo>
                  <a:lnTo>
                    <a:pt x="173" y="232"/>
                  </a:lnTo>
                  <a:lnTo>
                    <a:pt x="176" y="234"/>
                  </a:lnTo>
                  <a:lnTo>
                    <a:pt x="180" y="235"/>
                  </a:lnTo>
                  <a:lnTo>
                    <a:pt x="184" y="234"/>
                  </a:lnTo>
                  <a:lnTo>
                    <a:pt x="187" y="232"/>
                  </a:lnTo>
                  <a:lnTo>
                    <a:pt x="208" y="218"/>
                  </a:lnTo>
                  <a:lnTo>
                    <a:pt x="225" y="200"/>
                  </a:lnTo>
                  <a:lnTo>
                    <a:pt x="239" y="178"/>
                  </a:lnTo>
                  <a:lnTo>
                    <a:pt x="249" y="156"/>
                  </a:lnTo>
                  <a:lnTo>
                    <a:pt x="252" y="131"/>
                  </a:lnTo>
                  <a:lnTo>
                    <a:pt x="250" y="108"/>
                  </a:lnTo>
                  <a:lnTo>
                    <a:pt x="242" y="85"/>
                  </a:lnTo>
                  <a:lnTo>
                    <a:pt x="225" y="65"/>
                  </a:lnTo>
                  <a:lnTo>
                    <a:pt x="212" y="54"/>
                  </a:lnTo>
                  <a:lnTo>
                    <a:pt x="197" y="45"/>
                  </a:lnTo>
                  <a:lnTo>
                    <a:pt x="181" y="36"/>
                  </a:lnTo>
                  <a:lnTo>
                    <a:pt x="164" y="29"/>
                  </a:lnTo>
                  <a:lnTo>
                    <a:pt x="146" y="22"/>
                  </a:lnTo>
                  <a:lnTo>
                    <a:pt x="127" y="17"/>
                  </a:lnTo>
                  <a:lnTo>
                    <a:pt x="109" y="12"/>
                  </a:lnTo>
                  <a:lnTo>
                    <a:pt x="90" y="7"/>
                  </a:lnTo>
                  <a:lnTo>
                    <a:pt x="73" y="4"/>
                  </a:lnTo>
                  <a:lnTo>
                    <a:pt x="57" y="2"/>
                  </a:lnTo>
                  <a:lnTo>
                    <a:pt x="42" y="0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5"/>
                  </a:lnTo>
                  <a:lnTo>
                    <a:pt x="10" y="7"/>
                  </a:lnTo>
                  <a:lnTo>
                    <a:pt x="22" y="8"/>
                  </a:lnTo>
                  <a:lnTo>
                    <a:pt x="33" y="11"/>
                  </a:lnTo>
                  <a:lnTo>
                    <a:pt x="46" y="13"/>
                  </a:lnTo>
                  <a:lnTo>
                    <a:pt x="60" y="15"/>
                  </a:lnTo>
                  <a:lnTo>
                    <a:pt x="73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5" y="28"/>
                  </a:lnTo>
                  <a:lnTo>
                    <a:pt x="130" y="32"/>
                  </a:lnTo>
                  <a:lnTo>
                    <a:pt x="145" y="37"/>
                  </a:lnTo>
                  <a:lnTo>
                    <a:pt x="159" y="43"/>
                  </a:lnTo>
                  <a:lnTo>
                    <a:pt x="172" y="49"/>
                  </a:lnTo>
                  <a:lnTo>
                    <a:pt x="186" y="55"/>
                  </a:lnTo>
                  <a:lnTo>
                    <a:pt x="198" y="64"/>
                  </a:lnTo>
                  <a:lnTo>
                    <a:pt x="21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1" name="Freeform 866"/>
            <p:cNvSpPr>
              <a:spLocks/>
            </p:cNvSpPr>
            <p:nvPr/>
          </p:nvSpPr>
          <p:spPr bwMode="auto">
            <a:xfrm>
              <a:off x="4476" y="3366"/>
              <a:ext cx="13" cy="32"/>
            </a:xfrm>
            <a:custGeom>
              <a:avLst/>
              <a:gdLst>
                <a:gd name="T0" fmla="*/ 0 w 103"/>
                <a:gd name="T1" fmla="*/ 17 h 220"/>
                <a:gd name="T2" fmla="*/ 0 w 103"/>
                <a:gd name="T3" fmla="*/ 20 h 220"/>
                <a:gd name="T4" fmla="*/ 1 w 103"/>
                <a:gd name="T5" fmla="*/ 23 h 220"/>
                <a:gd name="T6" fmla="*/ 2 w 103"/>
                <a:gd name="T7" fmla="*/ 25 h 220"/>
                <a:gd name="T8" fmla="*/ 3 w 103"/>
                <a:gd name="T9" fmla="*/ 27 h 220"/>
                <a:gd name="T10" fmla="*/ 4 w 103"/>
                <a:gd name="T11" fmla="*/ 29 h 220"/>
                <a:gd name="T12" fmla="*/ 6 w 103"/>
                <a:gd name="T13" fmla="*/ 30 h 220"/>
                <a:gd name="T14" fmla="*/ 8 w 103"/>
                <a:gd name="T15" fmla="*/ 31 h 220"/>
                <a:gd name="T16" fmla="*/ 10 w 103"/>
                <a:gd name="T17" fmla="*/ 32 h 220"/>
                <a:gd name="T18" fmla="*/ 11 w 103"/>
                <a:gd name="T19" fmla="*/ 32 h 220"/>
                <a:gd name="T20" fmla="*/ 12 w 103"/>
                <a:gd name="T21" fmla="*/ 32 h 220"/>
                <a:gd name="T22" fmla="*/ 12 w 103"/>
                <a:gd name="T23" fmla="*/ 31 h 220"/>
                <a:gd name="T24" fmla="*/ 13 w 103"/>
                <a:gd name="T25" fmla="*/ 31 h 220"/>
                <a:gd name="T26" fmla="*/ 13 w 103"/>
                <a:gd name="T27" fmla="*/ 30 h 220"/>
                <a:gd name="T28" fmla="*/ 12 w 103"/>
                <a:gd name="T29" fmla="*/ 29 h 220"/>
                <a:gd name="T30" fmla="*/ 12 w 103"/>
                <a:gd name="T31" fmla="*/ 29 h 220"/>
                <a:gd name="T32" fmla="*/ 11 w 103"/>
                <a:gd name="T33" fmla="*/ 28 h 220"/>
                <a:gd name="T34" fmla="*/ 9 w 103"/>
                <a:gd name="T35" fmla="*/ 27 h 220"/>
                <a:gd name="T36" fmla="*/ 7 w 103"/>
                <a:gd name="T37" fmla="*/ 26 h 220"/>
                <a:gd name="T38" fmla="*/ 6 w 103"/>
                <a:gd name="T39" fmla="*/ 24 h 220"/>
                <a:gd name="T40" fmla="*/ 5 w 103"/>
                <a:gd name="T41" fmla="*/ 22 h 220"/>
                <a:gd name="T42" fmla="*/ 4 w 103"/>
                <a:gd name="T43" fmla="*/ 20 h 220"/>
                <a:gd name="T44" fmla="*/ 3 w 103"/>
                <a:gd name="T45" fmla="*/ 18 h 220"/>
                <a:gd name="T46" fmla="*/ 3 w 103"/>
                <a:gd name="T47" fmla="*/ 15 h 220"/>
                <a:gd name="T48" fmla="*/ 4 w 103"/>
                <a:gd name="T49" fmla="*/ 12 h 220"/>
                <a:gd name="T50" fmla="*/ 5 w 103"/>
                <a:gd name="T51" fmla="*/ 10 h 220"/>
                <a:gd name="T52" fmla="*/ 6 w 103"/>
                <a:gd name="T53" fmla="*/ 8 h 220"/>
                <a:gd name="T54" fmla="*/ 8 w 103"/>
                <a:gd name="T55" fmla="*/ 6 h 220"/>
                <a:gd name="T56" fmla="*/ 10 w 103"/>
                <a:gd name="T57" fmla="*/ 5 h 220"/>
                <a:gd name="T58" fmla="*/ 11 w 103"/>
                <a:gd name="T59" fmla="*/ 3 h 220"/>
                <a:gd name="T60" fmla="*/ 12 w 103"/>
                <a:gd name="T61" fmla="*/ 2 h 220"/>
                <a:gd name="T62" fmla="*/ 13 w 103"/>
                <a:gd name="T63" fmla="*/ 1 h 220"/>
                <a:gd name="T64" fmla="*/ 13 w 103"/>
                <a:gd name="T65" fmla="*/ 0 h 220"/>
                <a:gd name="T66" fmla="*/ 12 w 103"/>
                <a:gd name="T67" fmla="*/ 1 h 220"/>
                <a:gd name="T68" fmla="*/ 10 w 103"/>
                <a:gd name="T69" fmla="*/ 2 h 220"/>
                <a:gd name="T70" fmla="*/ 8 w 103"/>
                <a:gd name="T71" fmla="*/ 4 h 220"/>
                <a:gd name="T72" fmla="*/ 6 w 103"/>
                <a:gd name="T73" fmla="*/ 6 h 220"/>
                <a:gd name="T74" fmla="*/ 4 w 103"/>
                <a:gd name="T75" fmla="*/ 8 h 220"/>
                <a:gd name="T76" fmla="*/ 2 w 103"/>
                <a:gd name="T77" fmla="*/ 11 h 220"/>
                <a:gd name="T78" fmla="*/ 1 w 103"/>
                <a:gd name="T79" fmla="*/ 14 h 220"/>
                <a:gd name="T80" fmla="*/ 0 w 103"/>
                <a:gd name="T81" fmla="*/ 17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3"/>
                <a:gd name="T124" fmla="*/ 0 h 220"/>
                <a:gd name="T125" fmla="*/ 103 w 103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3" h="220">
                  <a:moveTo>
                    <a:pt x="0" y="120"/>
                  </a:moveTo>
                  <a:lnTo>
                    <a:pt x="0" y="138"/>
                  </a:lnTo>
                  <a:lnTo>
                    <a:pt x="4" y="155"/>
                  </a:lnTo>
                  <a:lnTo>
                    <a:pt x="12" y="171"/>
                  </a:lnTo>
                  <a:lnTo>
                    <a:pt x="22" y="185"/>
                  </a:lnTo>
                  <a:lnTo>
                    <a:pt x="35" y="197"/>
                  </a:lnTo>
                  <a:lnTo>
                    <a:pt x="50" y="207"/>
                  </a:lnTo>
                  <a:lnTo>
                    <a:pt x="66" y="215"/>
                  </a:lnTo>
                  <a:lnTo>
                    <a:pt x="83" y="219"/>
                  </a:lnTo>
                  <a:lnTo>
                    <a:pt x="89" y="220"/>
                  </a:lnTo>
                  <a:lnTo>
                    <a:pt x="94" y="218"/>
                  </a:lnTo>
                  <a:lnTo>
                    <a:pt x="98" y="215"/>
                  </a:lnTo>
                  <a:lnTo>
                    <a:pt x="100" y="211"/>
                  </a:lnTo>
                  <a:lnTo>
                    <a:pt x="100" y="205"/>
                  </a:lnTo>
                  <a:lnTo>
                    <a:pt x="99" y="200"/>
                  </a:lnTo>
                  <a:lnTo>
                    <a:pt x="96" y="196"/>
                  </a:lnTo>
                  <a:lnTo>
                    <a:pt x="91" y="193"/>
                  </a:lnTo>
                  <a:lnTo>
                    <a:pt x="74" y="187"/>
                  </a:lnTo>
                  <a:lnTo>
                    <a:pt x="58" y="178"/>
                  </a:lnTo>
                  <a:lnTo>
                    <a:pt x="45" y="167"/>
                  </a:lnTo>
                  <a:lnTo>
                    <a:pt x="36" y="154"/>
                  </a:lnTo>
                  <a:lnTo>
                    <a:pt x="30" y="138"/>
                  </a:lnTo>
                  <a:lnTo>
                    <a:pt x="27" y="121"/>
                  </a:lnTo>
                  <a:lnTo>
                    <a:pt x="27" y="103"/>
                  </a:lnTo>
                  <a:lnTo>
                    <a:pt x="32" y="83"/>
                  </a:lnTo>
                  <a:lnTo>
                    <a:pt x="39" y="69"/>
                  </a:lnTo>
                  <a:lnTo>
                    <a:pt x="51" y="56"/>
                  </a:lnTo>
                  <a:lnTo>
                    <a:pt x="63" y="43"/>
                  </a:lnTo>
                  <a:lnTo>
                    <a:pt x="77" y="31"/>
                  </a:lnTo>
                  <a:lnTo>
                    <a:pt x="89" y="21"/>
                  </a:lnTo>
                  <a:lnTo>
                    <a:pt x="98" y="12"/>
                  </a:lnTo>
                  <a:lnTo>
                    <a:pt x="103" y="5"/>
                  </a:lnTo>
                  <a:lnTo>
                    <a:pt x="103" y="0"/>
                  </a:lnTo>
                  <a:lnTo>
                    <a:pt x="92" y="4"/>
                  </a:lnTo>
                  <a:lnTo>
                    <a:pt x="77" y="12"/>
                  </a:lnTo>
                  <a:lnTo>
                    <a:pt x="61" y="25"/>
                  </a:lnTo>
                  <a:lnTo>
                    <a:pt x="44" y="40"/>
                  </a:lnTo>
                  <a:lnTo>
                    <a:pt x="29" y="57"/>
                  </a:lnTo>
                  <a:lnTo>
                    <a:pt x="16" y="77"/>
                  </a:lnTo>
                  <a:lnTo>
                    <a:pt x="6" y="98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2" name="Freeform 867"/>
            <p:cNvSpPr>
              <a:spLocks/>
            </p:cNvSpPr>
            <p:nvPr/>
          </p:nvSpPr>
          <p:spPr bwMode="auto">
            <a:xfrm>
              <a:off x="4565" y="3346"/>
              <a:ext cx="28" cy="41"/>
            </a:xfrm>
            <a:custGeom>
              <a:avLst/>
              <a:gdLst>
                <a:gd name="T0" fmla="*/ 24 w 220"/>
                <a:gd name="T1" fmla="*/ 16 h 288"/>
                <a:gd name="T2" fmla="*/ 25 w 220"/>
                <a:gd name="T3" fmla="*/ 19 h 288"/>
                <a:gd name="T4" fmla="*/ 26 w 220"/>
                <a:gd name="T5" fmla="*/ 22 h 288"/>
                <a:gd name="T6" fmla="*/ 25 w 220"/>
                <a:gd name="T7" fmla="*/ 25 h 288"/>
                <a:gd name="T8" fmla="*/ 24 w 220"/>
                <a:gd name="T9" fmla="*/ 28 h 288"/>
                <a:gd name="T10" fmla="*/ 21 w 220"/>
                <a:gd name="T11" fmla="*/ 30 h 288"/>
                <a:gd name="T12" fmla="*/ 19 w 220"/>
                <a:gd name="T13" fmla="*/ 33 h 288"/>
                <a:gd name="T14" fmla="*/ 16 w 220"/>
                <a:gd name="T15" fmla="*/ 35 h 288"/>
                <a:gd name="T16" fmla="*/ 15 w 220"/>
                <a:gd name="T17" fmla="*/ 37 h 288"/>
                <a:gd name="T18" fmla="*/ 14 w 220"/>
                <a:gd name="T19" fmla="*/ 38 h 288"/>
                <a:gd name="T20" fmla="*/ 14 w 220"/>
                <a:gd name="T21" fmla="*/ 39 h 288"/>
                <a:gd name="T22" fmla="*/ 14 w 220"/>
                <a:gd name="T23" fmla="*/ 40 h 288"/>
                <a:gd name="T24" fmla="*/ 15 w 220"/>
                <a:gd name="T25" fmla="*/ 41 h 288"/>
                <a:gd name="T26" fmla="*/ 16 w 220"/>
                <a:gd name="T27" fmla="*/ 41 h 288"/>
                <a:gd name="T28" fmla="*/ 18 w 220"/>
                <a:gd name="T29" fmla="*/ 39 h 288"/>
                <a:gd name="T30" fmla="*/ 20 w 220"/>
                <a:gd name="T31" fmla="*/ 36 h 288"/>
                <a:gd name="T32" fmla="*/ 24 w 220"/>
                <a:gd name="T33" fmla="*/ 33 h 288"/>
                <a:gd name="T34" fmla="*/ 26 w 220"/>
                <a:gd name="T35" fmla="*/ 29 h 288"/>
                <a:gd name="T36" fmla="*/ 28 w 220"/>
                <a:gd name="T37" fmla="*/ 25 h 288"/>
                <a:gd name="T38" fmla="*/ 28 w 220"/>
                <a:gd name="T39" fmla="*/ 20 h 288"/>
                <a:gd name="T40" fmla="*/ 26 w 220"/>
                <a:gd name="T41" fmla="*/ 16 h 288"/>
                <a:gd name="T42" fmla="*/ 23 w 220"/>
                <a:gd name="T43" fmla="*/ 12 h 288"/>
                <a:gd name="T44" fmla="*/ 20 w 220"/>
                <a:gd name="T45" fmla="*/ 10 h 288"/>
                <a:gd name="T46" fmla="*/ 17 w 220"/>
                <a:gd name="T47" fmla="*/ 8 h 288"/>
                <a:gd name="T48" fmla="*/ 14 w 220"/>
                <a:gd name="T49" fmla="*/ 6 h 288"/>
                <a:gd name="T50" fmla="*/ 11 w 220"/>
                <a:gd name="T51" fmla="*/ 4 h 288"/>
                <a:gd name="T52" fmla="*/ 8 w 220"/>
                <a:gd name="T53" fmla="*/ 2 h 288"/>
                <a:gd name="T54" fmla="*/ 5 w 220"/>
                <a:gd name="T55" fmla="*/ 1 h 288"/>
                <a:gd name="T56" fmla="*/ 2 w 220"/>
                <a:gd name="T57" fmla="*/ 0 h 288"/>
                <a:gd name="T58" fmla="*/ 1 w 220"/>
                <a:gd name="T59" fmla="*/ 0 h 288"/>
                <a:gd name="T60" fmla="*/ 1 w 220"/>
                <a:gd name="T61" fmla="*/ 1 h 288"/>
                <a:gd name="T62" fmla="*/ 4 w 220"/>
                <a:gd name="T63" fmla="*/ 3 h 288"/>
                <a:gd name="T64" fmla="*/ 7 w 220"/>
                <a:gd name="T65" fmla="*/ 4 h 288"/>
                <a:gd name="T66" fmla="*/ 10 w 220"/>
                <a:gd name="T67" fmla="*/ 6 h 288"/>
                <a:gd name="T68" fmla="*/ 13 w 220"/>
                <a:gd name="T69" fmla="*/ 8 h 288"/>
                <a:gd name="T70" fmla="*/ 16 w 220"/>
                <a:gd name="T71" fmla="*/ 9 h 288"/>
                <a:gd name="T72" fmla="*/ 19 w 220"/>
                <a:gd name="T73" fmla="*/ 12 h 288"/>
                <a:gd name="T74" fmla="*/ 21 w 220"/>
                <a:gd name="T75" fmla="*/ 14 h 2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0"/>
                <a:gd name="T115" fmla="*/ 0 h 288"/>
                <a:gd name="T116" fmla="*/ 220 w 220"/>
                <a:gd name="T117" fmla="*/ 288 h 2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0" h="288">
                  <a:moveTo>
                    <a:pt x="179" y="108"/>
                  </a:moveTo>
                  <a:lnTo>
                    <a:pt x="186" y="115"/>
                  </a:lnTo>
                  <a:lnTo>
                    <a:pt x="191" y="124"/>
                  </a:lnTo>
                  <a:lnTo>
                    <a:pt x="196" y="133"/>
                  </a:lnTo>
                  <a:lnTo>
                    <a:pt x="200" y="143"/>
                  </a:lnTo>
                  <a:lnTo>
                    <a:pt x="202" y="153"/>
                  </a:lnTo>
                  <a:lnTo>
                    <a:pt x="201" y="163"/>
                  </a:lnTo>
                  <a:lnTo>
                    <a:pt x="199" y="174"/>
                  </a:lnTo>
                  <a:lnTo>
                    <a:pt x="193" y="184"/>
                  </a:lnTo>
                  <a:lnTo>
                    <a:pt x="186" y="194"/>
                  </a:lnTo>
                  <a:lnTo>
                    <a:pt x="178" y="204"/>
                  </a:lnTo>
                  <a:lnTo>
                    <a:pt x="168" y="213"/>
                  </a:lnTo>
                  <a:lnTo>
                    <a:pt x="159" y="221"/>
                  </a:lnTo>
                  <a:lnTo>
                    <a:pt x="148" y="229"/>
                  </a:lnTo>
                  <a:lnTo>
                    <a:pt x="138" y="237"/>
                  </a:lnTo>
                  <a:lnTo>
                    <a:pt x="127" y="246"/>
                  </a:lnTo>
                  <a:lnTo>
                    <a:pt x="118" y="255"/>
                  </a:lnTo>
                  <a:lnTo>
                    <a:pt x="115" y="258"/>
                  </a:lnTo>
                  <a:lnTo>
                    <a:pt x="112" y="263"/>
                  </a:lnTo>
                  <a:lnTo>
                    <a:pt x="110" y="267"/>
                  </a:lnTo>
                  <a:lnTo>
                    <a:pt x="108" y="271"/>
                  </a:lnTo>
                  <a:lnTo>
                    <a:pt x="107" y="276"/>
                  </a:lnTo>
                  <a:lnTo>
                    <a:pt x="107" y="280"/>
                  </a:lnTo>
                  <a:lnTo>
                    <a:pt x="109" y="284"/>
                  </a:lnTo>
                  <a:lnTo>
                    <a:pt x="112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4" y="287"/>
                  </a:lnTo>
                  <a:lnTo>
                    <a:pt x="127" y="284"/>
                  </a:lnTo>
                  <a:lnTo>
                    <a:pt x="138" y="271"/>
                  </a:lnTo>
                  <a:lnTo>
                    <a:pt x="149" y="261"/>
                  </a:lnTo>
                  <a:lnTo>
                    <a:pt x="161" y="250"/>
                  </a:lnTo>
                  <a:lnTo>
                    <a:pt x="173" y="239"/>
                  </a:lnTo>
                  <a:lnTo>
                    <a:pt x="185" y="229"/>
                  </a:lnTo>
                  <a:lnTo>
                    <a:pt x="196" y="217"/>
                  </a:lnTo>
                  <a:lnTo>
                    <a:pt x="206" y="204"/>
                  </a:lnTo>
                  <a:lnTo>
                    <a:pt x="213" y="190"/>
                  </a:lnTo>
                  <a:lnTo>
                    <a:pt x="219" y="173"/>
                  </a:lnTo>
                  <a:lnTo>
                    <a:pt x="220" y="157"/>
                  </a:lnTo>
                  <a:lnTo>
                    <a:pt x="218" y="141"/>
                  </a:lnTo>
                  <a:lnTo>
                    <a:pt x="212" y="125"/>
                  </a:lnTo>
                  <a:lnTo>
                    <a:pt x="204" y="111"/>
                  </a:lnTo>
                  <a:lnTo>
                    <a:pt x="194" y="97"/>
                  </a:lnTo>
                  <a:lnTo>
                    <a:pt x="182" y="86"/>
                  </a:lnTo>
                  <a:lnTo>
                    <a:pt x="168" y="77"/>
                  </a:lnTo>
                  <a:lnTo>
                    <a:pt x="158" y="70"/>
                  </a:lnTo>
                  <a:lnTo>
                    <a:pt x="146" y="64"/>
                  </a:lnTo>
                  <a:lnTo>
                    <a:pt x="134" y="56"/>
                  </a:lnTo>
                  <a:lnTo>
                    <a:pt x="122" y="50"/>
                  </a:lnTo>
                  <a:lnTo>
                    <a:pt x="109" y="43"/>
                  </a:lnTo>
                  <a:lnTo>
                    <a:pt x="96" y="36"/>
                  </a:lnTo>
                  <a:lnTo>
                    <a:pt x="83" y="29"/>
                  </a:lnTo>
                  <a:lnTo>
                    <a:pt x="70" y="22"/>
                  </a:lnTo>
                  <a:lnTo>
                    <a:pt x="59" y="17"/>
                  </a:lnTo>
                  <a:lnTo>
                    <a:pt x="47" y="12"/>
                  </a:lnTo>
                  <a:lnTo>
                    <a:pt x="36" y="7"/>
                  </a:lnTo>
                  <a:lnTo>
                    <a:pt x="26" y="4"/>
                  </a:lnTo>
                  <a:lnTo>
                    <a:pt x="18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9" y="7"/>
                  </a:lnTo>
                  <a:lnTo>
                    <a:pt x="20" y="13"/>
                  </a:lnTo>
                  <a:lnTo>
                    <a:pt x="31" y="18"/>
                  </a:lnTo>
                  <a:lnTo>
                    <a:pt x="42" y="23"/>
                  </a:lnTo>
                  <a:lnTo>
                    <a:pt x="54" y="29"/>
                  </a:lnTo>
                  <a:lnTo>
                    <a:pt x="65" y="34"/>
                  </a:lnTo>
                  <a:lnTo>
                    <a:pt x="77" y="40"/>
                  </a:lnTo>
                  <a:lnTo>
                    <a:pt x="88" y="47"/>
                  </a:lnTo>
                  <a:lnTo>
                    <a:pt x="101" y="53"/>
                  </a:lnTo>
                  <a:lnTo>
                    <a:pt x="112" y="60"/>
                  </a:lnTo>
                  <a:lnTo>
                    <a:pt x="124" y="66"/>
                  </a:lnTo>
                  <a:lnTo>
                    <a:pt x="136" y="74"/>
                  </a:lnTo>
                  <a:lnTo>
                    <a:pt x="147" y="82"/>
                  </a:lnTo>
                  <a:lnTo>
                    <a:pt x="158" y="90"/>
                  </a:lnTo>
                  <a:lnTo>
                    <a:pt x="168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3" name="Freeform 868"/>
            <p:cNvSpPr>
              <a:spLocks/>
            </p:cNvSpPr>
            <p:nvPr/>
          </p:nvSpPr>
          <p:spPr bwMode="auto">
            <a:xfrm>
              <a:off x="4538" y="3409"/>
              <a:ext cx="107" cy="71"/>
            </a:xfrm>
            <a:custGeom>
              <a:avLst/>
              <a:gdLst>
                <a:gd name="T0" fmla="*/ 14 w 1070"/>
                <a:gd name="T1" fmla="*/ 0 h 844"/>
                <a:gd name="T2" fmla="*/ 107 w 1070"/>
                <a:gd name="T3" fmla="*/ 16 h 844"/>
                <a:gd name="T4" fmla="*/ 92 w 1070"/>
                <a:gd name="T5" fmla="*/ 71 h 844"/>
                <a:gd name="T6" fmla="*/ 0 w 1070"/>
                <a:gd name="T7" fmla="*/ 52 h 844"/>
                <a:gd name="T8" fmla="*/ 14 w 1070"/>
                <a:gd name="T9" fmla="*/ 0 h 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70"/>
                <a:gd name="T16" fmla="*/ 0 h 844"/>
                <a:gd name="T17" fmla="*/ 1070 w 1070"/>
                <a:gd name="T18" fmla="*/ 844 h 8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70" h="844">
                  <a:moveTo>
                    <a:pt x="141" y="0"/>
                  </a:moveTo>
                  <a:lnTo>
                    <a:pt x="1070" y="194"/>
                  </a:lnTo>
                  <a:lnTo>
                    <a:pt x="919" y="844"/>
                  </a:lnTo>
                  <a:lnTo>
                    <a:pt x="0" y="624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4" name="Freeform 869"/>
            <p:cNvSpPr>
              <a:spLocks/>
            </p:cNvSpPr>
            <p:nvPr/>
          </p:nvSpPr>
          <p:spPr bwMode="auto">
            <a:xfrm>
              <a:off x="4547" y="3411"/>
              <a:ext cx="82" cy="28"/>
            </a:xfrm>
            <a:custGeom>
              <a:avLst/>
              <a:gdLst>
                <a:gd name="T0" fmla="*/ 10 w 819"/>
                <a:gd name="T1" fmla="*/ 0 h 333"/>
                <a:gd name="T2" fmla="*/ 82 w 819"/>
                <a:gd name="T3" fmla="*/ 12 h 333"/>
                <a:gd name="T4" fmla="*/ 17 w 819"/>
                <a:gd name="T5" fmla="*/ 8 h 333"/>
                <a:gd name="T6" fmla="*/ 0 w 819"/>
                <a:gd name="T7" fmla="*/ 28 h 333"/>
                <a:gd name="T8" fmla="*/ 10 w 819"/>
                <a:gd name="T9" fmla="*/ 0 h 3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9"/>
                <a:gd name="T16" fmla="*/ 0 h 333"/>
                <a:gd name="T17" fmla="*/ 819 w 819"/>
                <a:gd name="T18" fmla="*/ 333 h 3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9" h="333">
                  <a:moveTo>
                    <a:pt x="97" y="0"/>
                  </a:moveTo>
                  <a:lnTo>
                    <a:pt x="819" y="139"/>
                  </a:lnTo>
                  <a:lnTo>
                    <a:pt x="172" y="98"/>
                  </a:lnTo>
                  <a:lnTo>
                    <a:pt x="0" y="333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5" name="Freeform 870"/>
            <p:cNvSpPr>
              <a:spLocks/>
            </p:cNvSpPr>
            <p:nvPr/>
          </p:nvSpPr>
          <p:spPr bwMode="auto">
            <a:xfrm>
              <a:off x="4527" y="3494"/>
              <a:ext cx="108" cy="26"/>
            </a:xfrm>
            <a:custGeom>
              <a:avLst/>
              <a:gdLst>
                <a:gd name="T0" fmla="*/ 3 w 1083"/>
                <a:gd name="T1" fmla="*/ 0 h 306"/>
                <a:gd name="T2" fmla="*/ 108 w 1083"/>
                <a:gd name="T3" fmla="*/ 22 h 306"/>
                <a:gd name="T4" fmla="*/ 105 w 1083"/>
                <a:gd name="T5" fmla="*/ 26 h 306"/>
                <a:gd name="T6" fmla="*/ 0 w 1083"/>
                <a:gd name="T7" fmla="*/ 2 h 306"/>
                <a:gd name="T8" fmla="*/ 3 w 1083"/>
                <a:gd name="T9" fmla="*/ 0 h 3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3"/>
                <a:gd name="T16" fmla="*/ 0 h 306"/>
                <a:gd name="T17" fmla="*/ 1083 w 1083"/>
                <a:gd name="T18" fmla="*/ 306 h 3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3" h="306">
                  <a:moveTo>
                    <a:pt x="34" y="0"/>
                  </a:moveTo>
                  <a:lnTo>
                    <a:pt x="1083" y="261"/>
                  </a:lnTo>
                  <a:lnTo>
                    <a:pt x="1055" y="306"/>
                  </a:lnTo>
                  <a:lnTo>
                    <a:pt x="0" y="2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6" name="Freeform 871"/>
            <p:cNvSpPr>
              <a:spLocks/>
            </p:cNvSpPr>
            <p:nvPr/>
          </p:nvSpPr>
          <p:spPr bwMode="auto">
            <a:xfrm>
              <a:off x="4517" y="3502"/>
              <a:ext cx="109" cy="26"/>
            </a:xfrm>
            <a:custGeom>
              <a:avLst/>
              <a:gdLst>
                <a:gd name="T0" fmla="*/ 4 w 1088"/>
                <a:gd name="T1" fmla="*/ 0 h 311"/>
                <a:gd name="T2" fmla="*/ 109 w 1088"/>
                <a:gd name="T3" fmla="*/ 22 h 311"/>
                <a:gd name="T4" fmla="*/ 106 w 1088"/>
                <a:gd name="T5" fmla="*/ 26 h 311"/>
                <a:gd name="T6" fmla="*/ 0 w 1088"/>
                <a:gd name="T7" fmla="*/ 3 h 311"/>
                <a:gd name="T8" fmla="*/ 4 w 1088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8"/>
                <a:gd name="T16" fmla="*/ 0 h 311"/>
                <a:gd name="T17" fmla="*/ 1088 w 1088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8" h="311">
                  <a:moveTo>
                    <a:pt x="39" y="0"/>
                  </a:moveTo>
                  <a:lnTo>
                    <a:pt x="1088" y="260"/>
                  </a:lnTo>
                  <a:lnTo>
                    <a:pt x="1055" y="311"/>
                  </a:lnTo>
                  <a:lnTo>
                    <a:pt x="0" y="34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7" name="Freeform 872"/>
            <p:cNvSpPr>
              <a:spLocks/>
            </p:cNvSpPr>
            <p:nvPr/>
          </p:nvSpPr>
          <p:spPr bwMode="auto">
            <a:xfrm>
              <a:off x="4534" y="3526"/>
              <a:ext cx="16" cy="6"/>
            </a:xfrm>
            <a:custGeom>
              <a:avLst/>
              <a:gdLst>
                <a:gd name="T0" fmla="*/ 2 w 164"/>
                <a:gd name="T1" fmla="*/ 0 h 72"/>
                <a:gd name="T2" fmla="*/ 2 w 164"/>
                <a:gd name="T3" fmla="*/ 0 h 72"/>
                <a:gd name="T4" fmla="*/ 3 w 164"/>
                <a:gd name="T5" fmla="*/ 0 h 72"/>
                <a:gd name="T6" fmla="*/ 5 w 164"/>
                <a:gd name="T7" fmla="*/ 0 h 72"/>
                <a:gd name="T8" fmla="*/ 8 w 164"/>
                <a:gd name="T9" fmla="*/ 0 h 72"/>
                <a:gd name="T10" fmla="*/ 10 w 164"/>
                <a:gd name="T11" fmla="*/ 1 h 72"/>
                <a:gd name="T12" fmla="*/ 12 w 164"/>
                <a:gd name="T13" fmla="*/ 1 h 72"/>
                <a:gd name="T14" fmla="*/ 15 w 164"/>
                <a:gd name="T15" fmla="*/ 3 h 72"/>
                <a:gd name="T16" fmla="*/ 16 w 164"/>
                <a:gd name="T17" fmla="*/ 4 h 72"/>
                <a:gd name="T18" fmla="*/ 16 w 164"/>
                <a:gd name="T19" fmla="*/ 4 h 72"/>
                <a:gd name="T20" fmla="*/ 16 w 164"/>
                <a:gd name="T21" fmla="*/ 5 h 72"/>
                <a:gd name="T22" fmla="*/ 16 w 164"/>
                <a:gd name="T23" fmla="*/ 5 h 72"/>
                <a:gd name="T24" fmla="*/ 16 w 164"/>
                <a:gd name="T25" fmla="*/ 6 h 72"/>
                <a:gd name="T26" fmla="*/ 15 w 164"/>
                <a:gd name="T27" fmla="*/ 6 h 72"/>
                <a:gd name="T28" fmla="*/ 15 w 164"/>
                <a:gd name="T29" fmla="*/ 6 h 72"/>
                <a:gd name="T30" fmla="*/ 13 w 164"/>
                <a:gd name="T31" fmla="*/ 6 h 72"/>
                <a:gd name="T32" fmla="*/ 12 w 164"/>
                <a:gd name="T33" fmla="*/ 5 h 72"/>
                <a:gd name="T34" fmla="*/ 12 w 164"/>
                <a:gd name="T35" fmla="*/ 5 h 72"/>
                <a:gd name="T36" fmla="*/ 12 w 164"/>
                <a:gd name="T37" fmla="*/ 5 h 72"/>
                <a:gd name="T38" fmla="*/ 12 w 164"/>
                <a:gd name="T39" fmla="*/ 4 h 72"/>
                <a:gd name="T40" fmla="*/ 11 w 164"/>
                <a:gd name="T41" fmla="*/ 4 h 72"/>
                <a:gd name="T42" fmla="*/ 10 w 164"/>
                <a:gd name="T43" fmla="*/ 3 h 72"/>
                <a:gd name="T44" fmla="*/ 8 w 164"/>
                <a:gd name="T45" fmla="*/ 3 h 72"/>
                <a:gd name="T46" fmla="*/ 5 w 164"/>
                <a:gd name="T47" fmla="*/ 2 h 72"/>
                <a:gd name="T48" fmla="*/ 2 w 164"/>
                <a:gd name="T49" fmla="*/ 2 h 72"/>
                <a:gd name="T50" fmla="*/ 2 w 164"/>
                <a:gd name="T51" fmla="*/ 2 h 72"/>
                <a:gd name="T52" fmla="*/ 1 w 164"/>
                <a:gd name="T53" fmla="*/ 2 h 72"/>
                <a:gd name="T54" fmla="*/ 1 w 164"/>
                <a:gd name="T55" fmla="*/ 2 h 72"/>
                <a:gd name="T56" fmla="*/ 0 w 164"/>
                <a:gd name="T57" fmla="*/ 2 h 72"/>
                <a:gd name="T58" fmla="*/ 0 w 164"/>
                <a:gd name="T59" fmla="*/ 2 h 72"/>
                <a:gd name="T60" fmla="*/ 0 w 164"/>
                <a:gd name="T61" fmla="*/ 1 h 72"/>
                <a:gd name="T62" fmla="*/ 0 w 164"/>
                <a:gd name="T63" fmla="*/ 1 h 72"/>
                <a:gd name="T64" fmla="*/ 2 w 164"/>
                <a:gd name="T65" fmla="*/ 0 h 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4"/>
                <a:gd name="T100" fmla="*/ 0 h 72"/>
                <a:gd name="T101" fmla="*/ 164 w 164"/>
                <a:gd name="T102" fmla="*/ 72 h 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4" h="72">
                  <a:moveTo>
                    <a:pt x="16" y="1"/>
                  </a:moveTo>
                  <a:lnTo>
                    <a:pt x="21" y="1"/>
                  </a:lnTo>
                  <a:lnTo>
                    <a:pt x="35" y="0"/>
                  </a:lnTo>
                  <a:lnTo>
                    <a:pt x="54" y="0"/>
                  </a:lnTo>
                  <a:lnTo>
                    <a:pt x="78" y="2"/>
                  </a:lnTo>
                  <a:lnTo>
                    <a:pt x="104" y="7"/>
                  </a:lnTo>
                  <a:lnTo>
                    <a:pt x="128" y="17"/>
                  </a:lnTo>
                  <a:lnTo>
                    <a:pt x="149" y="31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4" y="57"/>
                  </a:lnTo>
                  <a:lnTo>
                    <a:pt x="163" y="62"/>
                  </a:lnTo>
                  <a:lnTo>
                    <a:pt x="161" y="67"/>
                  </a:lnTo>
                  <a:lnTo>
                    <a:pt x="156" y="71"/>
                  </a:lnTo>
                  <a:lnTo>
                    <a:pt x="149" y="72"/>
                  </a:lnTo>
                  <a:lnTo>
                    <a:pt x="138" y="71"/>
                  </a:lnTo>
                  <a:lnTo>
                    <a:pt x="124" y="65"/>
                  </a:lnTo>
                  <a:lnTo>
                    <a:pt x="124" y="63"/>
                  </a:lnTo>
                  <a:lnTo>
                    <a:pt x="123" y="59"/>
                  </a:lnTo>
                  <a:lnTo>
                    <a:pt x="120" y="52"/>
                  </a:lnTo>
                  <a:lnTo>
                    <a:pt x="113" y="45"/>
                  </a:lnTo>
                  <a:lnTo>
                    <a:pt x="100" y="38"/>
                  </a:lnTo>
                  <a:lnTo>
                    <a:pt x="81" y="32"/>
                  </a:lnTo>
                  <a:lnTo>
                    <a:pt x="55" y="29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4" y="27"/>
                  </a:lnTo>
                  <a:lnTo>
                    <a:pt x="9" y="25"/>
                  </a:lnTo>
                  <a:lnTo>
                    <a:pt x="4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5" y="7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8" name="Freeform 873"/>
            <p:cNvSpPr>
              <a:spLocks/>
            </p:cNvSpPr>
            <p:nvPr/>
          </p:nvSpPr>
          <p:spPr bwMode="auto">
            <a:xfrm>
              <a:off x="4537" y="3483"/>
              <a:ext cx="15" cy="9"/>
            </a:xfrm>
            <a:custGeom>
              <a:avLst/>
              <a:gdLst>
                <a:gd name="T0" fmla="*/ 5 w 146"/>
                <a:gd name="T1" fmla="*/ 0 h 109"/>
                <a:gd name="T2" fmla="*/ 4 w 146"/>
                <a:gd name="T3" fmla="*/ 0 h 109"/>
                <a:gd name="T4" fmla="*/ 4 w 146"/>
                <a:gd name="T5" fmla="*/ 0 h 109"/>
                <a:gd name="T6" fmla="*/ 3 w 146"/>
                <a:gd name="T7" fmla="*/ 1 h 109"/>
                <a:gd name="T8" fmla="*/ 2 w 146"/>
                <a:gd name="T9" fmla="*/ 1 h 109"/>
                <a:gd name="T10" fmla="*/ 1 w 146"/>
                <a:gd name="T11" fmla="*/ 2 h 109"/>
                <a:gd name="T12" fmla="*/ 0 w 146"/>
                <a:gd name="T13" fmla="*/ 3 h 109"/>
                <a:gd name="T14" fmla="*/ 0 w 146"/>
                <a:gd name="T15" fmla="*/ 5 h 109"/>
                <a:gd name="T16" fmla="*/ 1 w 146"/>
                <a:gd name="T17" fmla="*/ 7 h 109"/>
                <a:gd name="T18" fmla="*/ 9 w 146"/>
                <a:gd name="T19" fmla="*/ 9 h 109"/>
                <a:gd name="T20" fmla="*/ 9 w 146"/>
                <a:gd name="T21" fmla="*/ 9 h 109"/>
                <a:gd name="T22" fmla="*/ 9 w 146"/>
                <a:gd name="T23" fmla="*/ 8 h 109"/>
                <a:gd name="T24" fmla="*/ 9 w 146"/>
                <a:gd name="T25" fmla="*/ 6 h 109"/>
                <a:gd name="T26" fmla="*/ 9 w 146"/>
                <a:gd name="T27" fmla="*/ 5 h 109"/>
                <a:gd name="T28" fmla="*/ 10 w 146"/>
                <a:gd name="T29" fmla="*/ 3 h 109"/>
                <a:gd name="T30" fmla="*/ 11 w 146"/>
                <a:gd name="T31" fmla="*/ 2 h 109"/>
                <a:gd name="T32" fmla="*/ 12 w 146"/>
                <a:gd name="T33" fmla="*/ 2 h 109"/>
                <a:gd name="T34" fmla="*/ 15 w 146"/>
                <a:gd name="T35" fmla="*/ 2 h 109"/>
                <a:gd name="T36" fmla="*/ 5 w 146"/>
                <a:gd name="T37" fmla="*/ 0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109"/>
                <a:gd name="T59" fmla="*/ 146 w 146"/>
                <a:gd name="T60" fmla="*/ 109 h 10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109">
                  <a:moveTo>
                    <a:pt x="45" y="0"/>
                  </a:moveTo>
                  <a:lnTo>
                    <a:pt x="42" y="0"/>
                  </a:lnTo>
                  <a:lnTo>
                    <a:pt x="35" y="3"/>
                  </a:lnTo>
                  <a:lnTo>
                    <a:pt x="26" y="7"/>
                  </a:lnTo>
                  <a:lnTo>
                    <a:pt x="15" y="14"/>
                  </a:lnTo>
                  <a:lnTo>
                    <a:pt x="6" y="24"/>
                  </a:lnTo>
                  <a:lnTo>
                    <a:pt x="1" y="39"/>
                  </a:lnTo>
                  <a:lnTo>
                    <a:pt x="0" y="59"/>
                  </a:lnTo>
                  <a:lnTo>
                    <a:pt x="6" y="85"/>
                  </a:lnTo>
                  <a:lnTo>
                    <a:pt x="85" y="109"/>
                  </a:lnTo>
                  <a:lnTo>
                    <a:pt x="84" y="104"/>
                  </a:lnTo>
                  <a:lnTo>
                    <a:pt x="84" y="93"/>
                  </a:lnTo>
                  <a:lnTo>
                    <a:pt x="84" y="76"/>
                  </a:lnTo>
                  <a:lnTo>
                    <a:pt x="87" y="58"/>
                  </a:lnTo>
                  <a:lnTo>
                    <a:pt x="93" y="40"/>
                  </a:lnTo>
                  <a:lnTo>
                    <a:pt x="104" y="27"/>
                  </a:lnTo>
                  <a:lnTo>
                    <a:pt x="121" y="20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99" name="Freeform 874"/>
            <p:cNvSpPr>
              <a:spLocks/>
            </p:cNvSpPr>
            <p:nvPr/>
          </p:nvSpPr>
          <p:spPr bwMode="auto">
            <a:xfrm>
              <a:off x="4620" y="3499"/>
              <a:ext cx="15" cy="9"/>
            </a:xfrm>
            <a:custGeom>
              <a:avLst/>
              <a:gdLst>
                <a:gd name="T0" fmla="*/ 5 w 146"/>
                <a:gd name="T1" fmla="*/ 0 h 107"/>
                <a:gd name="T2" fmla="*/ 4 w 146"/>
                <a:gd name="T3" fmla="*/ 0 h 107"/>
                <a:gd name="T4" fmla="*/ 4 w 146"/>
                <a:gd name="T5" fmla="*/ 0 h 107"/>
                <a:gd name="T6" fmla="*/ 3 w 146"/>
                <a:gd name="T7" fmla="*/ 1 h 107"/>
                <a:gd name="T8" fmla="*/ 2 w 146"/>
                <a:gd name="T9" fmla="*/ 1 h 107"/>
                <a:gd name="T10" fmla="*/ 1 w 146"/>
                <a:gd name="T11" fmla="*/ 2 h 107"/>
                <a:gd name="T12" fmla="*/ 0 w 146"/>
                <a:gd name="T13" fmla="*/ 3 h 107"/>
                <a:gd name="T14" fmla="*/ 0 w 146"/>
                <a:gd name="T15" fmla="*/ 5 h 107"/>
                <a:gd name="T16" fmla="*/ 1 w 146"/>
                <a:gd name="T17" fmla="*/ 7 h 107"/>
                <a:gd name="T18" fmla="*/ 9 w 146"/>
                <a:gd name="T19" fmla="*/ 9 h 107"/>
                <a:gd name="T20" fmla="*/ 9 w 146"/>
                <a:gd name="T21" fmla="*/ 9 h 107"/>
                <a:gd name="T22" fmla="*/ 9 w 146"/>
                <a:gd name="T23" fmla="*/ 8 h 107"/>
                <a:gd name="T24" fmla="*/ 9 w 146"/>
                <a:gd name="T25" fmla="*/ 6 h 107"/>
                <a:gd name="T26" fmla="*/ 9 w 146"/>
                <a:gd name="T27" fmla="*/ 5 h 107"/>
                <a:gd name="T28" fmla="*/ 9 w 146"/>
                <a:gd name="T29" fmla="*/ 3 h 107"/>
                <a:gd name="T30" fmla="*/ 11 w 146"/>
                <a:gd name="T31" fmla="*/ 2 h 107"/>
                <a:gd name="T32" fmla="*/ 12 w 146"/>
                <a:gd name="T33" fmla="*/ 2 h 107"/>
                <a:gd name="T34" fmla="*/ 15 w 146"/>
                <a:gd name="T35" fmla="*/ 2 h 107"/>
                <a:gd name="T36" fmla="*/ 5 w 146"/>
                <a:gd name="T37" fmla="*/ 0 h 10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107"/>
                <a:gd name="T59" fmla="*/ 146 w 146"/>
                <a:gd name="T60" fmla="*/ 107 h 10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107">
                  <a:moveTo>
                    <a:pt x="45" y="0"/>
                  </a:moveTo>
                  <a:lnTo>
                    <a:pt x="42" y="0"/>
                  </a:lnTo>
                  <a:lnTo>
                    <a:pt x="35" y="2"/>
                  </a:lnTo>
                  <a:lnTo>
                    <a:pt x="25" y="6"/>
                  </a:lnTo>
                  <a:lnTo>
                    <a:pt x="15" y="12"/>
                  </a:lnTo>
                  <a:lnTo>
                    <a:pt x="6" y="23"/>
                  </a:lnTo>
                  <a:lnTo>
                    <a:pt x="0" y="38"/>
                  </a:lnTo>
                  <a:lnTo>
                    <a:pt x="0" y="58"/>
                  </a:lnTo>
                  <a:lnTo>
                    <a:pt x="6" y="85"/>
                  </a:lnTo>
                  <a:lnTo>
                    <a:pt x="84" y="107"/>
                  </a:lnTo>
                  <a:lnTo>
                    <a:pt x="83" y="103"/>
                  </a:lnTo>
                  <a:lnTo>
                    <a:pt x="83" y="91"/>
                  </a:lnTo>
                  <a:lnTo>
                    <a:pt x="83" y="75"/>
                  </a:lnTo>
                  <a:lnTo>
                    <a:pt x="86" y="56"/>
                  </a:lnTo>
                  <a:lnTo>
                    <a:pt x="92" y="40"/>
                  </a:lnTo>
                  <a:lnTo>
                    <a:pt x="103" y="27"/>
                  </a:lnTo>
                  <a:lnTo>
                    <a:pt x="121" y="19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00" name="Freeform 875"/>
            <p:cNvSpPr>
              <a:spLocks/>
            </p:cNvSpPr>
            <p:nvPr/>
          </p:nvSpPr>
          <p:spPr bwMode="auto">
            <a:xfrm>
              <a:off x="4553" y="3485"/>
              <a:ext cx="63" cy="16"/>
            </a:xfrm>
            <a:custGeom>
              <a:avLst/>
              <a:gdLst>
                <a:gd name="T0" fmla="*/ 0 w 629"/>
                <a:gd name="T1" fmla="*/ 4 h 182"/>
                <a:gd name="T2" fmla="*/ 60 w 629"/>
                <a:gd name="T3" fmla="*/ 16 h 182"/>
                <a:gd name="T4" fmla="*/ 63 w 629"/>
                <a:gd name="T5" fmla="*/ 12 h 182"/>
                <a:gd name="T6" fmla="*/ 3 w 629"/>
                <a:gd name="T7" fmla="*/ 0 h 182"/>
                <a:gd name="T8" fmla="*/ 0 w 629"/>
                <a:gd name="T9" fmla="*/ 4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9"/>
                <a:gd name="T16" fmla="*/ 0 h 182"/>
                <a:gd name="T17" fmla="*/ 629 w 629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9" h="182">
                  <a:moveTo>
                    <a:pt x="0" y="40"/>
                  </a:moveTo>
                  <a:lnTo>
                    <a:pt x="601" y="182"/>
                  </a:lnTo>
                  <a:lnTo>
                    <a:pt x="629" y="142"/>
                  </a:lnTo>
                  <a:lnTo>
                    <a:pt x="29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01" name="Freeform 876"/>
            <p:cNvSpPr>
              <a:spLocks/>
            </p:cNvSpPr>
            <p:nvPr/>
          </p:nvSpPr>
          <p:spPr bwMode="auto">
            <a:xfrm>
              <a:off x="4553" y="3492"/>
              <a:ext cx="60" cy="14"/>
            </a:xfrm>
            <a:custGeom>
              <a:avLst/>
              <a:gdLst>
                <a:gd name="T0" fmla="*/ 0 w 606"/>
                <a:gd name="T1" fmla="*/ 2 h 170"/>
                <a:gd name="T2" fmla="*/ 59 w 606"/>
                <a:gd name="T3" fmla="*/ 14 h 170"/>
                <a:gd name="T4" fmla="*/ 60 w 606"/>
                <a:gd name="T5" fmla="*/ 12 h 170"/>
                <a:gd name="T6" fmla="*/ 0 w 606"/>
                <a:gd name="T7" fmla="*/ 0 h 170"/>
                <a:gd name="T8" fmla="*/ 0 w 606"/>
                <a:gd name="T9" fmla="*/ 2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6"/>
                <a:gd name="T16" fmla="*/ 0 h 170"/>
                <a:gd name="T17" fmla="*/ 606 w 606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02" name="Freeform 877"/>
            <p:cNvSpPr>
              <a:spLocks/>
            </p:cNvSpPr>
            <p:nvPr/>
          </p:nvSpPr>
          <p:spPr bwMode="auto">
            <a:xfrm>
              <a:off x="4553" y="3482"/>
              <a:ext cx="60" cy="14"/>
            </a:xfrm>
            <a:custGeom>
              <a:avLst/>
              <a:gdLst>
                <a:gd name="T0" fmla="*/ 0 w 606"/>
                <a:gd name="T1" fmla="*/ 2 h 170"/>
                <a:gd name="T2" fmla="*/ 59 w 606"/>
                <a:gd name="T3" fmla="*/ 14 h 170"/>
                <a:gd name="T4" fmla="*/ 60 w 606"/>
                <a:gd name="T5" fmla="*/ 12 h 170"/>
                <a:gd name="T6" fmla="*/ 0 w 606"/>
                <a:gd name="T7" fmla="*/ 0 h 170"/>
                <a:gd name="T8" fmla="*/ 0 w 606"/>
                <a:gd name="T9" fmla="*/ 2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6"/>
                <a:gd name="T16" fmla="*/ 0 h 170"/>
                <a:gd name="T17" fmla="*/ 606 w 606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299" name="Group 878"/>
          <p:cNvGrpSpPr>
            <a:grpSpLocks/>
          </p:cNvGrpSpPr>
          <p:nvPr/>
        </p:nvGrpSpPr>
        <p:grpSpPr bwMode="auto">
          <a:xfrm>
            <a:off x="6143625" y="1728788"/>
            <a:ext cx="346075" cy="396875"/>
            <a:chOff x="4475" y="3342"/>
            <a:chExt cx="172" cy="215"/>
          </a:xfrm>
        </p:grpSpPr>
        <p:sp>
          <p:nvSpPr>
            <p:cNvPr id="12441" name="AutoShape 879"/>
            <p:cNvSpPr>
              <a:spLocks noChangeAspect="1" noChangeArrowheads="1" noTextEdit="1"/>
            </p:cNvSpPr>
            <p:nvPr/>
          </p:nvSpPr>
          <p:spPr bwMode="auto">
            <a:xfrm>
              <a:off x="4500" y="3398"/>
              <a:ext cx="147" cy="1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42" name="Freeform 880"/>
            <p:cNvSpPr>
              <a:spLocks/>
            </p:cNvSpPr>
            <p:nvPr/>
          </p:nvSpPr>
          <p:spPr bwMode="auto">
            <a:xfrm>
              <a:off x="4501" y="3398"/>
              <a:ext cx="146" cy="159"/>
            </a:xfrm>
            <a:custGeom>
              <a:avLst/>
              <a:gdLst>
                <a:gd name="T0" fmla="*/ 50 w 1894"/>
                <a:gd name="T1" fmla="*/ 0 h 1904"/>
                <a:gd name="T2" fmla="*/ 51 w 1894"/>
                <a:gd name="T3" fmla="*/ 0 h 1904"/>
                <a:gd name="T4" fmla="*/ 54 w 1894"/>
                <a:gd name="T5" fmla="*/ 0 h 1904"/>
                <a:gd name="T6" fmla="*/ 57 w 1894"/>
                <a:gd name="T7" fmla="*/ 0 h 1904"/>
                <a:gd name="T8" fmla="*/ 62 w 1894"/>
                <a:gd name="T9" fmla="*/ 1 h 1904"/>
                <a:gd name="T10" fmla="*/ 67 w 1894"/>
                <a:gd name="T11" fmla="*/ 1 h 1904"/>
                <a:gd name="T12" fmla="*/ 73 w 1894"/>
                <a:gd name="T13" fmla="*/ 1 h 1904"/>
                <a:gd name="T14" fmla="*/ 79 w 1894"/>
                <a:gd name="T15" fmla="*/ 2 h 1904"/>
                <a:gd name="T16" fmla="*/ 86 w 1894"/>
                <a:gd name="T17" fmla="*/ 3 h 1904"/>
                <a:gd name="T18" fmla="*/ 94 w 1894"/>
                <a:gd name="T19" fmla="*/ 5 h 1904"/>
                <a:gd name="T20" fmla="*/ 101 w 1894"/>
                <a:gd name="T21" fmla="*/ 6 h 1904"/>
                <a:gd name="T22" fmla="*/ 109 w 1894"/>
                <a:gd name="T23" fmla="*/ 8 h 1904"/>
                <a:gd name="T24" fmla="*/ 118 w 1894"/>
                <a:gd name="T25" fmla="*/ 10 h 1904"/>
                <a:gd name="T26" fmla="*/ 126 w 1894"/>
                <a:gd name="T27" fmla="*/ 13 h 1904"/>
                <a:gd name="T28" fmla="*/ 134 w 1894"/>
                <a:gd name="T29" fmla="*/ 16 h 1904"/>
                <a:gd name="T30" fmla="*/ 142 w 1894"/>
                <a:gd name="T31" fmla="*/ 20 h 1904"/>
                <a:gd name="T32" fmla="*/ 133 w 1894"/>
                <a:gd name="T33" fmla="*/ 95 h 1904"/>
                <a:gd name="T34" fmla="*/ 134 w 1894"/>
                <a:gd name="T35" fmla="*/ 96 h 1904"/>
                <a:gd name="T36" fmla="*/ 136 w 1894"/>
                <a:gd name="T37" fmla="*/ 98 h 1904"/>
                <a:gd name="T38" fmla="*/ 137 w 1894"/>
                <a:gd name="T39" fmla="*/ 103 h 1904"/>
                <a:gd name="T40" fmla="*/ 136 w 1894"/>
                <a:gd name="T41" fmla="*/ 112 h 1904"/>
                <a:gd name="T42" fmla="*/ 110 w 1894"/>
                <a:gd name="T43" fmla="*/ 147 h 1904"/>
                <a:gd name="T44" fmla="*/ 102 w 1894"/>
                <a:gd name="T45" fmla="*/ 159 h 1904"/>
                <a:gd name="T46" fmla="*/ 101 w 1894"/>
                <a:gd name="T47" fmla="*/ 159 h 1904"/>
                <a:gd name="T48" fmla="*/ 98 w 1894"/>
                <a:gd name="T49" fmla="*/ 158 h 1904"/>
                <a:gd name="T50" fmla="*/ 94 w 1894"/>
                <a:gd name="T51" fmla="*/ 158 h 1904"/>
                <a:gd name="T52" fmla="*/ 90 w 1894"/>
                <a:gd name="T53" fmla="*/ 157 h 1904"/>
                <a:gd name="T54" fmla="*/ 84 w 1894"/>
                <a:gd name="T55" fmla="*/ 156 h 1904"/>
                <a:gd name="T56" fmla="*/ 78 w 1894"/>
                <a:gd name="T57" fmla="*/ 155 h 1904"/>
                <a:gd name="T58" fmla="*/ 71 w 1894"/>
                <a:gd name="T59" fmla="*/ 153 h 1904"/>
                <a:gd name="T60" fmla="*/ 63 w 1894"/>
                <a:gd name="T61" fmla="*/ 151 h 1904"/>
                <a:gd name="T62" fmla="*/ 55 w 1894"/>
                <a:gd name="T63" fmla="*/ 149 h 1904"/>
                <a:gd name="T64" fmla="*/ 47 w 1894"/>
                <a:gd name="T65" fmla="*/ 147 h 1904"/>
                <a:gd name="T66" fmla="*/ 39 w 1894"/>
                <a:gd name="T67" fmla="*/ 144 h 1904"/>
                <a:gd name="T68" fmla="*/ 30 w 1894"/>
                <a:gd name="T69" fmla="*/ 140 h 1904"/>
                <a:gd name="T70" fmla="*/ 22 w 1894"/>
                <a:gd name="T71" fmla="*/ 137 h 1904"/>
                <a:gd name="T72" fmla="*/ 13 w 1894"/>
                <a:gd name="T73" fmla="*/ 132 h 1904"/>
                <a:gd name="T74" fmla="*/ 5 w 1894"/>
                <a:gd name="T75" fmla="*/ 128 h 1904"/>
                <a:gd name="T76" fmla="*/ 1 w 1894"/>
                <a:gd name="T77" fmla="*/ 125 h 1904"/>
                <a:gd name="T78" fmla="*/ 1 w 1894"/>
                <a:gd name="T79" fmla="*/ 122 h 1904"/>
                <a:gd name="T80" fmla="*/ 0 w 1894"/>
                <a:gd name="T81" fmla="*/ 117 h 1904"/>
                <a:gd name="T82" fmla="*/ 0 w 1894"/>
                <a:gd name="T83" fmla="*/ 112 h 1904"/>
                <a:gd name="T84" fmla="*/ 30 w 1894"/>
                <a:gd name="T85" fmla="*/ 81 h 1904"/>
                <a:gd name="T86" fmla="*/ 30 w 1894"/>
                <a:gd name="T87" fmla="*/ 80 h 1904"/>
                <a:gd name="T88" fmla="*/ 30 w 1894"/>
                <a:gd name="T89" fmla="*/ 77 h 1904"/>
                <a:gd name="T90" fmla="*/ 32 w 1894"/>
                <a:gd name="T91" fmla="*/ 72 h 1904"/>
                <a:gd name="T92" fmla="*/ 36 w 1894"/>
                <a:gd name="T93" fmla="*/ 68 h 190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894"/>
                <a:gd name="T142" fmla="*/ 0 h 1904"/>
                <a:gd name="T143" fmla="*/ 1894 w 1894"/>
                <a:gd name="T144" fmla="*/ 1904 h 190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894" h="1904">
                  <a:moveTo>
                    <a:pt x="651" y="0"/>
                  </a:moveTo>
                  <a:lnTo>
                    <a:pt x="653" y="0"/>
                  </a:lnTo>
                  <a:lnTo>
                    <a:pt x="659" y="0"/>
                  </a:lnTo>
                  <a:lnTo>
                    <a:pt x="668" y="0"/>
                  </a:lnTo>
                  <a:lnTo>
                    <a:pt x="682" y="0"/>
                  </a:lnTo>
                  <a:lnTo>
                    <a:pt x="699" y="1"/>
                  </a:lnTo>
                  <a:lnTo>
                    <a:pt x="720" y="1"/>
                  </a:lnTo>
                  <a:lnTo>
                    <a:pt x="742" y="3"/>
                  </a:lnTo>
                  <a:lnTo>
                    <a:pt x="769" y="4"/>
                  </a:lnTo>
                  <a:lnTo>
                    <a:pt x="799" y="6"/>
                  </a:lnTo>
                  <a:lnTo>
                    <a:pt x="831" y="8"/>
                  </a:lnTo>
                  <a:lnTo>
                    <a:pt x="865" y="10"/>
                  </a:lnTo>
                  <a:lnTo>
                    <a:pt x="902" y="13"/>
                  </a:lnTo>
                  <a:lnTo>
                    <a:pt x="941" y="17"/>
                  </a:lnTo>
                  <a:lnTo>
                    <a:pt x="982" y="21"/>
                  </a:lnTo>
                  <a:lnTo>
                    <a:pt x="1025" y="26"/>
                  </a:lnTo>
                  <a:lnTo>
                    <a:pt x="1070" y="32"/>
                  </a:lnTo>
                  <a:lnTo>
                    <a:pt x="1116" y="38"/>
                  </a:lnTo>
                  <a:lnTo>
                    <a:pt x="1164" y="46"/>
                  </a:lnTo>
                  <a:lnTo>
                    <a:pt x="1213" y="55"/>
                  </a:lnTo>
                  <a:lnTo>
                    <a:pt x="1263" y="63"/>
                  </a:lnTo>
                  <a:lnTo>
                    <a:pt x="1315" y="73"/>
                  </a:lnTo>
                  <a:lnTo>
                    <a:pt x="1366" y="85"/>
                  </a:lnTo>
                  <a:lnTo>
                    <a:pt x="1418" y="97"/>
                  </a:lnTo>
                  <a:lnTo>
                    <a:pt x="1472" y="111"/>
                  </a:lnTo>
                  <a:lnTo>
                    <a:pt x="1525" y="125"/>
                  </a:lnTo>
                  <a:lnTo>
                    <a:pt x="1579" y="141"/>
                  </a:lnTo>
                  <a:lnTo>
                    <a:pt x="1632" y="159"/>
                  </a:lnTo>
                  <a:lnTo>
                    <a:pt x="1685" y="177"/>
                  </a:lnTo>
                  <a:lnTo>
                    <a:pt x="1739" y="197"/>
                  </a:lnTo>
                  <a:lnTo>
                    <a:pt x="1791" y="218"/>
                  </a:lnTo>
                  <a:lnTo>
                    <a:pt x="1843" y="241"/>
                  </a:lnTo>
                  <a:lnTo>
                    <a:pt x="1894" y="266"/>
                  </a:lnTo>
                  <a:lnTo>
                    <a:pt x="1729" y="1139"/>
                  </a:lnTo>
                  <a:lnTo>
                    <a:pt x="1733" y="1140"/>
                  </a:lnTo>
                  <a:lnTo>
                    <a:pt x="1742" y="1146"/>
                  </a:lnTo>
                  <a:lnTo>
                    <a:pt x="1755" y="1156"/>
                  </a:lnTo>
                  <a:lnTo>
                    <a:pt x="1768" y="1173"/>
                  </a:lnTo>
                  <a:lnTo>
                    <a:pt x="1778" y="1199"/>
                  </a:lnTo>
                  <a:lnTo>
                    <a:pt x="1781" y="1234"/>
                  </a:lnTo>
                  <a:lnTo>
                    <a:pt x="1777" y="1281"/>
                  </a:lnTo>
                  <a:lnTo>
                    <a:pt x="1760" y="1341"/>
                  </a:lnTo>
                  <a:lnTo>
                    <a:pt x="1472" y="1765"/>
                  </a:lnTo>
                  <a:lnTo>
                    <a:pt x="1432" y="1765"/>
                  </a:lnTo>
                  <a:lnTo>
                    <a:pt x="1324" y="1904"/>
                  </a:lnTo>
                  <a:lnTo>
                    <a:pt x="1322" y="1904"/>
                  </a:lnTo>
                  <a:lnTo>
                    <a:pt x="1315" y="1903"/>
                  </a:lnTo>
                  <a:lnTo>
                    <a:pt x="1304" y="1902"/>
                  </a:lnTo>
                  <a:lnTo>
                    <a:pt x="1290" y="1900"/>
                  </a:lnTo>
                  <a:lnTo>
                    <a:pt x="1270" y="1897"/>
                  </a:lnTo>
                  <a:lnTo>
                    <a:pt x="1249" y="1894"/>
                  </a:lnTo>
                  <a:lnTo>
                    <a:pt x="1223" y="1891"/>
                  </a:lnTo>
                  <a:lnTo>
                    <a:pt x="1194" y="1887"/>
                  </a:lnTo>
                  <a:lnTo>
                    <a:pt x="1162" y="1881"/>
                  </a:lnTo>
                  <a:lnTo>
                    <a:pt x="1128" y="1876"/>
                  </a:lnTo>
                  <a:lnTo>
                    <a:pt x="1091" y="1869"/>
                  </a:lnTo>
                  <a:lnTo>
                    <a:pt x="1050" y="1862"/>
                  </a:lnTo>
                  <a:lnTo>
                    <a:pt x="1008" y="1854"/>
                  </a:lnTo>
                  <a:lnTo>
                    <a:pt x="964" y="1845"/>
                  </a:lnTo>
                  <a:lnTo>
                    <a:pt x="918" y="1835"/>
                  </a:lnTo>
                  <a:lnTo>
                    <a:pt x="870" y="1824"/>
                  </a:lnTo>
                  <a:lnTo>
                    <a:pt x="820" y="1813"/>
                  </a:lnTo>
                  <a:lnTo>
                    <a:pt x="769" y="1800"/>
                  </a:lnTo>
                  <a:lnTo>
                    <a:pt x="717" y="1786"/>
                  </a:lnTo>
                  <a:lnTo>
                    <a:pt x="664" y="1772"/>
                  </a:lnTo>
                  <a:lnTo>
                    <a:pt x="610" y="1755"/>
                  </a:lnTo>
                  <a:lnTo>
                    <a:pt x="555" y="1738"/>
                  </a:lnTo>
                  <a:lnTo>
                    <a:pt x="501" y="1720"/>
                  </a:lnTo>
                  <a:lnTo>
                    <a:pt x="445" y="1701"/>
                  </a:lnTo>
                  <a:lnTo>
                    <a:pt x="390" y="1681"/>
                  </a:lnTo>
                  <a:lnTo>
                    <a:pt x="334" y="1659"/>
                  </a:lnTo>
                  <a:lnTo>
                    <a:pt x="280" y="1636"/>
                  </a:lnTo>
                  <a:lnTo>
                    <a:pt x="225" y="1611"/>
                  </a:lnTo>
                  <a:lnTo>
                    <a:pt x="172" y="1585"/>
                  </a:lnTo>
                  <a:lnTo>
                    <a:pt x="119" y="1559"/>
                  </a:lnTo>
                  <a:lnTo>
                    <a:pt x="67" y="1530"/>
                  </a:lnTo>
                  <a:lnTo>
                    <a:pt x="17" y="1500"/>
                  </a:lnTo>
                  <a:lnTo>
                    <a:pt x="16" y="1495"/>
                  </a:lnTo>
                  <a:lnTo>
                    <a:pt x="12" y="1480"/>
                  </a:lnTo>
                  <a:lnTo>
                    <a:pt x="8" y="1457"/>
                  </a:lnTo>
                  <a:lnTo>
                    <a:pt x="4" y="1430"/>
                  </a:lnTo>
                  <a:lnTo>
                    <a:pt x="0" y="1401"/>
                  </a:lnTo>
                  <a:lnTo>
                    <a:pt x="0" y="1370"/>
                  </a:lnTo>
                  <a:lnTo>
                    <a:pt x="4" y="1343"/>
                  </a:lnTo>
                  <a:lnTo>
                    <a:pt x="12" y="1319"/>
                  </a:lnTo>
                  <a:lnTo>
                    <a:pt x="388" y="965"/>
                  </a:lnTo>
                  <a:lnTo>
                    <a:pt x="387" y="961"/>
                  </a:lnTo>
                  <a:lnTo>
                    <a:pt x="386" y="952"/>
                  </a:lnTo>
                  <a:lnTo>
                    <a:pt x="386" y="936"/>
                  </a:lnTo>
                  <a:lnTo>
                    <a:pt x="390" y="917"/>
                  </a:lnTo>
                  <a:lnTo>
                    <a:pt x="397" y="893"/>
                  </a:lnTo>
                  <a:lnTo>
                    <a:pt x="412" y="868"/>
                  </a:lnTo>
                  <a:lnTo>
                    <a:pt x="435" y="841"/>
                  </a:lnTo>
                  <a:lnTo>
                    <a:pt x="468" y="814"/>
                  </a:lnTo>
                  <a:lnTo>
                    <a:pt x="65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43" name="Freeform 881"/>
            <p:cNvSpPr>
              <a:spLocks/>
            </p:cNvSpPr>
            <p:nvPr/>
          </p:nvSpPr>
          <p:spPr bwMode="auto">
            <a:xfrm>
              <a:off x="4519" y="3499"/>
              <a:ext cx="85" cy="27"/>
            </a:xfrm>
            <a:custGeom>
              <a:avLst/>
              <a:gdLst>
                <a:gd name="T0" fmla="*/ 3 w 1106"/>
                <a:gd name="T1" fmla="*/ 0 h 331"/>
                <a:gd name="T2" fmla="*/ 85 w 1106"/>
                <a:gd name="T3" fmla="*/ 23 h 331"/>
                <a:gd name="T4" fmla="*/ 82 w 1106"/>
                <a:gd name="T5" fmla="*/ 27 h 331"/>
                <a:gd name="T6" fmla="*/ 0 w 1106"/>
                <a:gd name="T7" fmla="*/ 3 h 331"/>
                <a:gd name="T8" fmla="*/ 3 w 1106"/>
                <a:gd name="T9" fmla="*/ 0 h 3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6"/>
                <a:gd name="T16" fmla="*/ 0 h 331"/>
                <a:gd name="T17" fmla="*/ 1106 w 1106"/>
                <a:gd name="T18" fmla="*/ 331 h 3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6" h="331">
                  <a:moveTo>
                    <a:pt x="40" y="0"/>
                  </a:moveTo>
                  <a:lnTo>
                    <a:pt x="1106" y="277"/>
                  </a:lnTo>
                  <a:lnTo>
                    <a:pt x="1071" y="331"/>
                  </a:lnTo>
                  <a:lnTo>
                    <a:pt x="0" y="36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44" name="Freeform 882"/>
            <p:cNvSpPr>
              <a:spLocks/>
            </p:cNvSpPr>
            <p:nvPr/>
          </p:nvSpPr>
          <p:spPr bwMode="auto">
            <a:xfrm>
              <a:off x="4505" y="3511"/>
              <a:ext cx="99" cy="42"/>
            </a:xfrm>
            <a:custGeom>
              <a:avLst/>
              <a:gdLst>
                <a:gd name="T0" fmla="*/ 99 w 1285"/>
                <a:gd name="T1" fmla="*/ 33 h 505"/>
                <a:gd name="T2" fmla="*/ 97 w 1285"/>
                <a:gd name="T3" fmla="*/ 32 h 505"/>
                <a:gd name="T4" fmla="*/ 95 w 1285"/>
                <a:gd name="T5" fmla="*/ 32 h 505"/>
                <a:gd name="T6" fmla="*/ 91 w 1285"/>
                <a:gd name="T7" fmla="*/ 31 h 505"/>
                <a:gd name="T8" fmla="*/ 87 w 1285"/>
                <a:gd name="T9" fmla="*/ 31 h 505"/>
                <a:gd name="T10" fmla="*/ 81 w 1285"/>
                <a:gd name="T11" fmla="*/ 30 h 505"/>
                <a:gd name="T12" fmla="*/ 75 w 1285"/>
                <a:gd name="T13" fmla="*/ 28 h 505"/>
                <a:gd name="T14" fmla="*/ 68 w 1285"/>
                <a:gd name="T15" fmla="*/ 27 h 505"/>
                <a:gd name="T16" fmla="*/ 60 w 1285"/>
                <a:gd name="T17" fmla="*/ 25 h 505"/>
                <a:gd name="T18" fmla="*/ 53 w 1285"/>
                <a:gd name="T19" fmla="*/ 23 h 505"/>
                <a:gd name="T20" fmla="*/ 45 w 1285"/>
                <a:gd name="T21" fmla="*/ 20 h 505"/>
                <a:gd name="T22" fmla="*/ 36 w 1285"/>
                <a:gd name="T23" fmla="*/ 17 h 505"/>
                <a:gd name="T24" fmla="*/ 28 w 1285"/>
                <a:gd name="T25" fmla="*/ 14 h 505"/>
                <a:gd name="T26" fmla="*/ 20 w 1285"/>
                <a:gd name="T27" fmla="*/ 11 h 505"/>
                <a:gd name="T28" fmla="*/ 12 w 1285"/>
                <a:gd name="T29" fmla="*/ 7 h 505"/>
                <a:gd name="T30" fmla="*/ 4 w 1285"/>
                <a:gd name="T31" fmla="*/ 2 h 505"/>
                <a:gd name="T32" fmla="*/ 0 w 1285"/>
                <a:gd name="T33" fmla="*/ 0 h 505"/>
                <a:gd name="T34" fmla="*/ 0 w 1285"/>
                <a:gd name="T35" fmla="*/ 3 h 505"/>
                <a:gd name="T36" fmla="*/ 0 w 1285"/>
                <a:gd name="T37" fmla="*/ 6 h 505"/>
                <a:gd name="T38" fmla="*/ 1 w 1285"/>
                <a:gd name="T39" fmla="*/ 10 h 505"/>
                <a:gd name="T40" fmla="*/ 1 w 1285"/>
                <a:gd name="T41" fmla="*/ 12 h 505"/>
                <a:gd name="T42" fmla="*/ 2 w 1285"/>
                <a:gd name="T43" fmla="*/ 12 h 505"/>
                <a:gd name="T44" fmla="*/ 4 w 1285"/>
                <a:gd name="T45" fmla="*/ 13 h 505"/>
                <a:gd name="T46" fmla="*/ 6 w 1285"/>
                <a:gd name="T47" fmla="*/ 14 h 505"/>
                <a:gd name="T48" fmla="*/ 9 w 1285"/>
                <a:gd name="T49" fmla="*/ 16 h 505"/>
                <a:gd name="T50" fmla="*/ 12 w 1285"/>
                <a:gd name="T51" fmla="*/ 18 h 505"/>
                <a:gd name="T52" fmla="*/ 17 w 1285"/>
                <a:gd name="T53" fmla="*/ 20 h 505"/>
                <a:gd name="T54" fmla="*/ 22 w 1285"/>
                <a:gd name="T55" fmla="*/ 22 h 505"/>
                <a:gd name="T56" fmla="*/ 28 w 1285"/>
                <a:gd name="T57" fmla="*/ 25 h 505"/>
                <a:gd name="T58" fmla="*/ 34 w 1285"/>
                <a:gd name="T59" fmla="*/ 27 h 505"/>
                <a:gd name="T60" fmla="*/ 42 w 1285"/>
                <a:gd name="T61" fmla="*/ 30 h 505"/>
                <a:gd name="T62" fmla="*/ 50 w 1285"/>
                <a:gd name="T63" fmla="*/ 32 h 505"/>
                <a:gd name="T64" fmla="*/ 59 w 1285"/>
                <a:gd name="T65" fmla="*/ 35 h 505"/>
                <a:gd name="T66" fmla="*/ 69 w 1285"/>
                <a:gd name="T67" fmla="*/ 37 h 505"/>
                <a:gd name="T68" fmla="*/ 79 w 1285"/>
                <a:gd name="T69" fmla="*/ 39 h 505"/>
                <a:gd name="T70" fmla="*/ 91 w 1285"/>
                <a:gd name="T71" fmla="*/ 41 h 505"/>
                <a:gd name="T72" fmla="*/ 97 w 1285"/>
                <a:gd name="T73" fmla="*/ 42 h 505"/>
                <a:gd name="T74" fmla="*/ 97 w 1285"/>
                <a:gd name="T75" fmla="*/ 41 h 505"/>
                <a:gd name="T76" fmla="*/ 98 w 1285"/>
                <a:gd name="T77" fmla="*/ 38 h 505"/>
                <a:gd name="T78" fmla="*/ 99 w 1285"/>
                <a:gd name="T79" fmla="*/ 35 h 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285"/>
                <a:gd name="T121" fmla="*/ 0 h 505"/>
                <a:gd name="T122" fmla="*/ 1285 w 1285"/>
                <a:gd name="T123" fmla="*/ 505 h 50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285" h="505">
                  <a:moveTo>
                    <a:pt x="1284" y="391"/>
                  </a:moveTo>
                  <a:lnTo>
                    <a:pt x="1282" y="391"/>
                  </a:lnTo>
                  <a:lnTo>
                    <a:pt x="1275" y="390"/>
                  </a:lnTo>
                  <a:lnTo>
                    <a:pt x="1264" y="389"/>
                  </a:lnTo>
                  <a:lnTo>
                    <a:pt x="1250" y="387"/>
                  </a:lnTo>
                  <a:lnTo>
                    <a:pt x="1232" y="385"/>
                  </a:lnTo>
                  <a:lnTo>
                    <a:pt x="1209" y="382"/>
                  </a:lnTo>
                  <a:lnTo>
                    <a:pt x="1183" y="378"/>
                  </a:lnTo>
                  <a:lnTo>
                    <a:pt x="1155" y="374"/>
                  </a:lnTo>
                  <a:lnTo>
                    <a:pt x="1124" y="369"/>
                  </a:lnTo>
                  <a:lnTo>
                    <a:pt x="1089" y="362"/>
                  </a:lnTo>
                  <a:lnTo>
                    <a:pt x="1052" y="355"/>
                  </a:lnTo>
                  <a:lnTo>
                    <a:pt x="1013" y="349"/>
                  </a:lnTo>
                  <a:lnTo>
                    <a:pt x="971" y="340"/>
                  </a:lnTo>
                  <a:lnTo>
                    <a:pt x="926" y="332"/>
                  </a:lnTo>
                  <a:lnTo>
                    <a:pt x="881" y="322"/>
                  </a:lnTo>
                  <a:lnTo>
                    <a:pt x="834" y="311"/>
                  </a:lnTo>
                  <a:lnTo>
                    <a:pt x="785" y="299"/>
                  </a:lnTo>
                  <a:lnTo>
                    <a:pt x="735" y="287"/>
                  </a:lnTo>
                  <a:lnTo>
                    <a:pt x="684" y="273"/>
                  </a:lnTo>
                  <a:lnTo>
                    <a:pt x="632" y="259"/>
                  </a:lnTo>
                  <a:lnTo>
                    <a:pt x="579" y="244"/>
                  </a:lnTo>
                  <a:lnTo>
                    <a:pt x="526" y="228"/>
                  </a:lnTo>
                  <a:lnTo>
                    <a:pt x="472" y="209"/>
                  </a:lnTo>
                  <a:lnTo>
                    <a:pt x="419" y="191"/>
                  </a:lnTo>
                  <a:lnTo>
                    <a:pt x="364" y="171"/>
                  </a:lnTo>
                  <a:lnTo>
                    <a:pt x="311" y="150"/>
                  </a:lnTo>
                  <a:lnTo>
                    <a:pt x="259" y="128"/>
                  </a:lnTo>
                  <a:lnTo>
                    <a:pt x="206" y="105"/>
                  </a:lnTo>
                  <a:lnTo>
                    <a:pt x="155" y="81"/>
                  </a:lnTo>
                  <a:lnTo>
                    <a:pt x="104" y="55"/>
                  </a:lnTo>
                  <a:lnTo>
                    <a:pt x="55" y="28"/>
                  </a:lnTo>
                  <a:lnTo>
                    <a:pt x="7" y="0"/>
                  </a:lnTo>
                  <a:lnTo>
                    <a:pt x="6" y="4"/>
                  </a:lnTo>
                  <a:lnTo>
                    <a:pt x="4" y="15"/>
                  </a:lnTo>
                  <a:lnTo>
                    <a:pt x="2" y="32"/>
                  </a:lnTo>
                  <a:lnTo>
                    <a:pt x="0" y="53"/>
                  </a:lnTo>
                  <a:lnTo>
                    <a:pt x="0" y="76"/>
                  </a:lnTo>
                  <a:lnTo>
                    <a:pt x="2" y="98"/>
                  </a:lnTo>
                  <a:lnTo>
                    <a:pt x="8" y="120"/>
                  </a:lnTo>
                  <a:lnTo>
                    <a:pt x="18" y="137"/>
                  </a:lnTo>
                  <a:lnTo>
                    <a:pt x="19" y="139"/>
                  </a:lnTo>
                  <a:lnTo>
                    <a:pt x="22" y="141"/>
                  </a:lnTo>
                  <a:lnTo>
                    <a:pt x="28" y="144"/>
                  </a:lnTo>
                  <a:lnTo>
                    <a:pt x="37" y="148"/>
                  </a:lnTo>
                  <a:lnTo>
                    <a:pt x="47" y="155"/>
                  </a:lnTo>
                  <a:lnTo>
                    <a:pt x="59" y="162"/>
                  </a:lnTo>
                  <a:lnTo>
                    <a:pt x="75" y="170"/>
                  </a:lnTo>
                  <a:lnTo>
                    <a:pt x="92" y="180"/>
                  </a:lnTo>
                  <a:lnTo>
                    <a:pt x="112" y="190"/>
                  </a:lnTo>
                  <a:lnTo>
                    <a:pt x="134" y="200"/>
                  </a:lnTo>
                  <a:lnTo>
                    <a:pt x="159" y="212"/>
                  </a:lnTo>
                  <a:lnTo>
                    <a:pt x="186" y="225"/>
                  </a:lnTo>
                  <a:lnTo>
                    <a:pt x="215" y="238"/>
                  </a:lnTo>
                  <a:lnTo>
                    <a:pt x="247" y="252"/>
                  </a:lnTo>
                  <a:lnTo>
                    <a:pt x="281" y="267"/>
                  </a:lnTo>
                  <a:lnTo>
                    <a:pt x="318" y="281"/>
                  </a:lnTo>
                  <a:lnTo>
                    <a:pt x="358" y="296"/>
                  </a:lnTo>
                  <a:lnTo>
                    <a:pt x="399" y="311"/>
                  </a:lnTo>
                  <a:lnTo>
                    <a:pt x="443" y="326"/>
                  </a:lnTo>
                  <a:lnTo>
                    <a:pt x="491" y="341"/>
                  </a:lnTo>
                  <a:lnTo>
                    <a:pt x="540" y="357"/>
                  </a:lnTo>
                  <a:lnTo>
                    <a:pt x="592" y="372"/>
                  </a:lnTo>
                  <a:lnTo>
                    <a:pt x="647" y="387"/>
                  </a:lnTo>
                  <a:lnTo>
                    <a:pt x="703" y="402"/>
                  </a:lnTo>
                  <a:lnTo>
                    <a:pt x="764" y="416"/>
                  </a:lnTo>
                  <a:lnTo>
                    <a:pt x="826" y="431"/>
                  </a:lnTo>
                  <a:lnTo>
                    <a:pt x="890" y="444"/>
                  </a:lnTo>
                  <a:lnTo>
                    <a:pt x="958" y="459"/>
                  </a:lnTo>
                  <a:lnTo>
                    <a:pt x="1028" y="472"/>
                  </a:lnTo>
                  <a:lnTo>
                    <a:pt x="1101" y="483"/>
                  </a:lnTo>
                  <a:lnTo>
                    <a:pt x="1177" y="494"/>
                  </a:lnTo>
                  <a:lnTo>
                    <a:pt x="1255" y="505"/>
                  </a:lnTo>
                  <a:lnTo>
                    <a:pt x="1256" y="503"/>
                  </a:lnTo>
                  <a:lnTo>
                    <a:pt x="1260" y="497"/>
                  </a:lnTo>
                  <a:lnTo>
                    <a:pt x="1265" y="487"/>
                  </a:lnTo>
                  <a:lnTo>
                    <a:pt x="1272" y="473"/>
                  </a:lnTo>
                  <a:lnTo>
                    <a:pt x="1278" y="456"/>
                  </a:lnTo>
                  <a:lnTo>
                    <a:pt x="1282" y="437"/>
                  </a:lnTo>
                  <a:lnTo>
                    <a:pt x="1285" y="415"/>
                  </a:lnTo>
                  <a:lnTo>
                    <a:pt x="1284" y="391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45" name="AutoShape 883"/>
            <p:cNvSpPr>
              <a:spLocks noChangeAspect="1" noChangeArrowheads="1" noTextEdit="1"/>
            </p:cNvSpPr>
            <p:nvPr/>
          </p:nvSpPr>
          <p:spPr bwMode="auto">
            <a:xfrm>
              <a:off x="4475" y="3342"/>
              <a:ext cx="160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46" name="Freeform 884"/>
            <p:cNvSpPr>
              <a:spLocks/>
            </p:cNvSpPr>
            <p:nvPr/>
          </p:nvSpPr>
          <p:spPr bwMode="auto">
            <a:xfrm>
              <a:off x="4508" y="3354"/>
              <a:ext cx="23" cy="31"/>
            </a:xfrm>
            <a:custGeom>
              <a:avLst/>
              <a:gdLst>
                <a:gd name="T0" fmla="*/ 8 w 179"/>
                <a:gd name="T1" fmla="*/ 4 h 216"/>
                <a:gd name="T2" fmla="*/ 6 w 179"/>
                <a:gd name="T3" fmla="*/ 5 h 216"/>
                <a:gd name="T4" fmla="*/ 5 w 179"/>
                <a:gd name="T5" fmla="*/ 7 h 216"/>
                <a:gd name="T6" fmla="*/ 3 w 179"/>
                <a:gd name="T7" fmla="*/ 8 h 216"/>
                <a:gd name="T8" fmla="*/ 2 w 179"/>
                <a:gd name="T9" fmla="*/ 10 h 216"/>
                <a:gd name="T10" fmla="*/ 1 w 179"/>
                <a:gd name="T11" fmla="*/ 12 h 216"/>
                <a:gd name="T12" fmla="*/ 1 w 179"/>
                <a:gd name="T13" fmla="*/ 14 h 216"/>
                <a:gd name="T14" fmla="*/ 0 w 179"/>
                <a:gd name="T15" fmla="*/ 17 h 216"/>
                <a:gd name="T16" fmla="*/ 0 w 179"/>
                <a:gd name="T17" fmla="*/ 19 h 216"/>
                <a:gd name="T18" fmla="*/ 0 w 179"/>
                <a:gd name="T19" fmla="*/ 22 h 216"/>
                <a:gd name="T20" fmla="*/ 1 w 179"/>
                <a:gd name="T21" fmla="*/ 25 h 216"/>
                <a:gd name="T22" fmla="*/ 3 w 179"/>
                <a:gd name="T23" fmla="*/ 27 h 216"/>
                <a:gd name="T24" fmla="*/ 5 w 179"/>
                <a:gd name="T25" fmla="*/ 29 h 216"/>
                <a:gd name="T26" fmla="*/ 8 w 179"/>
                <a:gd name="T27" fmla="*/ 30 h 216"/>
                <a:gd name="T28" fmla="*/ 10 w 179"/>
                <a:gd name="T29" fmla="*/ 31 h 216"/>
                <a:gd name="T30" fmla="*/ 13 w 179"/>
                <a:gd name="T31" fmla="*/ 31 h 216"/>
                <a:gd name="T32" fmla="*/ 15 w 179"/>
                <a:gd name="T33" fmla="*/ 31 h 216"/>
                <a:gd name="T34" fmla="*/ 16 w 179"/>
                <a:gd name="T35" fmla="*/ 31 h 216"/>
                <a:gd name="T36" fmla="*/ 16 w 179"/>
                <a:gd name="T37" fmla="*/ 30 h 216"/>
                <a:gd name="T38" fmla="*/ 17 w 179"/>
                <a:gd name="T39" fmla="*/ 30 h 216"/>
                <a:gd name="T40" fmla="*/ 17 w 179"/>
                <a:gd name="T41" fmla="*/ 29 h 216"/>
                <a:gd name="T42" fmla="*/ 17 w 179"/>
                <a:gd name="T43" fmla="*/ 28 h 216"/>
                <a:gd name="T44" fmla="*/ 16 w 179"/>
                <a:gd name="T45" fmla="*/ 28 h 216"/>
                <a:gd name="T46" fmla="*/ 16 w 179"/>
                <a:gd name="T47" fmla="*/ 27 h 216"/>
                <a:gd name="T48" fmla="*/ 15 w 179"/>
                <a:gd name="T49" fmla="*/ 27 h 216"/>
                <a:gd name="T50" fmla="*/ 13 w 179"/>
                <a:gd name="T51" fmla="*/ 26 h 216"/>
                <a:gd name="T52" fmla="*/ 12 w 179"/>
                <a:gd name="T53" fmla="*/ 26 h 216"/>
                <a:gd name="T54" fmla="*/ 11 w 179"/>
                <a:gd name="T55" fmla="*/ 26 h 216"/>
                <a:gd name="T56" fmla="*/ 10 w 179"/>
                <a:gd name="T57" fmla="*/ 26 h 216"/>
                <a:gd name="T58" fmla="*/ 8 w 179"/>
                <a:gd name="T59" fmla="*/ 25 h 216"/>
                <a:gd name="T60" fmla="*/ 7 w 179"/>
                <a:gd name="T61" fmla="*/ 24 h 216"/>
                <a:gd name="T62" fmla="*/ 6 w 179"/>
                <a:gd name="T63" fmla="*/ 24 h 216"/>
                <a:gd name="T64" fmla="*/ 5 w 179"/>
                <a:gd name="T65" fmla="*/ 22 h 216"/>
                <a:gd name="T66" fmla="*/ 5 w 179"/>
                <a:gd name="T67" fmla="*/ 17 h 216"/>
                <a:gd name="T68" fmla="*/ 6 w 179"/>
                <a:gd name="T69" fmla="*/ 13 h 216"/>
                <a:gd name="T70" fmla="*/ 8 w 179"/>
                <a:gd name="T71" fmla="*/ 10 h 216"/>
                <a:gd name="T72" fmla="*/ 11 w 179"/>
                <a:gd name="T73" fmla="*/ 7 h 216"/>
                <a:gd name="T74" fmla="*/ 14 w 179"/>
                <a:gd name="T75" fmla="*/ 5 h 216"/>
                <a:gd name="T76" fmla="*/ 17 w 179"/>
                <a:gd name="T77" fmla="*/ 3 h 216"/>
                <a:gd name="T78" fmla="*/ 21 w 179"/>
                <a:gd name="T79" fmla="*/ 2 h 216"/>
                <a:gd name="T80" fmla="*/ 23 w 179"/>
                <a:gd name="T81" fmla="*/ 1 h 216"/>
                <a:gd name="T82" fmla="*/ 21 w 179"/>
                <a:gd name="T83" fmla="*/ 0 h 216"/>
                <a:gd name="T84" fmla="*/ 20 w 179"/>
                <a:gd name="T85" fmla="*/ 0 h 216"/>
                <a:gd name="T86" fmla="*/ 18 w 179"/>
                <a:gd name="T87" fmla="*/ 0 h 216"/>
                <a:gd name="T88" fmla="*/ 16 w 179"/>
                <a:gd name="T89" fmla="*/ 1 h 216"/>
                <a:gd name="T90" fmla="*/ 14 w 179"/>
                <a:gd name="T91" fmla="*/ 1 h 216"/>
                <a:gd name="T92" fmla="*/ 12 w 179"/>
                <a:gd name="T93" fmla="*/ 2 h 216"/>
                <a:gd name="T94" fmla="*/ 10 w 179"/>
                <a:gd name="T95" fmla="*/ 3 h 216"/>
                <a:gd name="T96" fmla="*/ 8 w 179"/>
                <a:gd name="T97" fmla="*/ 4 h 21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9"/>
                <a:gd name="T148" fmla="*/ 0 h 216"/>
                <a:gd name="T149" fmla="*/ 179 w 179"/>
                <a:gd name="T150" fmla="*/ 216 h 21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9" h="216">
                  <a:moveTo>
                    <a:pt x="63" y="28"/>
                  </a:moveTo>
                  <a:lnTo>
                    <a:pt x="49" y="37"/>
                  </a:lnTo>
                  <a:lnTo>
                    <a:pt x="38" y="47"/>
                  </a:lnTo>
                  <a:lnTo>
                    <a:pt x="27" y="59"/>
                  </a:lnTo>
                  <a:lnTo>
                    <a:pt x="18" y="72"/>
                  </a:lnTo>
                  <a:lnTo>
                    <a:pt x="10" y="86"/>
                  </a:lnTo>
                  <a:lnTo>
                    <a:pt x="5" y="101"/>
                  </a:lnTo>
                  <a:lnTo>
                    <a:pt x="2" y="117"/>
                  </a:lnTo>
                  <a:lnTo>
                    <a:pt x="0" y="133"/>
                  </a:lnTo>
                  <a:lnTo>
                    <a:pt x="2" y="155"/>
                  </a:lnTo>
                  <a:lnTo>
                    <a:pt x="10" y="173"/>
                  </a:lnTo>
                  <a:lnTo>
                    <a:pt x="23" y="190"/>
                  </a:lnTo>
                  <a:lnTo>
                    <a:pt x="40" y="201"/>
                  </a:lnTo>
                  <a:lnTo>
                    <a:pt x="59" y="211"/>
                  </a:lnTo>
                  <a:lnTo>
                    <a:pt x="79" y="215"/>
                  </a:lnTo>
                  <a:lnTo>
                    <a:pt x="100" y="216"/>
                  </a:lnTo>
                  <a:lnTo>
                    <a:pt x="120" y="213"/>
                  </a:lnTo>
                  <a:lnTo>
                    <a:pt x="124" y="213"/>
                  </a:lnTo>
                  <a:lnTo>
                    <a:pt x="128" y="211"/>
                  </a:lnTo>
                  <a:lnTo>
                    <a:pt x="131" y="208"/>
                  </a:lnTo>
                  <a:lnTo>
                    <a:pt x="132" y="203"/>
                  </a:lnTo>
                  <a:lnTo>
                    <a:pt x="130" y="198"/>
                  </a:lnTo>
                  <a:lnTo>
                    <a:pt x="126" y="194"/>
                  </a:lnTo>
                  <a:lnTo>
                    <a:pt x="121" y="190"/>
                  </a:lnTo>
                  <a:lnTo>
                    <a:pt x="116" y="187"/>
                  </a:lnTo>
                  <a:lnTo>
                    <a:pt x="105" y="184"/>
                  </a:lnTo>
                  <a:lnTo>
                    <a:pt x="95" y="182"/>
                  </a:lnTo>
                  <a:lnTo>
                    <a:pt x="84" y="180"/>
                  </a:lnTo>
                  <a:lnTo>
                    <a:pt x="75" y="178"/>
                  </a:lnTo>
                  <a:lnTo>
                    <a:pt x="65" y="175"/>
                  </a:lnTo>
                  <a:lnTo>
                    <a:pt x="56" y="170"/>
                  </a:lnTo>
                  <a:lnTo>
                    <a:pt x="47" y="165"/>
                  </a:lnTo>
                  <a:lnTo>
                    <a:pt x="39" y="156"/>
                  </a:lnTo>
                  <a:lnTo>
                    <a:pt x="36" y="120"/>
                  </a:lnTo>
                  <a:lnTo>
                    <a:pt x="44" y="90"/>
                  </a:lnTo>
                  <a:lnTo>
                    <a:pt x="61" y="67"/>
                  </a:lnTo>
                  <a:lnTo>
                    <a:pt x="84" y="47"/>
                  </a:lnTo>
                  <a:lnTo>
                    <a:pt x="109" y="32"/>
                  </a:lnTo>
                  <a:lnTo>
                    <a:pt x="136" y="21"/>
                  </a:lnTo>
                  <a:lnTo>
                    <a:pt x="160" y="12"/>
                  </a:lnTo>
                  <a:lnTo>
                    <a:pt x="179" y="5"/>
                  </a:lnTo>
                  <a:lnTo>
                    <a:pt x="167" y="1"/>
                  </a:lnTo>
                  <a:lnTo>
                    <a:pt x="154" y="0"/>
                  </a:lnTo>
                  <a:lnTo>
                    <a:pt x="140" y="2"/>
                  </a:lnTo>
                  <a:lnTo>
                    <a:pt x="124" y="5"/>
                  </a:lnTo>
                  <a:lnTo>
                    <a:pt x="108" y="10"/>
                  </a:lnTo>
                  <a:lnTo>
                    <a:pt x="92" y="15"/>
                  </a:lnTo>
                  <a:lnTo>
                    <a:pt x="77" y="22"/>
                  </a:lnTo>
                  <a:lnTo>
                    <a:pt x="63" y="28"/>
                  </a:lnTo>
                  <a:close/>
                </a:path>
              </a:pathLst>
            </a:custGeom>
            <a:solidFill>
              <a:srgbClr val="C9E8FF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47" name="Freeform 885"/>
            <p:cNvSpPr>
              <a:spLocks/>
            </p:cNvSpPr>
            <p:nvPr/>
          </p:nvSpPr>
          <p:spPr bwMode="auto">
            <a:xfrm>
              <a:off x="4547" y="3353"/>
              <a:ext cx="14" cy="24"/>
            </a:xfrm>
            <a:custGeom>
              <a:avLst/>
              <a:gdLst>
                <a:gd name="T0" fmla="*/ 12 w 114"/>
                <a:gd name="T1" fmla="*/ 8 h 168"/>
                <a:gd name="T2" fmla="*/ 12 w 114"/>
                <a:gd name="T3" fmla="*/ 10 h 168"/>
                <a:gd name="T4" fmla="*/ 12 w 114"/>
                <a:gd name="T5" fmla="*/ 13 h 168"/>
                <a:gd name="T6" fmla="*/ 11 w 114"/>
                <a:gd name="T7" fmla="*/ 14 h 168"/>
                <a:gd name="T8" fmla="*/ 10 w 114"/>
                <a:gd name="T9" fmla="*/ 16 h 168"/>
                <a:gd name="T10" fmla="*/ 8 w 114"/>
                <a:gd name="T11" fmla="*/ 18 h 168"/>
                <a:gd name="T12" fmla="*/ 7 w 114"/>
                <a:gd name="T13" fmla="*/ 19 h 168"/>
                <a:gd name="T14" fmla="*/ 5 w 114"/>
                <a:gd name="T15" fmla="*/ 20 h 168"/>
                <a:gd name="T16" fmla="*/ 3 w 114"/>
                <a:gd name="T17" fmla="*/ 22 h 168"/>
                <a:gd name="T18" fmla="*/ 3 w 114"/>
                <a:gd name="T19" fmla="*/ 22 h 168"/>
                <a:gd name="T20" fmla="*/ 3 w 114"/>
                <a:gd name="T21" fmla="*/ 23 h 168"/>
                <a:gd name="T22" fmla="*/ 3 w 114"/>
                <a:gd name="T23" fmla="*/ 23 h 168"/>
                <a:gd name="T24" fmla="*/ 3 w 114"/>
                <a:gd name="T25" fmla="*/ 24 h 168"/>
                <a:gd name="T26" fmla="*/ 3 w 114"/>
                <a:gd name="T27" fmla="*/ 24 h 168"/>
                <a:gd name="T28" fmla="*/ 4 w 114"/>
                <a:gd name="T29" fmla="*/ 24 h 168"/>
                <a:gd name="T30" fmla="*/ 4 w 114"/>
                <a:gd name="T31" fmla="*/ 24 h 168"/>
                <a:gd name="T32" fmla="*/ 5 w 114"/>
                <a:gd name="T33" fmla="*/ 24 h 168"/>
                <a:gd name="T34" fmla="*/ 7 w 114"/>
                <a:gd name="T35" fmla="*/ 22 h 168"/>
                <a:gd name="T36" fmla="*/ 8 w 114"/>
                <a:gd name="T37" fmla="*/ 21 h 168"/>
                <a:gd name="T38" fmla="*/ 10 w 114"/>
                <a:gd name="T39" fmla="*/ 19 h 168"/>
                <a:gd name="T40" fmla="*/ 12 w 114"/>
                <a:gd name="T41" fmla="*/ 17 h 168"/>
                <a:gd name="T42" fmla="*/ 13 w 114"/>
                <a:gd name="T43" fmla="*/ 15 h 168"/>
                <a:gd name="T44" fmla="*/ 14 w 114"/>
                <a:gd name="T45" fmla="*/ 13 h 168"/>
                <a:gd name="T46" fmla="*/ 14 w 114"/>
                <a:gd name="T47" fmla="*/ 10 h 168"/>
                <a:gd name="T48" fmla="*/ 14 w 114"/>
                <a:gd name="T49" fmla="*/ 7 h 168"/>
                <a:gd name="T50" fmla="*/ 12 w 114"/>
                <a:gd name="T51" fmla="*/ 5 h 168"/>
                <a:gd name="T52" fmla="*/ 11 w 114"/>
                <a:gd name="T53" fmla="*/ 3 h 168"/>
                <a:gd name="T54" fmla="*/ 9 w 114"/>
                <a:gd name="T55" fmla="*/ 2 h 168"/>
                <a:gd name="T56" fmla="*/ 6 w 114"/>
                <a:gd name="T57" fmla="*/ 1 h 168"/>
                <a:gd name="T58" fmla="*/ 4 w 114"/>
                <a:gd name="T59" fmla="*/ 0 h 168"/>
                <a:gd name="T60" fmla="*/ 2 w 114"/>
                <a:gd name="T61" fmla="*/ 0 h 168"/>
                <a:gd name="T62" fmla="*/ 1 w 114"/>
                <a:gd name="T63" fmla="*/ 0 h 168"/>
                <a:gd name="T64" fmla="*/ 0 w 114"/>
                <a:gd name="T65" fmla="*/ 0 h 168"/>
                <a:gd name="T66" fmla="*/ 1 w 114"/>
                <a:gd name="T67" fmla="*/ 1 h 168"/>
                <a:gd name="T68" fmla="*/ 3 w 114"/>
                <a:gd name="T69" fmla="*/ 2 h 168"/>
                <a:gd name="T70" fmla="*/ 5 w 114"/>
                <a:gd name="T71" fmla="*/ 2 h 168"/>
                <a:gd name="T72" fmla="*/ 7 w 114"/>
                <a:gd name="T73" fmla="*/ 3 h 168"/>
                <a:gd name="T74" fmla="*/ 8 w 114"/>
                <a:gd name="T75" fmla="*/ 4 h 168"/>
                <a:gd name="T76" fmla="*/ 10 w 114"/>
                <a:gd name="T77" fmla="*/ 5 h 168"/>
                <a:gd name="T78" fmla="*/ 11 w 114"/>
                <a:gd name="T79" fmla="*/ 6 h 168"/>
                <a:gd name="T80" fmla="*/ 12 w 114"/>
                <a:gd name="T81" fmla="*/ 8 h 16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168"/>
                <a:gd name="T125" fmla="*/ 114 w 114"/>
                <a:gd name="T126" fmla="*/ 168 h 16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168">
                  <a:moveTo>
                    <a:pt x="96" y="55"/>
                  </a:moveTo>
                  <a:lnTo>
                    <a:pt x="101" y="72"/>
                  </a:lnTo>
                  <a:lnTo>
                    <a:pt x="100" y="88"/>
                  </a:lnTo>
                  <a:lnTo>
                    <a:pt x="92" y="101"/>
                  </a:lnTo>
                  <a:lnTo>
                    <a:pt x="82" y="112"/>
                  </a:lnTo>
                  <a:lnTo>
                    <a:pt x="69" y="123"/>
                  </a:lnTo>
                  <a:lnTo>
                    <a:pt x="54" y="134"/>
                  </a:lnTo>
                  <a:lnTo>
                    <a:pt x="40" y="143"/>
                  </a:lnTo>
                  <a:lnTo>
                    <a:pt x="27" y="153"/>
                  </a:lnTo>
                  <a:lnTo>
                    <a:pt x="25" y="156"/>
                  </a:lnTo>
                  <a:lnTo>
                    <a:pt x="24" y="158"/>
                  </a:lnTo>
                  <a:lnTo>
                    <a:pt x="24" y="162"/>
                  </a:lnTo>
                  <a:lnTo>
                    <a:pt x="25" y="165"/>
                  </a:lnTo>
                  <a:lnTo>
                    <a:pt x="28" y="167"/>
                  </a:lnTo>
                  <a:lnTo>
                    <a:pt x="31" y="168"/>
                  </a:lnTo>
                  <a:lnTo>
                    <a:pt x="33" y="168"/>
                  </a:lnTo>
                  <a:lnTo>
                    <a:pt x="37" y="167"/>
                  </a:lnTo>
                  <a:lnTo>
                    <a:pt x="53" y="157"/>
                  </a:lnTo>
                  <a:lnTo>
                    <a:pt x="69" y="147"/>
                  </a:lnTo>
                  <a:lnTo>
                    <a:pt x="84" y="135"/>
                  </a:lnTo>
                  <a:lnTo>
                    <a:pt x="97" y="121"/>
                  </a:lnTo>
                  <a:lnTo>
                    <a:pt x="107" y="106"/>
                  </a:lnTo>
                  <a:lnTo>
                    <a:pt x="113" y="89"/>
                  </a:lnTo>
                  <a:lnTo>
                    <a:pt x="114" y="71"/>
                  </a:lnTo>
                  <a:lnTo>
                    <a:pt x="110" y="51"/>
                  </a:lnTo>
                  <a:lnTo>
                    <a:pt x="101" y="36"/>
                  </a:lnTo>
                  <a:lnTo>
                    <a:pt x="87" y="24"/>
                  </a:lnTo>
                  <a:lnTo>
                    <a:pt x="70" y="14"/>
                  </a:lnTo>
                  <a:lnTo>
                    <a:pt x="51" y="7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12" y="9"/>
                  </a:lnTo>
                  <a:lnTo>
                    <a:pt x="26" y="13"/>
                  </a:lnTo>
                  <a:lnTo>
                    <a:pt x="41" y="17"/>
                  </a:lnTo>
                  <a:lnTo>
                    <a:pt x="54" y="22"/>
                  </a:lnTo>
                  <a:lnTo>
                    <a:pt x="68" y="27"/>
                  </a:lnTo>
                  <a:lnTo>
                    <a:pt x="80" y="34"/>
                  </a:lnTo>
                  <a:lnTo>
                    <a:pt x="89" y="43"/>
                  </a:lnTo>
                  <a:lnTo>
                    <a:pt x="96" y="55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48" name="Freeform 886"/>
            <p:cNvSpPr>
              <a:spLocks/>
            </p:cNvSpPr>
            <p:nvPr/>
          </p:nvSpPr>
          <p:spPr bwMode="auto">
            <a:xfrm>
              <a:off x="4494" y="3348"/>
              <a:ext cx="37" cy="50"/>
            </a:xfrm>
            <a:custGeom>
              <a:avLst/>
              <a:gdLst>
                <a:gd name="T0" fmla="*/ 12 w 289"/>
                <a:gd name="T1" fmla="*/ 9 h 351"/>
                <a:gd name="T2" fmla="*/ 6 w 289"/>
                <a:gd name="T3" fmla="*/ 15 h 351"/>
                <a:gd name="T4" fmla="*/ 2 w 289"/>
                <a:gd name="T5" fmla="*/ 22 h 351"/>
                <a:gd name="T6" fmla="*/ 0 w 289"/>
                <a:gd name="T7" fmla="*/ 30 h 351"/>
                <a:gd name="T8" fmla="*/ 0 w 289"/>
                <a:gd name="T9" fmla="*/ 35 h 351"/>
                <a:gd name="T10" fmla="*/ 1 w 289"/>
                <a:gd name="T11" fmla="*/ 37 h 351"/>
                <a:gd name="T12" fmla="*/ 2 w 289"/>
                <a:gd name="T13" fmla="*/ 39 h 351"/>
                <a:gd name="T14" fmla="*/ 4 w 289"/>
                <a:gd name="T15" fmla="*/ 41 h 351"/>
                <a:gd name="T16" fmla="*/ 6 w 289"/>
                <a:gd name="T17" fmla="*/ 43 h 351"/>
                <a:gd name="T18" fmla="*/ 10 w 289"/>
                <a:gd name="T19" fmla="*/ 45 h 351"/>
                <a:gd name="T20" fmla="*/ 14 w 289"/>
                <a:gd name="T21" fmla="*/ 46 h 351"/>
                <a:gd name="T22" fmla="*/ 17 w 289"/>
                <a:gd name="T23" fmla="*/ 48 h 351"/>
                <a:gd name="T24" fmla="*/ 21 w 289"/>
                <a:gd name="T25" fmla="*/ 49 h 351"/>
                <a:gd name="T26" fmla="*/ 25 w 289"/>
                <a:gd name="T27" fmla="*/ 49 h 351"/>
                <a:gd name="T28" fmla="*/ 29 w 289"/>
                <a:gd name="T29" fmla="*/ 50 h 351"/>
                <a:gd name="T30" fmla="*/ 33 w 289"/>
                <a:gd name="T31" fmla="*/ 50 h 351"/>
                <a:gd name="T32" fmla="*/ 36 w 289"/>
                <a:gd name="T33" fmla="*/ 50 h 351"/>
                <a:gd name="T34" fmla="*/ 37 w 289"/>
                <a:gd name="T35" fmla="*/ 49 h 351"/>
                <a:gd name="T36" fmla="*/ 37 w 289"/>
                <a:gd name="T37" fmla="*/ 48 h 351"/>
                <a:gd name="T38" fmla="*/ 36 w 289"/>
                <a:gd name="T39" fmla="*/ 47 h 351"/>
                <a:gd name="T40" fmla="*/ 34 w 289"/>
                <a:gd name="T41" fmla="*/ 46 h 351"/>
                <a:gd name="T42" fmla="*/ 30 w 289"/>
                <a:gd name="T43" fmla="*/ 45 h 351"/>
                <a:gd name="T44" fmla="*/ 27 w 289"/>
                <a:gd name="T45" fmla="*/ 45 h 351"/>
                <a:gd name="T46" fmla="*/ 23 w 289"/>
                <a:gd name="T47" fmla="*/ 44 h 351"/>
                <a:gd name="T48" fmla="*/ 19 w 289"/>
                <a:gd name="T49" fmla="*/ 43 h 351"/>
                <a:gd name="T50" fmla="*/ 16 w 289"/>
                <a:gd name="T51" fmla="*/ 42 h 351"/>
                <a:gd name="T52" fmla="*/ 13 w 289"/>
                <a:gd name="T53" fmla="*/ 41 h 351"/>
                <a:gd name="T54" fmla="*/ 9 w 289"/>
                <a:gd name="T55" fmla="*/ 39 h 351"/>
                <a:gd name="T56" fmla="*/ 6 w 289"/>
                <a:gd name="T57" fmla="*/ 37 h 351"/>
                <a:gd name="T58" fmla="*/ 4 w 289"/>
                <a:gd name="T59" fmla="*/ 34 h 351"/>
                <a:gd name="T60" fmla="*/ 4 w 289"/>
                <a:gd name="T61" fmla="*/ 31 h 351"/>
                <a:gd name="T62" fmla="*/ 4 w 289"/>
                <a:gd name="T63" fmla="*/ 26 h 351"/>
                <a:gd name="T64" fmla="*/ 6 w 289"/>
                <a:gd name="T65" fmla="*/ 23 h 351"/>
                <a:gd name="T66" fmla="*/ 8 w 289"/>
                <a:gd name="T67" fmla="*/ 18 h 351"/>
                <a:gd name="T68" fmla="*/ 11 w 289"/>
                <a:gd name="T69" fmla="*/ 15 h 351"/>
                <a:gd name="T70" fmla="*/ 14 w 289"/>
                <a:gd name="T71" fmla="*/ 11 h 351"/>
                <a:gd name="T72" fmla="*/ 18 w 289"/>
                <a:gd name="T73" fmla="*/ 8 h 351"/>
                <a:gd name="T74" fmla="*/ 22 w 289"/>
                <a:gd name="T75" fmla="*/ 5 h 351"/>
                <a:gd name="T76" fmla="*/ 27 w 289"/>
                <a:gd name="T77" fmla="*/ 3 h 351"/>
                <a:gd name="T78" fmla="*/ 30 w 289"/>
                <a:gd name="T79" fmla="*/ 1 h 351"/>
                <a:gd name="T80" fmla="*/ 29 w 289"/>
                <a:gd name="T81" fmla="*/ 0 h 351"/>
                <a:gd name="T82" fmla="*/ 25 w 289"/>
                <a:gd name="T83" fmla="*/ 1 h 351"/>
                <a:gd name="T84" fmla="*/ 21 w 289"/>
                <a:gd name="T85" fmla="*/ 2 h 351"/>
                <a:gd name="T86" fmla="*/ 16 w 289"/>
                <a:gd name="T87" fmla="*/ 5 h 35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9"/>
                <a:gd name="T133" fmla="*/ 0 h 351"/>
                <a:gd name="T134" fmla="*/ 289 w 289"/>
                <a:gd name="T135" fmla="*/ 351 h 35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9" h="351">
                  <a:moveTo>
                    <a:pt x="112" y="46"/>
                  </a:moveTo>
                  <a:lnTo>
                    <a:pt x="90" y="65"/>
                  </a:lnTo>
                  <a:lnTo>
                    <a:pt x="68" y="84"/>
                  </a:lnTo>
                  <a:lnTo>
                    <a:pt x="48" y="106"/>
                  </a:lnTo>
                  <a:lnTo>
                    <a:pt x="30" y="130"/>
                  </a:lnTo>
                  <a:lnTo>
                    <a:pt x="15" y="155"/>
                  </a:lnTo>
                  <a:lnTo>
                    <a:pt x="5" y="181"/>
                  </a:lnTo>
                  <a:lnTo>
                    <a:pt x="0" y="210"/>
                  </a:lnTo>
                  <a:lnTo>
                    <a:pt x="1" y="240"/>
                  </a:lnTo>
                  <a:lnTo>
                    <a:pt x="3" y="248"/>
                  </a:lnTo>
                  <a:lnTo>
                    <a:pt x="5" y="256"/>
                  </a:lnTo>
                  <a:lnTo>
                    <a:pt x="8" y="262"/>
                  </a:lnTo>
                  <a:lnTo>
                    <a:pt x="12" y="270"/>
                  </a:lnTo>
                  <a:lnTo>
                    <a:pt x="17" y="276"/>
                  </a:lnTo>
                  <a:lnTo>
                    <a:pt x="24" y="283"/>
                  </a:lnTo>
                  <a:lnTo>
                    <a:pt x="29" y="288"/>
                  </a:lnTo>
                  <a:lnTo>
                    <a:pt x="36" y="292"/>
                  </a:lnTo>
                  <a:lnTo>
                    <a:pt x="50" y="301"/>
                  </a:lnTo>
                  <a:lnTo>
                    <a:pt x="64" y="308"/>
                  </a:lnTo>
                  <a:lnTo>
                    <a:pt x="77" y="315"/>
                  </a:lnTo>
                  <a:lnTo>
                    <a:pt x="92" y="320"/>
                  </a:lnTo>
                  <a:lnTo>
                    <a:pt x="107" y="326"/>
                  </a:lnTo>
                  <a:lnTo>
                    <a:pt x="121" y="330"/>
                  </a:lnTo>
                  <a:lnTo>
                    <a:pt x="136" y="334"/>
                  </a:lnTo>
                  <a:lnTo>
                    <a:pt x="151" y="337"/>
                  </a:lnTo>
                  <a:lnTo>
                    <a:pt x="167" y="341"/>
                  </a:lnTo>
                  <a:lnTo>
                    <a:pt x="181" y="343"/>
                  </a:lnTo>
                  <a:lnTo>
                    <a:pt x="197" y="345"/>
                  </a:lnTo>
                  <a:lnTo>
                    <a:pt x="213" y="347"/>
                  </a:lnTo>
                  <a:lnTo>
                    <a:pt x="228" y="348"/>
                  </a:lnTo>
                  <a:lnTo>
                    <a:pt x="243" y="349"/>
                  </a:lnTo>
                  <a:lnTo>
                    <a:pt x="259" y="350"/>
                  </a:lnTo>
                  <a:lnTo>
                    <a:pt x="274" y="351"/>
                  </a:lnTo>
                  <a:lnTo>
                    <a:pt x="279" y="351"/>
                  </a:lnTo>
                  <a:lnTo>
                    <a:pt x="283" y="349"/>
                  </a:lnTo>
                  <a:lnTo>
                    <a:pt x="286" y="345"/>
                  </a:lnTo>
                  <a:lnTo>
                    <a:pt x="289" y="341"/>
                  </a:lnTo>
                  <a:lnTo>
                    <a:pt x="289" y="335"/>
                  </a:lnTo>
                  <a:lnTo>
                    <a:pt x="286" y="331"/>
                  </a:lnTo>
                  <a:lnTo>
                    <a:pt x="282" y="328"/>
                  </a:lnTo>
                  <a:lnTo>
                    <a:pt x="277" y="326"/>
                  </a:lnTo>
                  <a:lnTo>
                    <a:pt x="263" y="322"/>
                  </a:lnTo>
                  <a:lnTo>
                    <a:pt x="250" y="320"/>
                  </a:lnTo>
                  <a:lnTo>
                    <a:pt x="236" y="317"/>
                  </a:lnTo>
                  <a:lnTo>
                    <a:pt x="221" y="315"/>
                  </a:lnTo>
                  <a:lnTo>
                    <a:pt x="208" y="313"/>
                  </a:lnTo>
                  <a:lnTo>
                    <a:pt x="194" y="311"/>
                  </a:lnTo>
                  <a:lnTo>
                    <a:pt x="179" y="308"/>
                  </a:lnTo>
                  <a:lnTo>
                    <a:pt x="166" y="305"/>
                  </a:lnTo>
                  <a:lnTo>
                    <a:pt x="152" y="303"/>
                  </a:lnTo>
                  <a:lnTo>
                    <a:pt x="138" y="300"/>
                  </a:lnTo>
                  <a:lnTo>
                    <a:pt x="125" y="296"/>
                  </a:lnTo>
                  <a:lnTo>
                    <a:pt x="111" y="292"/>
                  </a:lnTo>
                  <a:lnTo>
                    <a:pt x="98" y="287"/>
                  </a:lnTo>
                  <a:lnTo>
                    <a:pt x="85" y="282"/>
                  </a:lnTo>
                  <a:lnTo>
                    <a:pt x="72" y="276"/>
                  </a:lnTo>
                  <a:lnTo>
                    <a:pt x="59" y="269"/>
                  </a:lnTo>
                  <a:lnTo>
                    <a:pt x="49" y="261"/>
                  </a:lnTo>
                  <a:lnTo>
                    <a:pt x="41" y="252"/>
                  </a:lnTo>
                  <a:lnTo>
                    <a:pt x="34" y="241"/>
                  </a:lnTo>
                  <a:lnTo>
                    <a:pt x="31" y="228"/>
                  </a:lnTo>
                  <a:lnTo>
                    <a:pt x="30" y="215"/>
                  </a:lnTo>
                  <a:lnTo>
                    <a:pt x="31" y="201"/>
                  </a:lnTo>
                  <a:lnTo>
                    <a:pt x="34" y="186"/>
                  </a:lnTo>
                  <a:lnTo>
                    <a:pt x="38" y="174"/>
                  </a:lnTo>
                  <a:lnTo>
                    <a:pt x="46" y="158"/>
                  </a:lnTo>
                  <a:lnTo>
                    <a:pt x="54" y="142"/>
                  </a:lnTo>
                  <a:lnTo>
                    <a:pt x="64" y="128"/>
                  </a:lnTo>
                  <a:lnTo>
                    <a:pt x="74" y="115"/>
                  </a:lnTo>
                  <a:lnTo>
                    <a:pt x="85" y="102"/>
                  </a:lnTo>
                  <a:lnTo>
                    <a:pt x="96" y="89"/>
                  </a:lnTo>
                  <a:lnTo>
                    <a:pt x="110" y="77"/>
                  </a:lnTo>
                  <a:lnTo>
                    <a:pt x="124" y="64"/>
                  </a:lnTo>
                  <a:lnTo>
                    <a:pt x="137" y="53"/>
                  </a:lnTo>
                  <a:lnTo>
                    <a:pt x="155" y="43"/>
                  </a:lnTo>
                  <a:lnTo>
                    <a:pt x="175" y="35"/>
                  </a:lnTo>
                  <a:lnTo>
                    <a:pt x="195" y="26"/>
                  </a:lnTo>
                  <a:lnTo>
                    <a:pt x="213" y="19"/>
                  </a:lnTo>
                  <a:lnTo>
                    <a:pt x="228" y="12"/>
                  </a:lnTo>
                  <a:lnTo>
                    <a:pt x="237" y="6"/>
                  </a:lnTo>
                  <a:lnTo>
                    <a:pt x="240" y="2"/>
                  </a:lnTo>
                  <a:lnTo>
                    <a:pt x="230" y="0"/>
                  </a:lnTo>
                  <a:lnTo>
                    <a:pt x="215" y="1"/>
                  </a:lnTo>
                  <a:lnTo>
                    <a:pt x="198" y="4"/>
                  </a:lnTo>
                  <a:lnTo>
                    <a:pt x="180" y="9"/>
                  </a:lnTo>
                  <a:lnTo>
                    <a:pt x="161" y="17"/>
                  </a:lnTo>
                  <a:lnTo>
                    <a:pt x="144" y="25"/>
                  </a:lnTo>
                  <a:lnTo>
                    <a:pt x="127" y="35"/>
                  </a:lnTo>
                  <a:lnTo>
                    <a:pt x="112" y="4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49" name="Freeform 887"/>
            <p:cNvSpPr>
              <a:spLocks/>
            </p:cNvSpPr>
            <p:nvPr/>
          </p:nvSpPr>
          <p:spPr bwMode="auto">
            <a:xfrm>
              <a:off x="4545" y="3346"/>
              <a:ext cx="32" cy="34"/>
            </a:xfrm>
            <a:custGeom>
              <a:avLst/>
              <a:gdLst>
                <a:gd name="T0" fmla="*/ 26 w 254"/>
                <a:gd name="T1" fmla="*/ 10 h 234"/>
                <a:gd name="T2" fmla="*/ 28 w 254"/>
                <a:gd name="T3" fmla="*/ 12 h 234"/>
                <a:gd name="T4" fmla="*/ 29 w 254"/>
                <a:gd name="T5" fmla="*/ 14 h 234"/>
                <a:gd name="T6" fmla="*/ 29 w 254"/>
                <a:gd name="T7" fmla="*/ 17 h 234"/>
                <a:gd name="T8" fmla="*/ 29 w 254"/>
                <a:gd name="T9" fmla="*/ 19 h 234"/>
                <a:gd name="T10" fmla="*/ 29 w 254"/>
                <a:gd name="T11" fmla="*/ 21 h 234"/>
                <a:gd name="T12" fmla="*/ 28 w 254"/>
                <a:gd name="T13" fmla="*/ 23 h 234"/>
                <a:gd name="T14" fmla="*/ 28 w 254"/>
                <a:gd name="T15" fmla="*/ 25 h 234"/>
                <a:gd name="T16" fmla="*/ 27 w 254"/>
                <a:gd name="T17" fmla="*/ 26 h 234"/>
                <a:gd name="T18" fmla="*/ 25 w 254"/>
                <a:gd name="T19" fmla="*/ 28 h 234"/>
                <a:gd name="T20" fmla="*/ 24 w 254"/>
                <a:gd name="T21" fmla="*/ 29 h 234"/>
                <a:gd name="T22" fmla="*/ 23 w 254"/>
                <a:gd name="T23" fmla="*/ 30 h 234"/>
                <a:gd name="T24" fmla="*/ 22 w 254"/>
                <a:gd name="T25" fmla="*/ 32 h 234"/>
                <a:gd name="T26" fmla="*/ 22 w 254"/>
                <a:gd name="T27" fmla="*/ 32 h 234"/>
                <a:gd name="T28" fmla="*/ 22 w 254"/>
                <a:gd name="T29" fmla="*/ 33 h 234"/>
                <a:gd name="T30" fmla="*/ 22 w 254"/>
                <a:gd name="T31" fmla="*/ 33 h 234"/>
                <a:gd name="T32" fmla="*/ 22 w 254"/>
                <a:gd name="T33" fmla="*/ 34 h 234"/>
                <a:gd name="T34" fmla="*/ 22 w 254"/>
                <a:gd name="T35" fmla="*/ 34 h 234"/>
                <a:gd name="T36" fmla="*/ 23 w 254"/>
                <a:gd name="T37" fmla="*/ 34 h 234"/>
                <a:gd name="T38" fmla="*/ 23 w 254"/>
                <a:gd name="T39" fmla="*/ 34 h 234"/>
                <a:gd name="T40" fmla="*/ 24 w 254"/>
                <a:gd name="T41" fmla="*/ 34 h 234"/>
                <a:gd name="T42" fmla="*/ 26 w 254"/>
                <a:gd name="T43" fmla="*/ 32 h 234"/>
                <a:gd name="T44" fmla="*/ 28 w 254"/>
                <a:gd name="T45" fmla="*/ 29 h 234"/>
                <a:gd name="T46" fmla="*/ 30 w 254"/>
                <a:gd name="T47" fmla="*/ 26 h 234"/>
                <a:gd name="T48" fmla="*/ 31 w 254"/>
                <a:gd name="T49" fmla="*/ 23 h 234"/>
                <a:gd name="T50" fmla="*/ 32 w 254"/>
                <a:gd name="T51" fmla="*/ 19 h 234"/>
                <a:gd name="T52" fmla="*/ 32 w 254"/>
                <a:gd name="T53" fmla="*/ 16 h 234"/>
                <a:gd name="T54" fmla="*/ 31 w 254"/>
                <a:gd name="T55" fmla="*/ 12 h 234"/>
                <a:gd name="T56" fmla="*/ 28 w 254"/>
                <a:gd name="T57" fmla="*/ 9 h 234"/>
                <a:gd name="T58" fmla="*/ 27 w 254"/>
                <a:gd name="T59" fmla="*/ 8 h 234"/>
                <a:gd name="T60" fmla="*/ 25 w 254"/>
                <a:gd name="T61" fmla="*/ 7 h 234"/>
                <a:gd name="T62" fmla="*/ 23 w 254"/>
                <a:gd name="T63" fmla="*/ 5 h 234"/>
                <a:gd name="T64" fmla="*/ 21 w 254"/>
                <a:gd name="T65" fmla="*/ 4 h 234"/>
                <a:gd name="T66" fmla="*/ 19 w 254"/>
                <a:gd name="T67" fmla="*/ 3 h 234"/>
                <a:gd name="T68" fmla="*/ 16 w 254"/>
                <a:gd name="T69" fmla="*/ 2 h 234"/>
                <a:gd name="T70" fmla="*/ 14 w 254"/>
                <a:gd name="T71" fmla="*/ 2 h 234"/>
                <a:gd name="T72" fmla="*/ 12 w 254"/>
                <a:gd name="T73" fmla="*/ 1 h 234"/>
                <a:gd name="T74" fmla="*/ 9 w 254"/>
                <a:gd name="T75" fmla="*/ 1 h 234"/>
                <a:gd name="T76" fmla="*/ 7 w 254"/>
                <a:gd name="T77" fmla="*/ 0 h 234"/>
                <a:gd name="T78" fmla="*/ 5 w 254"/>
                <a:gd name="T79" fmla="*/ 0 h 234"/>
                <a:gd name="T80" fmla="*/ 4 w 254"/>
                <a:gd name="T81" fmla="*/ 0 h 234"/>
                <a:gd name="T82" fmla="*/ 2 w 254"/>
                <a:gd name="T83" fmla="*/ 0 h 234"/>
                <a:gd name="T84" fmla="*/ 1 w 254"/>
                <a:gd name="T85" fmla="*/ 0 h 234"/>
                <a:gd name="T86" fmla="*/ 0 w 254"/>
                <a:gd name="T87" fmla="*/ 0 h 234"/>
                <a:gd name="T88" fmla="*/ 0 w 254"/>
                <a:gd name="T89" fmla="*/ 1 h 234"/>
                <a:gd name="T90" fmla="*/ 1 w 254"/>
                <a:gd name="T91" fmla="*/ 1 h 234"/>
                <a:gd name="T92" fmla="*/ 3 w 254"/>
                <a:gd name="T93" fmla="*/ 1 h 234"/>
                <a:gd name="T94" fmla="*/ 4 w 254"/>
                <a:gd name="T95" fmla="*/ 1 h 234"/>
                <a:gd name="T96" fmla="*/ 6 w 254"/>
                <a:gd name="T97" fmla="*/ 2 h 234"/>
                <a:gd name="T98" fmla="*/ 7 w 254"/>
                <a:gd name="T99" fmla="*/ 2 h 234"/>
                <a:gd name="T100" fmla="*/ 9 w 254"/>
                <a:gd name="T101" fmla="*/ 2 h 234"/>
                <a:gd name="T102" fmla="*/ 11 w 254"/>
                <a:gd name="T103" fmla="*/ 3 h 234"/>
                <a:gd name="T104" fmla="*/ 13 w 254"/>
                <a:gd name="T105" fmla="*/ 3 h 234"/>
                <a:gd name="T106" fmla="*/ 15 w 254"/>
                <a:gd name="T107" fmla="*/ 4 h 234"/>
                <a:gd name="T108" fmla="*/ 17 w 254"/>
                <a:gd name="T109" fmla="*/ 5 h 234"/>
                <a:gd name="T110" fmla="*/ 18 w 254"/>
                <a:gd name="T111" fmla="*/ 5 h 234"/>
                <a:gd name="T112" fmla="*/ 20 w 254"/>
                <a:gd name="T113" fmla="*/ 6 h 234"/>
                <a:gd name="T114" fmla="*/ 22 w 254"/>
                <a:gd name="T115" fmla="*/ 7 h 234"/>
                <a:gd name="T116" fmla="*/ 23 w 254"/>
                <a:gd name="T117" fmla="*/ 8 h 234"/>
                <a:gd name="T118" fmla="*/ 25 w 254"/>
                <a:gd name="T119" fmla="*/ 9 h 234"/>
                <a:gd name="T120" fmla="*/ 26 w 254"/>
                <a:gd name="T121" fmla="*/ 10 h 23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54"/>
                <a:gd name="T184" fmla="*/ 0 h 234"/>
                <a:gd name="T185" fmla="*/ 254 w 254"/>
                <a:gd name="T186" fmla="*/ 234 h 23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54" h="234">
                  <a:moveTo>
                    <a:pt x="210" y="71"/>
                  </a:moveTo>
                  <a:lnTo>
                    <a:pt x="222" y="84"/>
                  </a:lnTo>
                  <a:lnTo>
                    <a:pt x="229" y="99"/>
                  </a:lnTo>
                  <a:lnTo>
                    <a:pt x="232" y="115"/>
                  </a:lnTo>
                  <a:lnTo>
                    <a:pt x="232" y="132"/>
                  </a:lnTo>
                  <a:lnTo>
                    <a:pt x="230" y="146"/>
                  </a:lnTo>
                  <a:lnTo>
                    <a:pt x="226" y="158"/>
                  </a:lnTo>
                  <a:lnTo>
                    <a:pt x="219" y="170"/>
                  </a:lnTo>
                  <a:lnTo>
                    <a:pt x="211" y="179"/>
                  </a:lnTo>
                  <a:lnTo>
                    <a:pt x="202" y="190"/>
                  </a:lnTo>
                  <a:lnTo>
                    <a:pt x="193" y="199"/>
                  </a:lnTo>
                  <a:lnTo>
                    <a:pt x="183" y="208"/>
                  </a:lnTo>
                  <a:lnTo>
                    <a:pt x="174" y="218"/>
                  </a:lnTo>
                  <a:lnTo>
                    <a:pt x="172" y="221"/>
                  </a:lnTo>
                  <a:lnTo>
                    <a:pt x="172" y="224"/>
                  </a:lnTo>
                  <a:lnTo>
                    <a:pt x="172" y="227"/>
                  </a:lnTo>
                  <a:lnTo>
                    <a:pt x="174" y="231"/>
                  </a:lnTo>
                  <a:lnTo>
                    <a:pt x="177" y="233"/>
                  </a:lnTo>
                  <a:lnTo>
                    <a:pt x="181" y="234"/>
                  </a:lnTo>
                  <a:lnTo>
                    <a:pt x="184" y="233"/>
                  </a:lnTo>
                  <a:lnTo>
                    <a:pt x="187" y="231"/>
                  </a:lnTo>
                  <a:lnTo>
                    <a:pt x="208" y="217"/>
                  </a:lnTo>
                  <a:lnTo>
                    <a:pt x="226" y="199"/>
                  </a:lnTo>
                  <a:lnTo>
                    <a:pt x="240" y="178"/>
                  </a:lnTo>
                  <a:lnTo>
                    <a:pt x="249" y="155"/>
                  </a:lnTo>
                  <a:lnTo>
                    <a:pt x="254" y="131"/>
                  </a:lnTo>
                  <a:lnTo>
                    <a:pt x="251" y="107"/>
                  </a:lnTo>
                  <a:lnTo>
                    <a:pt x="243" y="84"/>
                  </a:lnTo>
                  <a:lnTo>
                    <a:pt x="226" y="64"/>
                  </a:lnTo>
                  <a:lnTo>
                    <a:pt x="214" y="53"/>
                  </a:lnTo>
                  <a:lnTo>
                    <a:pt x="199" y="45"/>
                  </a:lnTo>
                  <a:lnTo>
                    <a:pt x="183" y="36"/>
                  </a:lnTo>
                  <a:lnTo>
                    <a:pt x="165" y="29"/>
                  </a:lnTo>
                  <a:lnTo>
                    <a:pt x="147" y="21"/>
                  </a:lnTo>
                  <a:lnTo>
                    <a:pt x="129" y="16"/>
                  </a:lnTo>
                  <a:lnTo>
                    <a:pt x="111" y="12"/>
                  </a:lnTo>
                  <a:lnTo>
                    <a:pt x="93" y="7"/>
                  </a:lnTo>
                  <a:lnTo>
                    <a:pt x="75" y="4"/>
                  </a:lnTo>
                  <a:lnTo>
                    <a:pt x="59" y="2"/>
                  </a:lnTo>
                  <a:lnTo>
                    <a:pt x="43" y="0"/>
                  </a:lnTo>
                  <a:lnTo>
                    <a:pt x="31" y="0"/>
                  </a:lnTo>
                  <a:lnTo>
                    <a:pt x="19" y="0"/>
                  </a:lnTo>
                  <a:lnTo>
                    <a:pt x="10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11" y="6"/>
                  </a:lnTo>
                  <a:lnTo>
                    <a:pt x="21" y="7"/>
                  </a:lnTo>
                  <a:lnTo>
                    <a:pt x="34" y="9"/>
                  </a:lnTo>
                  <a:lnTo>
                    <a:pt x="46" y="12"/>
                  </a:lnTo>
                  <a:lnTo>
                    <a:pt x="59" y="15"/>
                  </a:lnTo>
                  <a:lnTo>
                    <a:pt x="74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6" y="28"/>
                  </a:lnTo>
                  <a:lnTo>
                    <a:pt x="131" y="32"/>
                  </a:lnTo>
                  <a:lnTo>
                    <a:pt x="145" y="36"/>
                  </a:lnTo>
                  <a:lnTo>
                    <a:pt x="159" y="42"/>
                  </a:lnTo>
                  <a:lnTo>
                    <a:pt x="173" y="48"/>
                  </a:lnTo>
                  <a:lnTo>
                    <a:pt x="186" y="55"/>
                  </a:lnTo>
                  <a:lnTo>
                    <a:pt x="199" y="63"/>
                  </a:lnTo>
                  <a:lnTo>
                    <a:pt x="210" y="7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50" name="Freeform 888"/>
            <p:cNvSpPr>
              <a:spLocks/>
            </p:cNvSpPr>
            <p:nvPr/>
          </p:nvSpPr>
          <p:spPr bwMode="auto">
            <a:xfrm>
              <a:off x="4481" y="3362"/>
              <a:ext cx="13" cy="31"/>
            </a:xfrm>
            <a:custGeom>
              <a:avLst/>
              <a:gdLst>
                <a:gd name="T0" fmla="*/ 0 w 103"/>
                <a:gd name="T1" fmla="*/ 17 h 221"/>
                <a:gd name="T2" fmla="*/ 0 w 103"/>
                <a:gd name="T3" fmla="*/ 19 h 221"/>
                <a:gd name="T4" fmla="*/ 1 w 103"/>
                <a:gd name="T5" fmla="*/ 22 h 221"/>
                <a:gd name="T6" fmla="*/ 2 w 103"/>
                <a:gd name="T7" fmla="*/ 24 h 221"/>
                <a:gd name="T8" fmla="*/ 3 w 103"/>
                <a:gd name="T9" fmla="*/ 26 h 221"/>
                <a:gd name="T10" fmla="*/ 4 w 103"/>
                <a:gd name="T11" fmla="*/ 28 h 221"/>
                <a:gd name="T12" fmla="*/ 6 w 103"/>
                <a:gd name="T13" fmla="*/ 29 h 221"/>
                <a:gd name="T14" fmla="*/ 8 w 103"/>
                <a:gd name="T15" fmla="*/ 30 h 221"/>
                <a:gd name="T16" fmla="*/ 10 w 103"/>
                <a:gd name="T17" fmla="*/ 31 h 221"/>
                <a:gd name="T18" fmla="*/ 11 w 103"/>
                <a:gd name="T19" fmla="*/ 31 h 221"/>
                <a:gd name="T20" fmla="*/ 12 w 103"/>
                <a:gd name="T21" fmla="*/ 31 h 221"/>
                <a:gd name="T22" fmla="*/ 12 w 103"/>
                <a:gd name="T23" fmla="*/ 30 h 221"/>
                <a:gd name="T24" fmla="*/ 13 w 103"/>
                <a:gd name="T25" fmla="*/ 30 h 221"/>
                <a:gd name="T26" fmla="*/ 13 w 103"/>
                <a:gd name="T27" fmla="*/ 29 h 221"/>
                <a:gd name="T28" fmla="*/ 12 w 103"/>
                <a:gd name="T29" fmla="*/ 28 h 221"/>
                <a:gd name="T30" fmla="*/ 12 w 103"/>
                <a:gd name="T31" fmla="*/ 27 h 221"/>
                <a:gd name="T32" fmla="*/ 11 w 103"/>
                <a:gd name="T33" fmla="*/ 27 h 221"/>
                <a:gd name="T34" fmla="*/ 9 w 103"/>
                <a:gd name="T35" fmla="*/ 26 h 221"/>
                <a:gd name="T36" fmla="*/ 7 w 103"/>
                <a:gd name="T37" fmla="*/ 25 h 221"/>
                <a:gd name="T38" fmla="*/ 6 w 103"/>
                <a:gd name="T39" fmla="*/ 24 h 221"/>
                <a:gd name="T40" fmla="*/ 5 w 103"/>
                <a:gd name="T41" fmla="*/ 22 h 221"/>
                <a:gd name="T42" fmla="*/ 4 w 103"/>
                <a:gd name="T43" fmla="*/ 19 h 221"/>
                <a:gd name="T44" fmla="*/ 3 w 103"/>
                <a:gd name="T45" fmla="*/ 17 h 221"/>
                <a:gd name="T46" fmla="*/ 3 w 103"/>
                <a:gd name="T47" fmla="*/ 14 h 221"/>
                <a:gd name="T48" fmla="*/ 4 w 103"/>
                <a:gd name="T49" fmla="*/ 12 h 221"/>
                <a:gd name="T50" fmla="*/ 5 w 103"/>
                <a:gd name="T51" fmla="*/ 10 h 221"/>
                <a:gd name="T52" fmla="*/ 6 w 103"/>
                <a:gd name="T53" fmla="*/ 8 h 221"/>
                <a:gd name="T54" fmla="*/ 7 w 103"/>
                <a:gd name="T55" fmla="*/ 6 h 221"/>
                <a:gd name="T56" fmla="*/ 8 w 103"/>
                <a:gd name="T57" fmla="*/ 5 h 221"/>
                <a:gd name="T58" fmla="*/ 10 w 103"/>
                <a:gd name="T59" fmla="*/ 4 h 221"/>
                <a:gd name="T60" fmla="*/ 11 w 103"/>
                <a:gd name="T61" fmla="*/ 2 h 221"/>
                <a:gd name="T62" fmla="*/ 12 w 103"/>
                <a:gd name="T63" fmla="*/ 1 h 221"/>
                <a:gd name="T64" fmla="*/ 13 w 103"/>
                <a:gd name="T65" fmla="*/ 0 h 221"/>
                <a:gd name="T66" fmla="*/ 12 w 103"/>
                <a:gd name="T67" fmla="*/ 0 h 221"/>
                <a:gd name="T68" fmla="*/ 11 w 103"/>
                <a:gd name="T69" fmla="*/ 1 h 221"/>
                <a:gd name="T70" fmla="*/ 9 w 103"/>
                <a:gd name="T71" fmla="*/ 2 h 221"/>
                <a:gd name="T72" fmla="*/ 6 w 103"/>
                <a:gd name="T73" fmla="*/ 5 h 221"/>
                <a:gd name="T74" fmla="*/ 4 w 103"/>
                <a:gd name="T75" fmla="*/ 7 h 221"/>
                <a:gd name="T76" fmla="*/ 2 w 103"/>
                <a:gd name="T77" fmla="*/ 11 h 221"/>
                <a:gd name="T78" fmla="*/ 1 w 103"/>
                <a:gd name="T79" fmla="*/ 14 h 221"/>
                <a:gd name="T80" fmla="*/ 0 w 103"/>
                <a:gd name="T81" fmla="*/ 17 h 22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3"/>
                <a:gd name="T124" fmla="*/ 0 h 221"/>
                <a:gd name="T125" fmla="*/ 103 w 103"/>
                <a:gd name="T126" fmla="*/ 221 h 22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3" h="221">
                  <a:moveTo>
                    <a:pt x="0" y="121"/>
                  </a:moveTo>
                  <a:lnTo>
                    <a:pt x="0" y="139"/>
                  </a:lnTo>
                  <a:lnTo>
                    <a:pt x="4" y="156"/>
                  </a:lnTo>
                  <a:lnTo>
                    <a:pt x="12" y="172"/>
                  </a:lnTo>
                  <a:lnTo>
                    <a:pt x="22" y="186"/>
                  </a:lnTo>
                  <a:lnTo>
                    <a:pt x="35" y="197"/>
                  </a:lnTo>
                  <a:lnTo>
                    <a:pt x="50" y="208"/>
                  </a:lnTo>
                  <a:lnTo>
                    <a:pt x="66" y="216"/>
                  </a:lnTo>
                  <a:lnTo>
                    <a:pt x="83" y="220"/>
                  </a:lnTo>
                  <a:lnTo>
                    <a:pt x="89" y="221"/>
                  </a:lnTo>
                  <a:lnTo>
                    <a:pt x="94" y="219"/>
                  </a:lnTo>
                  <a:lnTo>
                    <a:pt x="98" y="216"/>
                  </a:lnTo>
                  <a:lnTo>
                    <a:pt x="100" y="211"/>
                  </a:lnTo>
                  <a:lnTo>
                    <a:pt x="100" y="206"/>
                  </a:lnTo>
                  <a:lnTo>
                    <a:pt x="99" y="201"/>
                  </a:lnTo>
                  <a:lnTo>
                    <a:pt x="96" y="196"/>
                  </a:lnTo>
                  <a:lnTo>
                    <a:pt x="91" y="194"/>
                  </a:lnTo>
                  <a:lnTo>
                    <a:pt x="74" y="188"/>
                  </a:lnTo>
                  <a:lnTo>
                    <a:pt x="58" y="179"/>
                  </a:lnTo>
                  <a:lnTo>
                    <a:pt x="45" y="168"/>
                  </a:lnTo>
                  <a:lnTo>
                    <a:pt x="36" y="155"/>
                  </a:lnTo>
                  <a:lnTo>
                    <a:pt x="30" y="139"/>
                  </a:lnTo>
                  <a:lnTo>
                    <a:pt x="27" y="122"/>
                  </a:lnTo>
                  <a:lnTo>
                    <a:pt x="27" y="103"/>
                  </a:lnTo>
                  <a:lnTo>
                    <a:pt x="32" y="84"/>
                  </a:lnTo>
                  <a:lnTo>
                    <a:pt x="38" y="70"/>
                  </a:lnTo>
                  <a:lnTo>
                    <a:pt x="46" y="57"/>
                  </a:lnTo>
                  <a:lnTo>
                    <a:pt x="56" y="46"/>
                  </a:lnTo>
                  <a:lnTo>
                    <a:pt x="66" y="35"/>
                  </a:lnTo>
                  <a:lnTo>
                    <a:pt x="76" y="25"/>
                  </a:lnTo>
                  <a:lnTo>
                    <a:pt x="86" y="17"/>
                  </a:lnTo>
                  <a:lnTo>
                    <a:pt x="96" y="8"/>
                  </a:lnTo>
                  <a:lnTo>
                    <a:pt x="103" y="1"/>
                  </a:lnTo>
                  <a:lnTo>
                    <a:pt x="96" y="0"/>
                  </a:lnTo>
                  <a:lnTo>
                    <a:pt x="84" y="5"/>
                  </a:lnTo>
                  <a:lnTo>
                    <a:pt x="69" y="17"/>
                  </a:lnTo>
                  <a:lnTo>
                    <a:pt x="51" y="33"/>
                  </a:lnTo>
                  <a:lnTo>
                    <a:pt x="34" y="53"/>
                  </a:lnTo>
                  <a:lnTo>
                    <a:pt x="18" y="75"/>
                  </a:lnTo>
                  <a:lnTo>
                    <a:pt x="7" y="98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51" name="Freeform 889"/>
            <p:cNvSpPr>
              <a:spLocks/>
            </p:cNvSpPr>
            <p:nvPr/>
          </p:nvSpPr>
          <p:spPr bwMode="auto">
            <a:xfrm>
              <a:off x="4571" y="3344"/>
              <a:ext cx="28" cy="41"/>
            </a:xfrm>
            <a:custGeom>
              <a:avLst/>
              <a:gdLst>
                <a:gd name="T0" fmla="*/ 24 w 221"/>
                <a:gd name="T1" fmla="*/ 16 h 288"/>
                <a:gd name="T2" fmla="*/ 25 w 221"/>
                <a:gd name="T3" fmla="*/ 19 h 288"/>
                <a:gd name="T4" fmla="*/ 26 w 221"/>
                <a:gd name="T5" fmla="*/ 22 h 288"/>
                <a:gd name="T6" fmla="*/ 25 w 221"/>
                <a:gd name="T7" fmla="*/ 25 h 288"/>
                <a:gd name="T8" fmla="*/ 24 w 221"/>
                <a:gd name="T9" fmla="*/ 28 h 288"/>
                <a:gd name="T10" fmla="*/ 22 w 221"/>
                <a:gd name="T11" fmla="*/ 30 h 288"/>
                <a:gd name="T12" fmla="*/ 19 w 221"/>
                <a:gd name="T13" fmla="*/ 33 h 288"/>
                <a:gd name="T14" fmla="*/ 16 w 221"/>
                <a:gd name="T15" fmla="*/ 35 h 288"/>
                <a:gd name="T16" fmla="*/ 15 w 221"/>
                <a:gd name="T17" fmla="*/ 37 h 288"/>
                <a:gd name="T18" fmla="*/ 14 w 221"/>
                <a:gd name="T19" fmla="*/ 38 h 288"/>
                <a:gd name="T20" fmla="*/ 14 w 221"/>
                <a:gd name="T21" fmla="*/ 39 h 288"/>
                <a:gd name="T22" fmla="*/ 14 w 221"/>
                <a:gd name="T23" fmla="*/ 40 h 288"/>
                <a:gd name="T24" fmla="*/ 15 w 221"/>
                <a:gd name="T25" fmla="*/ 41 h 288"/>
                <a:gd name="T26" fmla="*/ 16 w 221"/>
                <a:gd name="T27" fmla="*/ 41 h 288"/>
                <a:gd name="T28" fmla="*/ 18 w 221"/>
                <a:gd name="T29" fmla="*/ 39 h 288"/>
                <a:gd name="T30" fmla="*/ 21 w 221"/>
                <a:gd name="T31" fmla="*/ 36 h 288"/>
                <a:gd name="T32" fmla="*/ 24 w 221"/>
                <a:gd name="T33" fmla="*/ 33 h 288"/>
                <a:gd name="T34" fmla="*/ 26 w 221"/>
                <a:gd name="T35" fmla="*/ 29 h 288"/>
                <a:gd name="T36" fmla="*/ 28 w 221"/>
                <a:gd name="T37" fmla="*/ 25 h 288"/>
                <a:gd name="T38" fmla="*/ 28 w 221"/>
                <a:gd name="T39" fmla="*/ 20 h 288"/>
                <a:gd name="T40" fmla="*/ 26 w 221"/>
                <a:gd name="T41" fmla="*/ 16 h 288"/>
                <a:gd name="T42" fmla="*/ 23 w 221"/>
                <a:gd name="T43" fmla="*/ 12 h 288"/>
                <a:gd name="T44" fmla="*/ 20 w 221"/>
                <a:gd name="T45" fmla="*/ 10 h 288"/>
                <a:gd name="T46" fmla="*/ 17 w 221"/>
                <a:gd name="T47" fmla="*/ 8 h 288"/>
                <a:gd name="T48" fmla="*/ 14 w 221"/>
                <a:gd name="T49" fmla="*/ 6 h 288"/>
                <a:gd name="T50" fmla="*/ 11 w 221"/>
                <a:gd name="T51" fmla="*/ 4 h 288"/>
                <a:gd name="T52" fmla="*/ 8 w 221"/>
                <a:gd name="T53" fmla="*/ 2 h 288"/>
                <a:gd name="T54" fmla="*/ 5 w 221"/>
                <a:gd name="T55" fmla="*/ 1 h 288"/>
                <a:gd name="T56" fmla="*/ 3 w 221"/>
                <a:gd name="T57" fmla="*/ 0 h 288"/>
                <a:gd name="T58" fmla="*/ 1 w 221"/>
                <a:gd name="T59" fmla="*/ 0 h 288"/>
                <a:gd name="T60" fmla="*/ 1 w 221"/>
                <a:gd name="T61" fmla="*/ 1 h 288"/>
                <a:gd name="T62" fmla="*/ 3 w 221"/>
                <a:gd name="T63" fmla="*/ 2 h 288"/>
                <a:gd name="T64" fmla="*/ 6 w 221"/>
                <a:gd name="T65" fmla="*/ 3 h 288"/>
                <a:gd name="T66" fmla="*/ 9 w 221"/>
                <a:gd name="T67" fmla="*/ 5 h 288"/>
                <a:gd name="T68" fmla="*/ 12 w 221"/>
                <a:gd name="T69" fmla="*/ 7 h 288"/>
                <a:gd name="T70" fmla="*/ 15 w 221"/>
                <a:gd name="T71" fmla="*/ 9 h 288"/>
                <a:gd name="T72" fmla="*/ 18 w 221"/>
                <a:gd name="T73" fmla="*/ 12 h 288"/>
                <a:gd name="T74" fmla="*/ 21 w 221"/>
                <a:gd name="T75" fmla="*/ 14 h 2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1"/>
                <a:gd name="T115" fmla="*/ 0 h 288"/>
                <a:gd name="T116" fmla="*/ 221 w 221"/>
                <a:gd name="T117" fmla="*/ 288 h 2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1" h="288">
                  <a:moveTo>
                    <a:pt x="179" y="108"/>
                  </a:moveTo>
                  <a:lnTo>
                    <a:pt x="186" y="115"/>
                  </a:lnTo>
                  <a:lnTo>
                    <a:pt x="193" y="124"/>
                  </a:lnTo>
                  <a:lnTo>
                    <a:pt x="197" y="133"/>
                  </a:lnTo>
                  <a:lnTo>
                    <a:pt x="201" y="143"/>
                  </a:lnTo>
                  <a:lnTo>
                    <a:pt x="202" y="153"/>
                  </a:lnTo>
                  <a:lnTo>
                    <a:pt x="202" y="163"/>
                  </a:lnTo>
                  <a:lnTo>
                    <a:pt x="199" y="174"/>
                  </a:lnTo>
                  <a:lnTo>
                    <a:pt x="195" y="184"/>
                  </a:lnTo>
                  <a:lnTo>
                    <a:pt x="187" y="194"/>
                  </a:lnTo>
                  <a:lnTo>
                    <a:pt x="179" y="204"/>
                  </a:lnTo>
                  <a:lnTo>
                    <a:pt x="170" y="212"/>
                  </a:lnTo>
                  <a:lnTo>
                    <a:pt x="159" y="221"/>
                  </a:lnTo>
                  <a:lnTo>
                    <a:pt x="150" y="229"/>
                  </a:lnTo>
                  <a:lnTo>
                    <a:pt x="139" y="237"/>
                  </a:lnTo>
                  <a:lnTo>
                    <a:pt x="129" y="246"/>
                  </a:lnTo>
                  <a:lnTo>
                    <a:pt x="119" y="255"/>
                  </a:lnTo>
                  <a:lnTo>
                    <a:pt x="116" y="258"/>
                  </a:lnTo>
                  <a:lnTo>
                    <a:pt x="114" y="263"/>
                  </a:lnTo>
                  <a:lnTo>
                    <a:pt x="112" y="267"/>
                  </a:lnTo>
                  <a:lnTo>
                    <a:pt x="110" y="271"/>
                  </a:lnTo>
                  <a:lnTo>
                    <a:pt x="109" y="276"/>
                  </a:lnTo>
                  <a:lnTo>
                    <a:pt x="109" y="280"/>
                  </a:lnTo>
                  <a:lnTo>
                    <a:pt x="110" y="284"/>
                  </a:lnTo>
                  <a:lnTo>
                    <a:pt x="113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5" y="287"/>
                  </a:lnTo>
                  <a:lnTo>
                    <a:pt x="129" y="284"/>
                  </a:lnTo>
                  <a:lnTo>
                    <a:pt x="139" y="272"/>
                  </a:lnTo>
                  <a:lnTo>
                    <a:pt x="151" y="261"/>
                  </a:lnTo>
                  <a:lnTo>
                    <a:pt x="162" y="250"/>
                  </a:lnTo>
                  <a:lnTo>
                    <a:pt x="175" y="239"/>
                  </a:lnTo>
                  <a:lnTo>
                    <a:pt x="186" y="229"/>
                  </a:lnTo>
                  <a:lnTo>
                    <a:pt x="197" y="217"/>
                  </a:lnTo>
                  <a:lnTo>
                    <a:pt x="207" y="204"/>
                  </a:lnTo>
                  <a:lnTo>
                    <a:pt x="215" y="190"/>
                  </a:lnTo>
                  <a:lnTo>
                    <a:pt x="220" y="174"/>
                  </a:lnTo>
                  <a:lnTo>
                    <a:pt x="221" y="158"/>
                  </a:lnTo>
                  <a:lnTo>
                    <a:pt x="218" y="142"/>
                  </a:lnTo>
                  <a:lnTo>
                    <a:pt x="213" y="127"/>
                  </a:lnTo>
                  <a:lnTo>
                    <a:pt x="204" y="112"/>
                  </a:lnTo>
                  <a:lnTo>
                    <a:pt x="194" y="99"/>
                  </a:lnTo>
                  <a:lnTo>
                    <a:pt x="181" y="87"/>
                  </a:lnTo>
                  <a:lnTo>
                    <a:pt x="169" y="77"/>
                  </a:lnTo>
                  <a:lnTo>
                    <a:pt x="159" y="69"/>
                  </a:lnTo>
                  <a:lnTo>
                    <a:pt x="149" y="63"/>
                  </a:lnTo>
                  <a:lnTo>
                    <a:pt x="137" y="55"/>
                  </a:lnTo>
                  <a:lnTo>
                    <a:pt x="125" y="48"/>
                  </a:lnTo>
                  <a:lnTo>
                    <a:pt x="114" y="40"/>
                  </a:lnTo>
                  <a:lnTo>
                    <a:pt x="101" y="33"/>
                  </a:lnTo>
                  <a:lnTo>
                    <a:pt x="89" y="27"/>
                  </a:lnTo>
                  <a:lnTo>
                    <a:pt x="77" y="20"/>
                  </a:lnTo>
                  <a:lnTo>
                    <a:pt x="66" y="15"/>
                  </a:lnTo>
                  <a:lnTo>
                    <a:pt x="54" y="9"/>
                  </a:lnTo>
                  <a:lnTo>
                    <a:pt x="42" y="6"/>
                  </a:lnTo>
                  <a:lnTo>
                    <a:pt x="32" y="3"/>
                  </a:lnTo>
                  <a:lnTo>
                    <a:pt x="22" y="1"/>
                  </a:lnTo>
                  <a:lnTo>
                    <a:pt x="14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5"/>
                  </a:lnTo>
                  <a:lnTo>
                    <a:pt x="16" y="8"/>
                  </a:lnTo>
                  <a:lnTo>
                    <a:pt x="26" y="13"/>
                  </a:lnTo>
                  <a:lnTo>
                    <a:pt x="35" y="17"/>
                  </a:lnTo>
                  <a:lnTo>
                    <a:pt x="47" y="22"/>
                  </a:lnTo>
                  <a:lnTo>
                    <a:pt x="58" y="28"/>
                  </a:lnTo>
                  <a:lnTo>
                    <a:pt x="71" y="34"/>
                  </a:lnTo>
                  <a:lnTo>
                    <a:pt x="83" y="40"/>
                  </a:lnTo>
                  <a:lnTo>
                    <a:pt x="96" y="48"/>
                  </a:lnTo>
                  <a:lnTo>
                    <a:pt x="109" y="55"/>
                  </a:lnTo>
                  <a:lnTo>
                    <a:pt x="121" y="64"/>
                  </a:lnTo>
                  <a:lnTo>
                    <a:pt x="134" y="72"/>
                  </a:lnTo>
                  <a:lnTo>
                    <a:pt x="146" y="81"/>
                  </a:lnTo>
                  <a:lnTo>
                    <a:pt x="158" y="90"/>
                  </a:lnTo>
                  <a:lnTo>
                    <a:pt x="169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52" name="Freeform 890"/>
            <p:cNvSpPr>
              <a:spLocks/>
            </p:cNvSpPr>
            <p:nvPr/>
          </p:nvSpPr>
          <p:spPr bwMode="auto">
            <a:xfrm>
              <a:off x="4541" y="3392"/>
              <a:ext cx="9" cy="25"/>
            </a:xfrm>
            <a:custGeom>
              <a:avLst/>
              <a:gdLst>
                <a:gd name="T0" fmla="*/ 3 w 74"/>
                <a:gd name="T1" fmla="*/ 2 h 174"/>
                <a:gd name="T2" fmla="*/ 3 w 74"/>
                <a:gd name="T3" fmla="*/ 1 h 174"/>
                <a:gd name="T4" fmla="*/ 3 w 74"/>
                <a:gd name="T5" fmla="*/ 0 h 174"/>
                <a:gd name="T6" fmla="*/ 2 w 74"/>
                <a:gd name="T7" fmla="*/ 0 h 174"/>
                <a:gd name="T8" fmla="*/ 1 w 74"/>
                <a:gd name="T9" fmla="*/ 0 h 174"/>
                <a:gd name="T10" fmla="*/ 1 w 74"/>
                <a:gd name="T11" fmla="*/ 0 h 174"/>
                <a:gd name="T12" fmla="*/ 0 w 74"/>
                <a:gd name="T13" fmla="*/ 1 h 174"/>
                <a:gd name="T14" fmla="*/ 0 w 74"/>
                <a:gd name="T15" fmla="*/ 1 h 174"/>
                <a:gd name="T16" fmla="*/ 0 w 74"/>
                <a:gd name="T17" fmla="*/ 2 h 174"/>
                <a:gd name="T18" fmla="*/ 1 w 74"/>
                <a:gd name="T19" fmla="*/ 6 h 174"/>
                <a:gd name="T20" fmla="*/ 2 w 74"/>
                <a:gd name="T21" fmla="*/ 9 h 174"/>
                <a:gd name="T22" fmla="*/ 3 w 74"/>
                <a:gd name="T23" fmla="*/ 13 h 174"/>
                <a:gd name="T24" fmla="*/ 4 w 74"/>
                <a:gd name="T25" fmla="*/ 17 h 174"/>
                <a:gd name="T26" fmla="*/ 6 w 74"/>
                <a:gd name="T27" fmla="*/ 20 h 174"/>
                <a:gd name="T28" fmla="*/ 7 w 74"/>
                <a:gd name="T29" fmla="*/ 23 h 174"/>
                <a:gd name="T30" fmla="*/ 8 w 74"/>
                <a:gd name="T31" fmla="*/ 25 h 174"/>
                <a:gd name="T32" fmla="*/ 9 w 74"/>
                <a:gd name="T33" fmla="*/ 25 h 174"/>
                <a:gd name="T34" fmla="*/ 9 w 74"/>
                <a:gd name="T35" fmla="*/ 23 h 174"/>
                <a:gd name="T36" fmla="*/ 8 w 74"/>
                <a:gd name="T37" fmla="*/ 21 h 174"/>
                <a:gd name="T38" fmla="*/ 7 w 74"/>
                <a:gd name="T39" fmla="*/ 18 h 174"/>
                <a:gd name="T40" fmla="*/ 6 w 74"/>
                <a:gd name="T41" fmla="*/ 15 h 174"/>
                <a:gd name="T42" fmla="*/ 6 w 74"/>
                <a:gd name="T43" fmla="*/ 12 h 174"/>
                <a:gd name="T44" fmla="*/ 5 w 74"/>
                <a:gd name="T45" fmla="*/ 8 h 174"/>
                <a:gd name="T46" fmla="*/ 4 w 74"/>
                <a:gd name="T47" fmla="*/ 5 h 174"/>
                <a:gd name="T48" fmla="*/ 3 w 74"/>
                <a:gd name="T49" fmla="*/ 2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4"/>
                <a:gd name="T76" fmla="*/ 0 h 174"/>
                <a:gd name="T77" fmla="*/ 74 w 74"/>
                <a:gd name="T78" fmla="*/ 174 h 1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4" h="174">
                  <a:moveTo>
                    <a:pt x="28" y="12"/>
                  </a:moveTo>
                  <a:lnTo>
                    <a:pt x="26" y="7"/>
                  </a:lnTo>
                  <a:lnTo>
                    <a:pt x="23" y="3"/>
                  </a:lnTo>
                  <a:lnTo>
                    <a:pt x="17" y="1"/>
                  </a:lnTo>
                  <a:lnTo>
                    <a:pt x="12" y="0"/>
                  </a:lnTo>
                  <a:lnTo>
                    <a:pt x="7" y="2"/>
                  </a:lnTo>
                  <a:lnTo>
                    <a:pt x="3" y="5"/>
                  </a:lnTo>
                  <a:lnTo>
                    <a:pt x="0" y="10"/>
                  </a:lnTo>
                  <a:lnTo>
                    <a:pt x="0" y="16"/>
                  </a:lnTo>
                  <a:lnTo>
                    <a:pt x="5" y="39"/>
                  </a:lnTo>
                  <a:lnTo>
                    <a:pt x="13" y="66"/>
                  </a:lnTo>
                  <a:lnTo>
                    <a:pt x="24" y="92"/>
                  </a:lnTo>
                  <a:lnTo>
                    <a:pt x="36" y="118"/>
                  </a:lnTo>
                  <a:lnTo>
                    <a:pt x="49" y="141"/>
                  </a:lnTo>
                  <a:lnTo>
                    <a:pt x="61" y="159"/>
                  </a:lnTo>
                  <a:lnTo>
                    <a:pt x="69" y="171"/>
                  </a:lnTo>
                  <a:lnTo>
                    <a:pt x="74" y="174"/>
                  </a:lnTo>
                  <a:lnTo>
                    <a:pt x="72" y="162"/>
                  </a:lnTo>
                  <a:lnTo>
                    <a:pt x="67" y="147"/>
                  </a:lnTo>
                  <a:lnTo>
                    <a:pt x="61" y="128"/>
                  </a:lnTo>
                  <a:lnTo>
                    <a:pt x="53" y="105"/>
                  </a:lnTo>
                  <a:lnTo>
                    <a:pt x="46" y="82"/>
                  </a:lnTo>
                  <a:lnTo>
                    <a:pt x="38" y="58"/>
                  </a:lnTo>
                  <a:lnTo>
                    <a:pt x="32" y="35"/>
                  </a:lnTo>
                  <a:lnTo>
                    <a:pt x="2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53" name="Freeform 891"/>
            <p:cNvSpPr>
              <a:spLocks/>
            </p:cNvSpPr>
            <p:nvPr/>
          </p:nvSpPr>
          <p:spPr bwMode="auto">
            <a:xfrm>
              <a:off x="4537" y="3379"/>
              <a:ext cx="5" cy="12"/>
            </a:xfrm>
            <a:custGeom>
              <a:avLst/>
              <a:gdLst>
                <a:gd name="T0" fmla="*/ 3 w 39"/>
                <a:gd name="T1" fmla="*/ 1 h 87"/>
                <a:gd name="T2" fmla="*/ 2 w 39"/>
                <a:gd name="T3" fmla="*/ 1 h 87"/>
                <a:gd name="T4" fmla="*/ 2 w 39"/>
                <a:gd name="T5" fmla="*/ 0 h 87"/>
                <a:gd name="T6" fmla="*/ 2 w 39"/>
                <a:gd name="T7" fmla="*/ 0 h 87"/>
                <a:gd name="T8" fmla="*/ 1 w 39"/>
                <a:gd name="T9" fmla="*/ 0 h 87"/>
                <a:gd name="T10" fmla="*/ 1 w 39"/>
                <a:gd name="T11" fmla="*/ 0 h 87"/>
                <a:gd name="T12" fmla="*/ 0 w 39"/>
                <a:gd name="T13" fmla="*/ 0 h 87"/>
                <a:gd name="T14" fmla="*/ 0 w 39"/>
                <a:gd name="T15" fmla="*/ 1 h 87"/>
                <a:gd name="T16" fmla="*/ 0 w 39"/>
                <a:gd name="T17" fmla="*/ 1 h 87"/>
                <a:gd name="T18" fmla="*/ 0 w 39"/>
                <a:gd name="T19" fmla="*/ 3 h 87"/>
                <a:gd name="T20" fmla="*/ 0 w 39"/>
                <a:gd name="T21" fmla="*/ 5 h 87"/>
                <a:gd name="T22" fmla="*/ 1 w 39"/>
                <a:gd name="T23" fmla="*/ 7 h 87"/>
                <a:gd name="T24" fmla="*/ 2 w 39"/>
                <a:gd name="T25" fmla="*/ 8 h 87"/>
                <a:gd name="T26" fmla="*/ 2 w 39"/>
                <a:gd name="T27" fmla="*/ 10 h 87"/>
                <a:gd name="T28" fmla="*/ 3 w 39"/>
                <a:gd name="T29" fmla="*/ 11 h 87"/>
                <a:gd name="T30" fmla="*/ 4 w 39"/>
                <a:gd name="T31" fmla="*/ 12 h 87"/>
                <a:gd name="T32" fmla="*/ 5 w 39"/>
                <a:gd name="T33" fmla="*/ 12 h 87"/>
                <a:gd name="T34" fmla="*/ 5 w 39"/>
                <a:gd name="T35" fmla="*/ 10 h 87"/>
                <a:gd name="T36" fmla="*/ 4 w 39"/>
                <a:gd name="T37" fmla="*/ 7 h 87"/>
                <a:gd name="T38" fmla="*/ 3 w 39"/>
                <a:gd name="T39" fmla="*/ 4 h 87"/>
                <a:gd name="T40" fmla="*/ 3 w 39"/>
                <a:gd name="T41" fmla="*/ 1 h 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9"/>
                <a:gd name="T64" fmla="*/ 0 h 87"/>
                <a:gd name="T65" fmla="*/ 39 w 39"/>
                <a:gd name="T66" fmla="*/ 87 h 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9" h="87">
                  <a:moveTo>
                    <a:pt x="20" y="9"/>
                  </a:moveTo>
                  <a:lnTo>
                    <a:pt x="19" y="5"/>
                  </a:lnTo>
                  <a:lnTo>
                    <a:pt x="16" y="2"/>
                  </a:lnTo>
                  <a:lnTo>
                    <a:pt x="13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22"/>
                  </a:lnTo>
                  <a:lnTo>
                    <a:pt x="3" y="35"/>
                  </a:lnTo>
                  <a:lnTo>
                    <a:pt x="7" y="48"/>
                  </a:lnTo>
                  <a:lnTo>
                    <a:pt x="13" y="60"/>
                  </a:lnTo>
                  <a:lnTo>
                    <a:pt x="19" y="72"/>
                  </a:lnTo>
                  <a:lnTo>
                    <a:pt x="25" y="81"/>
                  </a:lnTo>
                  <a:lnTo>
                    <a:pt x="33" y="86"/>
                  </a:lnTo>
                  <a:lnTo>
                    <a:pt x="38" y="87"/>
                  </a:lnTo>
                  <a:lnTo>
                    <a:pt x="39" y="70"/>
                  </a:lnTo>
                  <a:lnTo>
                    <a:pt x="34" y="50"/>
                  </a:lnTo>
                  <a:lnTo>
                    <a:pt x="27" y="29"/>
                  </a:lnTo>
                  <a:lnTo>
                    <a:pt x="20" y="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54" name="Freeform 892"/>
            <p:cNvSpPr>
              <a:spLocks/>
            </p:cNvSpPr>
            <p:nvPr/>
          </p:nvSpPr>
          <p:spPr bwMode="auto">
            <a:xfrm>
              <a:off x="4533" y="3370"/>
              <a:ext cx="4" cy="7"/>
            </a:xfrm>
            <a:custGeom>
              <a:avLst/>
              <a:gdLst>
                <a:gd name="T0" fmla="*/ 2 w 34"/>
                <a:gd name="T1" fmla="*/ 1 h 51"/>
                <a:gd name="T2" fmla="*/ 2 w 34"/>
                <a:gd name="T3" fmla="*/ 1 h 51"/>
                <a:gd name="T4" fmla="*/ 2 w 34"/>
                <a:gd name="T5" fmla="*/ 1 h 51"/>
                <a:gd name="T6" fmla="*/ 2 w 34"/>
                <a:gd name="T7" fmla="*/ 1 h 51"/>
                <a:gd name="T8" fmla="*/ 2 w 34"/>
                <a:gd name="T9" fmla="*/ 1 h 51"/>
                <a:gd name="T10" fmla="*/ 2 w 34"/>
                <a:gd name="T11" fmla="*/ 1 h 51"/>
                <a:gd name="T12" fmla="*/ 2 w 34"/>
                <a:gd name="T13" fmla="*/ 0 h 51"/>
                <a:gd name="T14" fmla="*/ 1 w 34"/>
                <a:gd name="T15" fmla="*/ 0 h 51"/>
                <a:gd name="T16" fmla="*/ 1 w 34"/>
                <a:gd name="T17" fmla="*/ 0 h 51"/>
                <a:gd name="T18" fmla="*/ 0 w 34"/>
                <a:gd name="T19" fmla="*/ 0 h 51"/>
                <a:gd name="T20" fmla="*/ 0 w 34"/>
                <a:gd name="T21" fmla="*/ 1 h 51"/>
                <a:gd name="T22" fmla="*/ 0 w 34"/>
                <a:gd name="T23" fmla="*/ 1 h 51"/>
                <a:gd name="T24" fmla="*/ 0 w 34"/>
                <a:gd name="T25" fmla="*/ 2 h 51"/>
                <a:gd name="T26" fmla="*/ 0 w 34"/>
                <a:gd name="T27" fmla="*/ 2 h 51"/>
                <a:gd name="T28" fmla="*/ 0 w 34"/>
                <a:gd name="T29" fmla="*/ 3 h 51"/>
                <a:gd name="T30" fmla="*/ 1 w 34"/>
                <a:gd name="T31" fmla="*/ 4 h 51"/>
                <a:gd name="T32" fmla="*/ 2 w 34"/>
                <a:gd name="T33" fmla="*/ 5 h 51"/>
                <a:gd name="T34" fmla="*/ 2 w 34"/>
                <a:gd name="T35" fmla="*/ 6 h 51"/>
                <a:gd name="T36" fmla="*/ 3 w 34"/>
                <a:gd name="T37" fmla="*/ 6 h 51"/>
                <a:gd name="T38" fmla="*/ 4 w 34"/>
                <a:gd name="T39" fmla="*/ 7 h 51"/>
                <a:gd name="T40" fmla="*/ 4 w 34"/>
                <a:gd name="T41" fmla="*/ 7 h 51"/>
                <a:gd name="T42" fmla="*/ 4 w 34"/>
                <a:gd name="T43" fmla="*/ 5 h 51"/>
                <a:gd name="T44" fmla="*/ 3 w 34"/>
                <a:gd name="T45" fmla="*/ 4 h 51"/>
                <a:gd name="T46" fmla="*/ 3 w 34"/>
                <a:gd name="T47" fmla="*/ 2 h 51"/>
                <a:gd name="T48" fmla="*/ 2 w 34"/>
                <a:gd name="T49" fmla="*/ 1 h 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4"/>
                <a:gd name="T76" fmla="*/ 0 h 51"/>
                <a:gd name="T77" fmla="*/ 34 w 34"/>
                <a:gd name="T78" fmla="*/ 51 h 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4" h="51">
                  <a:moveTo>
                    <a:pt x="18" y="7"/>
                  </a:moveTo>
                  <a:lnTo>
                    <a:pt x="18" y="8"/>
                  </a:lnTo>
                  <a:lnTo>
                    <a:pt x="17" y="5"/>
                  </a:lnTo>
                  <a:lnTo>
                    <a:pt x="14" y="1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5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6"/>
                  </a:lnTo>
                  <a:lnTo>
                    <a:pt x="4" y="23"/>
                  </a:lnTo>
                  <a:lnTo>
                    <a:pt x="8" y="30"/>
                  </a:lnTo>
                  <a:lnTo>
                    <a:pt x="13" y="37"/>
                  </a:lnTo>
                  <a:lnTo>
                    <a:pt x="18" y="43"/>
                  </a:lnTo>
                  <a:lnTo>
                    <a:pt x="25" y="47"/>
                  </a:lnTo>
                  <a:lnTo>
                    <a:pt x="30" y="51"/>
                  </a:lnTo>
                  <a:lnTo>
                    <a:pt x="34" y="51"/>
                  </a:lnTo>
                  <a:lnTo>
                    <a:pt x="33" y="40"/>
                  </a:lnTo>
                  <a:lnTo>
                    <a:pt x="29" y="27"/>
                  </a:lnTo>
                  <a:lnTo>
                    <a:pt x="23" y="15"/>
                  </a:lnTo>
                  <a:lnTo>
                    <a:pt x="18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55" name="Freeform 893"/>
            <p:cNvSpPr>
              <a:spLocks/>
            </p:cNvSpPr>
            <p:nvPr/>
          </p:nvSpPr>
          <p:spPr bwMode="auto">
            <a:xfrm>
              <a:off x="4529" y="3364"/>
              <a:ext cx="6" cy="4"/>
            </a:xfrm>
            <a:custGeom>
              <a:avLst/>
              <a:gdLst>
                <a:gd name="T0" fmla="*/ 5 w 46"/>
                <a:gd name="T1" fmla="*/ 3 h 33"/>
                <a:gd name="T2" fmla="*/ 5 w 46"/>
                <a:gd name="T3" fmla="*/ 3 h 33"/>
                <a:gd name="T4" fmla="*/ 6 w 46"/>
                <a:gd name="T5" fmla="*/ 2 h 33"/>
                <a:gd name="T6" fmla="*/ 6 w 46"/>
                <a:gd name="T7" fmla="*/ 2 h 33"/>
                <a:gd name="T8" fmla="*/ 6 w 46"/>
                <a:gd name="T9" fmla="*/ 1 h 33"/>
                <a:gd name="T10" fmla="*/ 6 w 46"/>
                <a:gd name="T11" fmla="*/ 1 h 33"/>
                <a:gd name="T12" fmla="*/ 5 w 46"/>
                <a:gd name="T13" fmla="*/ 0 h 33"/>
                <a:gd name="T14" fmla="*/ 5 w 46"/>
                <a:gd name="T15" fmla="*/ 0 h 33"/>
                <a:gd name="T16" fmla="*/ 4 w 46"/>
                <a:gd name="T17" fmla="*/ 0 h 33"/>
                <a:gd name="T18" fmla="*/ 4 w 46"/>
                <a:gd name="T19" fmla="*/ 0 h 33"/>
                <a:gd name="T20" fmla="*/ 3 w 46"/>
                <a:gd name="T21" fmla="*/ 0 h 33"/>
                <a:gd name="T22" fmla="*/ 2 w 46"/>
                <a:gd name="T23" fmla="*/ 0 h 33"/>
                <a:gd name="T24" fmla="*/ 2 w 46"/>
                <a:gd name="T25" fmla="*/ 1 h 33"/>
                <a:gd name="T26" fmla="*/ 1 w 46"/>
                <a:gd name="T27" fmla="*/ 2 h 33"/>
                <a:gd name="T28" fmla="*/ 0 w 46"/>
                <a:gd name="T29" fmla="*/ 2 h 33"/>
                <a:gd name="T30" fmla="*/ 0 w 46"/>
                <a:gd name="T31" fmla="*/ 3 h 33"/>
                <a:gd name="T32" fmla="*/ 0 w 46"/>
                <a:gd name="T33" fmla="*/ 4 h 33"/>
                <a:gd name="T34" fmla="*/ 0 w 46"/>
                <a:gd name="T35" fmla="*/ 4 h 33"/>
                <a:gd name="T36" fmla="*/ 1 w 46"/>
                <a:gd name="T37" fmla="*/ 4 h 33"/>
                <a:gd name="T38" fmla="*/ 2 w 46"/>
                <a:gd name="T39" fmla="*/ 4 h 33"/>
                <a:gd name="T40" fmla="*/ 2 w 46"/>
                <a:gd name="T41" fmla="*/ 4 h 33"/>
                <a:gd name="T42" fmla="*/ 3 w 46"/>
                <a:gd name="T43" fmla="*/ 4 h 33"/>
                <a:gd name="T44" fmla="*/ 3 w 46"/>
                <a:gd name="T45" fmla="*/ 4 h 33"/>
                <a:gd name="T46" fmla="*/ 4 w 46"/>
                <a:gd name="T47" fmla="*/ 3 h 33"/>
                <a:gd name="T48" fmla="*/ 5 w 46"/>
                <a:gd name="T49" fmla="*/ 3 h 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"/>
                <a:gd name="T76" fmla="*/ 0 h 33"/>
                <a:gd name="T77" fmla="*/ 46 w 46"/>
                <a:gd name="T78" fmla="*/ 33 h 3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" h="33">
                  <a:moveTo>
                    <a:pt x="37" y="24"/>
                  </a:moveTo>
                  <a:lnTo>
                    <a:pt x="41" y="22"/>
                  </a:lnTo>
                  <a:lnTo>
                    <a:pt x="45" y="19"/>
                  </a:lnTo>
                  <a:lnTo>
                    <a:pt x="46" y="15"/>
                  </a:lnTo>
                  <a:lnTo>
                    <a:pt x="46" y="10"/>
                  </a:lnTo>
                  <a:lnTo>
                    <a:pt x="44" y="5"/>
                  </a:lnTo>
                  <a:lnTo>
                    <a:pt x="41" y="2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5" y="1"/>
                  </a:lnTo>
                  <a:lnTo>
                    <a:pt x="19" y="3"/>
                  </a:lnTo>
                  <a:lnTo>
                    <a:pt x="12" y="7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29"/>
                  </a:lnTo>
                  <a:lnTo>
                    <a:pt x="3" y="31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6" y="33"/>
                  </a:lnTo>
                  <a:lnTo>
                    <a:pt x="21" y="31"/>
                  </a:lnTo>
                  <a:lnTo>
                    <a:pt x="26" y="30"/>
                  </a:lnTo>
                  <a:lnTo>
                    <a:pt x="32" y="28"/>
                  </a:lnTo>
                  <a:lnTo>
                    <a:pt x="37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56" name="Freeform 894"/>
            <p:cNvSpPr>
              <a:spLocks/>
            </p:cNvSpPr>
            <p:nvPr/>
          </p:nvSpPr>
          <p:spPr bwMode="auto">
            <a:xfrm>
              <a:off x="4502" y="3356"/>
              <a:ext cx="23" cy="31"/>
            </a:xfrm>
            <a:custGeom>
              <a:avLst/>
              <a:gdLst>
                <a:gd name="T0" fmla="*/ 8 w 177"/>
                <a:gd name="T1" fmla="*/ 5 h 219"/>
                <a:gd name="T2" fmla="*/ 7 w 177"/>
                <a:gd name="T3" fmla="*/ 6 h 219"/>
                <a:gd name="T4" fmla="*/ 5 w 177"/>
                <a:gd name="T5" fmla="*/ 8 h 219"/>
                <a:gd name="T6" fmla="*/ 4 w 177"/>
                <a:gd name="T7" fmla="*/ 9 h 219"/>
                <a:gd name="T8" fmla="*/ 3 w 177"/>
                <a:gd name="T9" fmla="*/ 11 h 219"/>
                <a:gd name="T10" fmla="*/ 2 w 177"/>
                <a:gd name="T11" fmla="*/ 13 h 219"/>
                <a:gd name="T12" fmla="*/ 1 w 177"/>
                <a:gd name="T13" fmla="*/ 15 h 219"/>
                <a:gd name="T14" fmla="*/ 0 w 177"/>
                <a:gd name="T15" fmla="*/ 17 h 219"/>
                <a:gd name="T16" fmla="*/ 0 w 177"/>
                <a:gd name="T17" fmla="*/ 19 h 219"/>
                <a:gd name="T18" fmla="*/ 0 w 177"/>
                <a:gd name="T19" fmla="*/ 22 h 219"/>
                <a:gd name="T20" fmla="*/ 1 w 177"/>
                <a:gd name="T21" fmla="*/ 25 h 219"/>
                <a:gd name="T22" fmla="*/ 3 w 177"/>
                <a:gd name="T23" fmla="*/ 27 h 219"/>
                <a:gd name="T24" fmla="*/ 5 w 177"/>
                <a:gd name="T25" fmla="*/ 29 h 219"/>
                <a:gd name="T26" fmla="*/ 7 w 177"/>
                <a:gd name="T27" fmla="*/ 30 h 219"/>
                <a:gd name="T28" fmla="*/ 10 w 177"/>
                <a:gd name="T29" fmla="*/ 31 h 219"/>
                <a:gd name="T30" fmla="*/ 13 w 177"/>
                <a:gd name="T31" fmla="*/ 31 h 219"/>
                <a:gd name="T32" fmla="*/ 15 w 177"/>
                <a:gd name="T33" fmla="*/ 31 h 219"/>
                <a:gd name="T34" fmla="*/ 16 w 177"/>
                <a:gd name="T35" fmla="*/ 31 h 219"/>
                <a:gd name="T36" fmla="*/ 17 w 177"/>
                <a:gd name="T37" fmla="*/ 30 h 219"/>
                <a:gd name="T38" fmla="*/ 17 w 177"/>
                <a:gd name="T39" fmla="*/ 30 h 219"/>
                <a:gd name="T40" fmla="*/ 17 w 177"/>
                <a:gd name="T41" fmla="*/ 29 h 219"/>
                <a:gd name="T42" fmla="*/ 17 w 177"/>
                <a:gd name="T43" fmla="*/ 29 h 219"/>
                <a:gd name="T44" fmla="*/ 17 w 177"/>
                <a:gd name="T45" fmla="*/ 29 h 219"/>
                <a:gd name="T46" fmla="*/ 16 w 177"/>
                <a:gd name="T47" fmla="*/ 29 h 219"/>
                <a:gd name="T48" fmla="*/ 15 w 177"/>
                <a:gd name="T49" fmla="*/ 29 h 219"/>
                <a:gd name="T50" fmla="*/ 14 w 177"/>
                <a:gd name="T51" fmla="*/ 29 h 219"/>
                <a:gd name="T52" fmla="*/ 14 w 177"/>
                <a:gd name="T53" fmla="*/ 29 h 219"/>
                <a:gd name="T54" fmla="*/ 13 w 177"/>
                <a:gd name="T55" fmla="*/ 29 h 219"/>
                <a:gd name="T56" fmla="*/ 13 w 177"/>
                <a:gd name="T57" fmla="*/ 29 h 219"/>
                <a:gd name="T58" fmla="*/ 11 w 177"/>
                <a:gd name="T59" fmla="*/ 28 h 219"/>
                <a:gd name="T60" fmla="*/ 10 w 177"/>
                <a:gd name="T61" fmla="*/ 28 h 219"/>
                <a:gd name="T62" fmla="*/ 9 w 177"/>
                <a:gd name="T63" fmla="*/ 28 h 219"/>
                <a:gd name="T64" fmla="*/ 7 w 177"/>
                <a:gd name="T65" fmla="*/ 28 h 219"/>
                <a:gd name="T66" fmla="*/ 6 w 177"/>
                <a:gd name="T67" fmla="*/ 27 h 219"/>
                <a:gd name="T68" fmla="*/ 5 w 177"/>
                <a:gd name="T69" fmla="*/ 26 h 219"/>
                <a:gd name="T70" fmla="*/ 3 w 177"/>
                <a:gd name="T71" fmla="*/ 25 h 219"/>
                <a:gd name="T72" fmla="*/ 2 w 177"/>
                <a:gd name="T73" fmla="*/ 23 h 219"/>
                <a:gd name="T74" fmla="*/ 2 w 177"/>
                <a:gd name="T75" fmla="*/ 21 h 219"/>
                <a:gd name="T76" fmla="*/ 2 w 177"/>
                <a:gd name="T77" fmla="*/ 19 h 219"/>
                <a:gd name="T78" fmla="*/ 2 w 177"/>
                <a:gd name="T79" fmla="*/ 16 h 219"/>
                <a:gd name="T80" fmla="*/ 3 w 177"/>
                <a:gd name="T81" fmla="*/ 14 h 219"/>
                <a:gd name="T82" fmla="*/ 4 w 177"/>
                <a:gd name="T83" fmla="*/ 13 h 219"/>
                <a:gd name="T84" fmla="*/ 6 w 177"/>
                <a:gd name="T85" fmla="*/ 11 h 219"/>
                <a:gd name="T86" fmla="*/ 7 w 177"/>
                <a:gd name="T87" fmla="*/ 9 h 219"/>
                <a:gd name="T88" fmla="*/ 9 w 177"/>
                <a:gd name="T89" fmla="*/ 8 h 219"/>
                <a:gd name="T90" fmla="*/ 11 w 177"/>
                <a:gd name="T91" fmla="*/ 6 h 219"/>
                <a:gd name="T92" fmla="*/ 13 w 177"/>
                <a:gd name="T93" fmla="*/ 5 h 219"/>
                <a:gd name="T94" fmla="*/ 15 w 177"/>
                <a:gd name="T95" fmla="*/ 4 h 219"/>
                <a:gd name="T96" fmla="*/ 17 w 177"/>
                <a:gd name="T97" fmla="*/ 3 h 219"/>
                <a:gd name="T98" fmla="*/ 18 w 177"/>
                <a:gd name="T99" fmla="*/ 2 h 219"/>
                <a:gd name="T100" fmla="*/ 20 w 177"/>
                <a:gd name="T101" fmla="*/ 2 h 219"/>
                <a:gd name="T102" fmla="*/ 22 w 177"/>
                <a:gd name="T103" fmla="*/ 1 h 219"/>
                <a:gd name="T104" fmla="*/ 23 w 177"/>
                <a:gd name="T105" fmla="*/ 1 h 219"/>
                <a:gd name="T106" fmla="*/ 22 w 177"/>
                <a:gd name="T107" fmla="*/ 0 h 219"/>
                <a:gd name="T108" fmla="*/ 21 w 177"/>
                <a:gd name="T109" fmla="*/ 0 h 219"/>
                <a:gd name="T110" fmla="*/ 19 w 177"/>
                <a:gd name="T111" fmla="*/ 0 h 219"/>
                <a:gd name="T112" fmla="*/ 17 w 177"/>
                <a:gd name="T113" fmla="*/ 1 h 219"/>
                <a:gd name="T114" fmla="*/ 14 w 177"/>
                <a:gd name="T115" fmla="*/ 2 h 219"/>
                <a:gd name="T116" fmla="*/ 12 w 177"/>
                <a:gd name="T117" fmla="*/ 2 h 219"/>
                <a:gd name="T118" fmla="*/ 10 w 177"/>
                <a:gd name="T119" fmla="*/ 4 h 219"/>
                <a:gd name="T120" fmla="*/ 8 w 177"/>
                <a:gd name="T121" fmla="*/ 5 h 21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7"/>
                <a:gd name="T184" fmla="*/ 0 h 219"/>
                <a:gd name="T185" fmla="*/ 177 w 177"/>
                <a:gd name="T186" fmla="*/ 219 h 21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7" h="219">
                  <a:moveTo>
                    <a:pt x="65" y="33"/>
                  </a:moveTo>
                  <a:lnTo>
                    <a:pt x="52" y="43"/>
                  </a:lnTo>
                  <a:lnTo>
                    <a:pt x="41" y="54"/>
                  </a:lnTo>
                  <a:lnTo>
                    <a:pt x="29" y="66"/>
                  </a:lnTo>
                  <a:lnTo>
                    <a:pt x="20" y="79"/>
                  </a:lnTo>
                  <a:lnTo>
                    <a:pt x="12" y="93"/>
                  </a:lnTo>
                  <a:lnTo>
                    <a:pt x="6" y="107"/>
                  </a:lnTo>
                  <a:lnTo>
                    <a:pt x="2" y="121"/>
                  </a:lnTo>
                  <a:lnTo>
                    <a:pt x="0" y="136"/>
                  </a:lnTo>
                  <a:lnTo>
                    <a:pt x="2" y="158"/>
                  </a:lnTo>
                  <a:lnTo>
                    <a:pt x="10" y="177"/>
                  </a:lnTo>
                  <a:lnTo>
                    <a:pt x="23" y="193"/>
                  </a:lnTo>
                  <a:lnTo>
                    <a:pt x="38" y="204"/>
                  </a:lnTo>
                  <a:lnTo>
                    <a:pt x="57" y="213"/>
                  </a:lnTo>
                  <a:lnTo>
                    <a:pt x="78" y="218"/>
                  </a:lnTo>
                  <a:lnTo>
                    <a:pt x="98" y="219"/>
                  </a:lnTo>
                  <a:lnTo>
                    <a:pt x="118" y="216"/>
                  </a:lnTo>
                  <a:lnTo>
                    <a:pt x="123" y="216"/>
                  </a:lnTo>
                  <a:lnTo>
                    <a:pt x="127" y="214"/>
                  </a:lnTo>
                  <a:lnTo>
                    <a:pt x="130" y="210"/>
                  </a:lnTo>
                  <a:lnTo>
                    <a:pt x="131" y="205"/>
                  </a:lnTo>
                  <a:lnTo>
                    <a:pt x="130" y="203"/>
                  </a:lnTo>
                  <a:lnTo>
                    <a:pt x="127" y="203"/>
                  </a:lnTo>
                  <a:lnTo>
                    <a:pt x="123" y="202"/>
                  </a:lnTo>
                  <a:lnTo>
                    <a:pt x="117" y="202"/>
                  </a:lnTo>
                  <a:lnTo>
                    <a:pt x="111" y="202"/>
                  </a:lnTo>
                  <a:lnTo>
                    <a:pt x="106" y="202"/>
                  </a:lnTo>
                  <a:lnTo>
                    <a:pt x="100" y="202"/>
                  </a:lnTo>
                  <a:lnTo>
                    <a:pt x="97" y="202"/>
                  </a:lnTo>
                  <a:lnTo>
                    <a:pt x="87" y="201"/>
                  </a:lnTo>
                  <a:lnTo>
                    <a:pt x="77" y="200"/>
                  </a:lnTo>
                  <a:lnTo>
                    <a:pt x="67" y="199"/>
                  </a:lnTo>
                  <a:lnTo>
                    <a:pt x="56" y="196"/>
                  </a:lnTo>
                  <a:lnTo>
                    <a:pt x="46" y="193"/>
                  </a:lnTo>
                  <a:lnTo>
                    <a:pt x="35" y="185"/>
                  </a:lnTo>
                  <a:lnTo>
                    <a:pt x="26" y="175"/>
                  </a:lnTo>
                  <a:lnTo>
                    <a:pt x="15" y="162"/>
                  </a:lnTo>
                  <a:lnTo>
                    <a:pt x="13" y="146"/>
                  </a:lnTo>
                  <a:lnTo>
                    <a:pt x="14" y="131"/>
                  </a:lnTo>
                  <a:lnTo>
                    <a:pt x="19" y="116"/>
                  </a:lnTo>
                  <a:lnTo>
                    <a:pt x="25" y="102"/>
                  </a:lnTo>
                  <a:lnTo>
                    <a:pt x="34" y="89"/>
                  </a:lnTo>
                  <a:lnTo>
                    <a:pt x="45" y="76"/>
                  </a:lnTo>
                  <a:lnTo>
                    <a:pt x="56" y="65"/>
                  </a:lnTo>
                  <a:lnTo>
                    <a:pt x="70" y="55"/>
                  </a:lnTo>
                  <a:lnTo>
                    <a:pt x="84" y="45"/>
                  </a:lnTo>
                  <a:lnTo>
                    <a:pt x="98" y="37"/>
                  </a:lnTo>
                  <a:lnTo>
                    <a:pt x="113" y="29"/>
                  </a:lnTo>
                  <a:lnTo>
                    <a:pt x="127" y="23"/>
                  </a:lnTo>
                  <a:lnTo>
                    <a:pt x="141" y="17"/>
                  </a:lnTo>
                  <a:lnTo>
                    <a:pt x="154" y="12"/>
                  </a:lnTo>
                  <a:lnTo>
                    <a:pt x="167" y="9"/>
                  </a:lnTo>
                  <a:lnTo>
                    <a:pt x="177" y="7"/>
                  </a:lnTo>
                  <a:lnTo>
                    <a:pt x="170" y="2"/>
                  </a:lnTo>
                  <a:lnTo>
                    <a:pt x="158" y="0"/>
                  </a:lnTo>
                  <a:lnTo>
                    <a:pt x="145" y="2"/>
                  </a:lnTo>
                  <a:lnTo>
                    <a:pt x="129" y="6"/>
                  </a:lnTo>
                  <a:lnTo>
                    <a:pt x="111" y="11"/>
                  </a:lnTo>
                  <a:lnTo>
                    <a:pt x="94" y="17"/>
                  </a:lnTo>
                  <a:lnTo>
                    <a:pt x="78" y="26"/>
                  </a:lnTo>
                  <a:lnTo>
                    <a:pt x="65" y="3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57" name="Freeform 895"/>
            <p:cNvSpPr>
              <a:spLocks/>
            </p:cNvSpPr>
            <p:nvPr/>
          </p:nvSpPr>
          <p:spPr bwMode="auto">
            <a:xfrm>
              <a:off x="4540" y="3355"/>
              <a:ext cx="15" cy="25"/>
            </a:xfrm>
            <a:custGeom>
              <a:avLst/>
              <a:gdLst>
                <a:gd name="T0" fmla="*/ 13 w 115"/>
                <a:gd name="T1" fmla="*/ 8 h 170"/>
                <a:gd name="T2" fmla="*/ 13 w 115"/>
                <a:gd name="T3" fmla="*/ 11 h 170"/>
                <a:gd name="T4" fmla="*/ 13 w 115"/>
                <a:gd name="T5" fmla="*/ 13 h 170"/>
                <a:gd name="T6" fmla="*/ 12 w 115"/>
                <a:gd name="T7" fmla="*/ 15 h 170"/>
                <a:gd name="T8" fmla="*/ 10 w 115"/>
                <a:gd name="T9" fmla="*/ 17 h 170"/>
                <a:gd name="T10" fmla="*/ 9 w 115"/>
                <a:gd name="T11" fmla="*/ 18 h 170"/>
                <a:gd name="T12" fmla="*/ 7 w 115"/>
                <a:gd name="T13" fmla="*/ 20 h 170"/>
                <a:gd name="T14" fmla="*/ 5 w 115"/>
                <a:gd name="T15" fmla="*/ 21 h 170"/>
                <a:gd name="T16" fmla="*/ 4 w 115"/>
                <a:gd name="T17" fmla="*/ 23 h 170"/>
                <a:gd name="T18" fmla="*/ 3 w 115"/>
                <a:gd name="T19" fmla="*/ 23 h 170"/>
                <a:gd name="T20" fmla="*/ 3 w 115"/>
                <a:gd name="T21" fmla="*/ 24 h 170"/>
                <a:gd name="T22" fmla="*/ 3 w 115"/>
                <a:gd name="T23" fmla="*/ 24 h 170"/>
                <a:gd name="T24" fmla="*/ 3 w 115"/>
                <a:gd name="T25" fmla="*/ 25 h 170"/>
                <a:gd name="T26" fmla="*/ 4 w 115"/>
                <a:gd name="T27" fmla="*/ 25 h 170"/>
                <a:gd name="T28" fmla="*/ 4 w 115"/>
                <a:gd name="T29" fmla="*/ 25 h 170"/>
                <a:gd name="T30" fmla="*/ 4 w 115"/>
                <a:gd name="T31" fmla="*/ 25 h 170"/>
                <a:gd name="T32" fmla="*/ 5 w 115"/>
                <a:gd name="T33" fmla="*/ 25 h 170"/>
                <a:gd name="T34" fmla="*/ 7 w 115"/>
                <a:gd name="T35" fmla="*/ 23 h 170"/>
                <a:gd name="T36" fmla="*/ 9 w 115"/>
                <a:gd name="T37" fmla="*/ 22 h 170"/>
                <a:gd name="T38" fmla="*/ 11 w 115"/>
                <a:gd name="T39" fmla="*/ 20 h 170"/>
                <a:gd name="T40" fmla="*/ 13 w 115"/>
                <a:gd name="T41" fmla="*/ 18 h 170"/>
                <a:gd name="T42" fmla="*/ 14 w 115"/>
                <a:gd name="T43" fmla="*/ 16 h 170"/>
                <a:gd name="T44" fmla="*/ 15 w 115"/>
                <a:gd name="T45" fmla="*/ 13 h 170"/>
                <a:gd name="T46" fmla="*/ 15 w 115"/>
                <a:gd name="T47" fmla="*/ 11 h 170"/>
                <a:gd name="T48" fmla="*/ 14 w 115"/>
                <a:gd name="T49" fmla="*/ 8 h 170"/>
                <a:gd name="T50" fmla="*/ 13 w 115"/>
                <a:gd name="T51" fmla="*/ 6 h 170"/>
                <a:gd name="T52" fmla="*/ 12 w 115"/>
                <a:gd name="T53" fmla="*/ 4 h 170"/>
                <a:gd name="T54" fmla="*/ 9 w 115"/>
                <a:gd name="T55" fmla="*/ 2 h 170"/>
                <a:gd name="T56" fmla="*/ 7 w 115"/>
                <a:gd name="T57" fmla="*/ 1 h 170"/>
                <a:gd name="T58" fmla="*/ 5 w 115"/>
                <a:gd name="T59" fmla="*/ 0 h 170"/>
                <a:gd name="T60" fmla="*/ 3 w 115"/>
                <a:gd name="T61" fmla="*/ 0 h 170"/>
                <a:gd name="T62" fmla="*/ 1 w 115"/>
                <a:gd name="T63" fmla="*/ 0 h 170"/>
                <a:gd name="T64" fmla="*/ 0 w 115"/>
                <a:gd name="T65" fmla="*/ 1 h 170"/>
                <a:gd name="T66" fmla="*/ 2 w 115"/>
                <a:gd name="T67" fmla="*/ 1 h 170"/>
                <a:gd name="T68" fmla="*/ 4 w 115"/>
                <a:gd name="T69" fmla="*/ 2 h 170"/>
                <a:gd name="T70" fmla="*/ 6 w 115"/>
                <a:gd name="T71" fmla="*/ 2 h 170"/>
                <a:gd name="T72" fmla="*/ 7 w 115"/>
                <a:gd name="T73" fmla="*/ 3 h 170"/>
                <a:gd name="T74" fmla="*/ 9 w 115"/>
                <a:gd name="T75" fmla="*/ 4 h 170"/>
                <a:gd name="T76" fmla="*/ 11 w 115"/>
                <a:gd name="T77" fmla="*/ 5 h 170"/>
                <a:gd name="T78" fmla="*/ 12 w 115"/>
                <a:gd name="T79" fmla="*/ 6 h 170"/>
                <a:gd name="T80" fmla="*/ 13 w 115"/>
                <a:gd name="T81" fmla="*/ 8 h 17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170"/>
                <a:gd name="T125" fmla="*/ 115 w 115"/>
                <a:gd name="T126" fmla="*/ 170 h 17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170">
                  <a:moveTo>
                    <a:pt x="97" y="57"/>
                  </a:moveTo>
                  <a:lnTo>
                    <a:pt x="100" y="75"/>
                  </a:lnTo>
                  <a:lnTo>
                    <a:pt x="98" y="90"/>
                  </a:lnTo>
                  <a:lnTo>
                    <a:pt x="91" y="103"/>
                  </a:lnTo>
                  <a:lnTo>
                    <a:pt x="80" y="114"/>
                  </a:lnTo>
                  <a:lnTo>
                    <a:pt x="68" y="125"/>
                  </a:lnTo>
                  <a:lnTo>
                    <a:pt x="54" y="135"/>
                  </a:lnTo>
                  <a:lnTo>
                    <a:pt x="39" y="145"/>
                  </a:lnTo>
                  <a:lnTo>
                    <a:pt x="27" y="155"/>
                  </a:lnTo>
                  <a:lnTo>
                    <a:pt x="25" y="158"/>
                  </a:lnTo>
                  <a:lnTo>
                    <a:pt x="23" y="160"/>
                  </a:lnTo>
                  <a:lnTo>
                    <a:pt x="23" y="164"/>
                  </a:lnTo>
                  <a:lnTo>
                    <a:pt x="26" y="167"/>
                  </a:lnTo>
                  <a:lnTo>
                    <a:pt x="28" y="169"/>
                  </a:lnTo>
                  <a:lnTo>
                    <a:pt x="31" y="170"/>
                  </a:lnTo>
                  <a:lnTo>
                    <a:pt x="34" y="170"/>
                  </a:lnTo>
                  <a:lnTo>
                    <a:pt x="37" y="169"/>
                  </a:lnTo>
                  <a:lnTo>
                    <a:pt x="53" y="159"/>
                  </a:lnTo>
                  <a:lnTo>
                    <a:pt x="69" y="149"/>
                  </a:lnTo>
                  <a:lnTo>
                    <a:pt x="83" y="137"/>
                  </a:lnTo>
                  <a:lnTo>
                    <a:pt x="97" y="123"/>
                  </a:lnTo>
                  <a:lnTo>
                    <a:pt x="106" y="108"/>
                  </a:lnTo>
                  <a:lnTo>
                    <a:pt x="113" y="91"/>
                  </a:lnTo>
                  <a:lnTo>
                    <a:pt x="115" y="73"/>
                  </a:lnTo>
                  <a:lnTo>
                    <a:pt x="111" y="53"/>
                  </a:lnTo>
                  <a:lnTo>
                    <a:pt x="101" y="39"/>
                  </a:lnTo>
                  <a:lnTo>
                    <a:pt x="89" y="26"/>
                  </a:lnTo>
                  <a:lnTo>
                    <a:pt x="72" y="15"/>
                  </a:lnTo>
                  <a:lnTo>
                    <a:pt x="55" y="8"/>
                  </a:lnTo>
                  <a:lnTo>
                    <a:pt x="37" y="2"/>
                  </a:lnTo>
                  <a:lnTo>
                    <a:pt x="21" y="0"/>
                  </a:lnTo>
                  <a:lnTo>
                    <a:pt x="9" y="1"/>
                  </a:lnTo>
                  <a:lnTo>
                    <a:pt x="0" y="5"/>
                  </a:lnTo>
                  <a:lnTo>
                    <a:pt x="15" y="10"/>
                  </a:lnTo>
                  <a:lnTo>
                    <a:pt x="30" y="13"/>
                  </a:lnTo>
                  <a:lnTo>
                    <a:pt x="43" y="16"/>
                  </a:lnTo>
                  <a:lnTo>
                    <a:pt x="57" y="20"/>
                  </a:lnTo>
                  <a:lnTo>
                    <a:pt x="70" y="26"/>
                  </a:lnTo>
                  <a:lnTo>
                    <a:pt x="81" y="33"/>
                  </a:lnTo>
                  <a:lnTo>
                    <a:pt x="91" y="43"/>
                  </a:lnTo>
                  <a:lnTo>
                    <a:pt x="97" y="5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58" name="Freeform 896"/>
            <p:cNvSpPr>
              <a:spLocks/>
            </p:cNvSpPr>
            <p:nvPr/>
          </p:nvSpPr>
          <p:spPr bwMode="auto">
            <a:xfrm>
              <a:off x="4488" y="3350"/>
              <a:ext cx="36" cy="50"/>
            </a:xfrm>
            <a:custGeom>
              <a:avLst/>
              <a:gdLst>
                <a:gd name="T0" fmla="*/ 11 w 289"/>
                <a:gd name="T1" fmla="*/ 9 h 352"/>
                <a:gd name="T2" fmla="*/ 6 w 289"/>
                <a:gd name="T3" fmla="*/ 15 h 352"/>
                <a:gd name="T4" fmla="*/ 2 w 289"/>
                <a:gd name="T5" fmla="*/ 22 h 352"/>
                <a:gd name="T6" fmla="*/ 0 w 289"/>
                <a:gd name="T7" fmla="*/ 30 h 352"/>
                <a:gd name="T8" fmla="*/ 0 w 289"/>
                <a:gd name="T9" fmla="*/ 35 h 352"/>
                <a:gd name="T10" fmla="*/ 1 w 289"/>
                <a:gd name="T11" fmla="*/ 38 h 352"/>
                <a:gd name="T12" fmla="*/ 2 w 289"/>
                <a:gd name="T13" fmla="*/ 39 h 352"/>
                <a:gd name="T14" fmla="*/ 4 w 289"/>
                <a:gd name="T15" fmla="*/ 41 h 352"/>
                <a:gd name="T16" fmla="*/ 6 w 289"/>
                <a:gd name="T17" fmla="*/ 43 h 352"/>
                <a:gd name="T18" fmla="*/ 10 w 289"/>
                <a:gd name="T19" fmla="*/ 45 h 352"/>
                <a:gd name="T20" fmla="*/ 13 w 289"/>
                <a:gd name="T21" fmla="*/ 46 h 352"/>
                <a:gd name="T22" fmla="*/ 17 w 289"/>
                <a:gd name="T23" fmla="*/ 48 h 352"/>
                <a:gd name="T24" fmla="*/ 21 w 289"/>
                <a:gd name="T25" fmla="*/ 49 h 352"/>
                <a:gd name="T26" fmla="*/ 25 w 289"/>
                <a:gd name="T27" fmla="*/ 49 h 352"/>
                <a:gd name="T28" fmla="*/ 29 w 289"/>
                <a:gd name="T29" fmla="*/ 50 h 352"/>
                <a:gd name="T30" fmla="*/ 32 w 289"/>
                <a:gd name="T31" fmla="*/ 50 h 352"/>
                <a:gd name="T32" fmla="*/ 35 w 289"/>
                <a:gd name="T33" fmla="*/ 50 h 352"/>
                <a:gd name="T34" fmla="*/ 36 w 289"/>
                <a:gd name="T35" fmla="*/ 49 h 352"/>
                <a:gd name="T36" fmla="*/ 36 w 289"/>
                <a:gd name="T37" fmla="*/ 48 h 352"/>
                <a:gd name="T38" fmla="*/ 35 w 289"/>
                <a:gd name="T39" fmla="*/ 47 h 352"/>
                <a:gd name="T40" fmla="*/ 33 w 289"/>
                <a:gd name="T41" fmla="*/ 46 h 352"/>
                <a:gd name="T42" fmla="*/ 29 w 289"/>
                <a:gd name="T43" fmla="*/ 46 h 352"/>
                <a:gd name="T44" fmla="*/ 26 w 289"/>
                <a:gd name="T45" fmla="*/ 46 h 352"/>
                <a:gd name="T46" fmla="*/ 22 w 289"/>
                <a:gd name="T47" fmla="*/ 45 h 352"/>
                <a:gd name="T48" fmla="*/ 19 w 289"/>
                <a:gd name="T49" fmla="*/ 45 h 352"/>
                <a:gd name="T50" fmla="*/ 15 w 289"/>
                <a:gd name="T51" fmla="*/ 43 h 352"/>
                <a:gd name="T52" fmla="*/ 12 w 289"/>
                <a:gd name="T53" fmla="*/ 42 h 352"/>
                <a:gd name="T54" fmla="*/ 8 w 289"/>
                <a:gd name="T55" fmla="*/ 40 h 352"/>
                <a:gd name="T56" fmla="*/ 6 w 289"/>
                <a:gd name="T57" fmla="*/ 38 h 352"/>
                <a:gd name="T58" fmla="*/ 4 w 289"/>
                <a:gd name="T59" fmla="*/ 36 h 352"/>
                <a:gd name="T60" fmla="*/ 3 w 289"/>
                <a:gd name="T61" fmla="*/ 32 h 352"/>
                <a:gd name="T62" fmla="*/ 4 w 289"/>
                <a:gd name="T63" fmla="*/ 26 h 352"/>
                <a:gd name="T64" fmla="*/ 6 w 289"/>
                <a:gd name="T65" fmla="*/ 22 h 352"/>
                <a:gd name="T66" fmla="*/ 8 w 289"/>
                <a:gd name="T67" fmla="*/ 18 h 352"/>
                <a:gd name="T68" fmla="*/ 10 w 289"/>
                <a:gd name="T69" fmla="*/ 15 h 352"/>
                <a:gd name="T70" fmla="*/ 13 w 289"/>
                <a:gd name="T71" fmla="*/ 12 h 352"/>
                <a:gd name="T72" fmla="*/ 16 w 289"/>
                <a:gd name="T73" fmla="*/ 8 h 352"/>
                <a:gd name="T74" fmla="*/ 20 w 289"/>
                <a:gd name="T75" fmla="*/ 5 h 352"/>
                <a:gd name="T76" fmla="*/ 25 w 289"/>
                <a:gd name="T77" fmla="*/ 3 h 352"/>
                <a:gd name="T78" fmla="*/ 28 w 289"/>
                <a:gd name="T79" fmla="*/ 1 h 352"/>
                <a:gd name="T80" fmla="*/ 28 w 289"/>
                <a:gd name="T81" fmla="*/ 0 h 352"/>
                <a:gd name="T82" fmla="*/ 25 w 289"/>
                <a:gd name="T83" fmla="*/ 1 h 352"/>
                <a:gd name="T84" fmla="*/ 20 w 289"/>
                <a:gd name="T85" fmla="*/ 3 h 352"/>
                <a:gd name="T86" fmla="*/ 16 w 289"/>
                <a:gd name="T87" fmla="*/ 5 h 3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9"/>
                <a:gd name="T133" fmla="*/ 0 h 352"/>
                <a:gd name="T134" fmla="*/ 289 w 289"/>
                <a:gd name="T135" fmla="*/ 352 h 35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9" h="352">
                  <a:moveTo>
                    <a:pt x="113" y="47"/>
                  </a:moveTo>
                  <a:lnTo>
                    <a:pt x="90" y="65"/>
                  </a:lnTo>
                  <a:lnTo>
                    <a:pt x="68" y="85"/>
                  </a:lnTo>
                  <a:lnTo>
                    <a:pt x="48" y="106"/>
                  </a:lnTo>
                  <a:lnTo>
                    <a:pt x="31" y="130"/>
                  </a:lnTo>
                  <a:lnTo>
                    <a:pt x="16" y="156"/>
                  </a:lnTo>
                  <a:lnTo>
                    <a:pt x="5" y="182"/>
                  </a:lnTo>
                  <a:lnTo>
                    <a:pt x="0" y="211"/>
                  </a:lnTo>
                  <a:lnTo>
                    <a:pt x="1" y="241"/>
                  </a:lnTo>
                  <a:lnTo>
                    <a:pt x="3" y="249"/>
                  </a:lnTo>
                  <a:lnTo>
                    <a:pt x="6" y="257"/>
                  </a:lnTo>
                  <a:lnTo>
                    <a:pt x="10" y="264"/>
                  </a:lnTo>
                  <a:lnTo>
                    <a:pt x="14" y="271"/>
                  </a:lnTo>
                  <a:lnTo>
                    <a:pt x="19" y="277"/>
                  </a:lnTo>
                  <a:lnTo>
                    <a:pt x="24" y="284"/>
                  </a:lnTo>
                  <a:lnTo>
                    <a:pt x="31" y="289"/>
                  </a:lnTo>
                  <a:lnTo>
                    <a:pt x="37" y="293"/>
                  </a:lnTo>
                  <a:lnTo>
                    <a:pt x="51" y="302"/>
                  </a:lnTo>
                  <a:lnTo>
                    <a:pt x="64" y="309"/>
                  </a:lnTo>
                  <a:lnTo>
                    <a:pt x="78" y="316"/>
                  </a:lnTo>
                  <a:lnTo>
                    <a:pt x="93" y="321"/>
                  </a:lnTo>
                  <a:lnTo>
                    <a:pt x="107" y="327"/>
                  </a:lnTo>
                  <a:lnTo>
                    <a:pt x="122" y="331"/>
                  </a:lnTo>
                  <a:lnTo>
                    <a:pt x="137" y="335"/>
                  </a:lnTo>
                  <a:lnTo>
                    <a:pt x="151" y="338"/>
                  </a:lnTo>
                  <a:lnTo>
                    <a:pt x="167" y="342"/>
                  </a:lnTo>
                  <a:lnTo>
                    <a:pt x="183" y="344"/>
                  </a:lnTo>
                  <a:lnTo>
                    <a:pt x="198" y="346"/>
                  </a:lnTo>
                  <a:lnTo>
                    <a:pt x="213" y="348"/>
                  </a:lnTo>
                  <a:lnTo>
                    <a:pt x="229" y="349"/>
                  </a:lnTo>
                  <a:lnTo>
                    <a:pt x="245" y="350"/>
                  </a:lnTo>
                  <a:lnTo>
                    <a:pt x="260" y="351"/>
                  </a:lnTo>
                  <a:lnTo>
                    <a:pt x="275" y="352"/>
                  </a:lnTo>
                  <a:lnTo>
                    <a:pt x="280" y="352"/>
                  </a:lnTo>
                  <a:lnTo>
                    <a:pt x="284" y="349"/>
                  </a:lnTo>
                  <a:lnTo>
                    <a:pt x="287" y="346"/>
                  </a:lnTo>
                  <a:lnTo>
                    <a:pt x="289" y="340"/>
                  </a:lnTo>
                  <a:lnTo>
                    <a:pt x="289" y="335"/>
                  </a:lnTo>
                  <a:lnTo>
                    <a:pt x="287" y="331"/>
                  </a:lnTo>
                  <a:lnTo>
                    <a:pt x="283" y="328"/>
                  </a:lnTo>
                  <a:lnTo>
                    <a:pt x="279" y="327"/>
                  </a:lnTo>
                  <a:lnTo>
                    <a:pt x="264" y="327"/>
                  </a:lnTo>
                  <a:lnTo>
                    <a:pt x="250" y="327"/>
                  </a:lnTo>
                  <a:lnTo>
                    <a:pt x="235" y="326"/>
                  </a:lnTo>
                  <a:lnTo>
                    <a:pt x="222" y="324"/>
                  </a:lnTo>
                  <a:lnTo>
                    <a:pt x="207" y="323"/>
                  </a:lnTo>
                  <a:lnTo>
                    <a:pt x="192" y="321"/>
                  </a:lnTo>
                  <a:lnTo>
                    <a:pt x="179" y="319"/>
                  </a:lnTo>
                  <a:lnTo>
                    <a:pt x="164" y="317"/>
                  </a:lnTo>
                  <a:lnTo>
                    <a:pt x="150" y="314"/>
                  </a:lnTo>
                  <a:lnTo>
                    <a:pt x="136" y="311"/>
                  </a:lnTo>
                  <a:lnTo>
                    <a:pt x="122" y="306"/>
                  </a:lnTo>
                  <a:lnTo>
                    <a:pt x="108" y="302"/>
                  </a:lnTo>
                  <a:lnTo>
                    <a:pt x="95" y="298"/>
                  </a:lnTo>
                  <a:lnTo>
                    <a:pt x="82" y="291"/>
                  </a:lnTo>
                  <a:lnTo>
                    <a:pt x="68" y="285"/>
                  </a:lnTo>
                  <a:lnTo>
                    <a:pt x="56" y="278"/>
                  </a:lnTo>
                  <a:lnTo>
                    <a:pt x="45" y="271"/>
                  </a:lnTo>
                  <a:lnTo>
                    <a:pt x="37" y="260"/>
                  </a:lnTo>
                  <a:lnTo>
                    <a:pt x="32" y="250"/>
                  </a:lnTo>
                  <a:lnTo>
                    <a:pt x="27" y="237"/>
                  </a:lnTo>
                  <a:lnTo>
                    <a:pt x="27" y="222"/>
                  </a:lnTo>
                  <a:lnTo>
                    <a:pt x="30" y="203"/>
                  </a:lnTo>
                  <a:lnTo>
                    <a:pt x="34" y="183"/>
                  </a:lnTo>
                  <a:lnTo>
                    <a:pt x="38" y="169"/>
                  </a:lnTo>
                  <a:lnTo>
                    <a:pt x="45" y="153"/>
                  </a:lnTo>
                  <a:lnTo>
                    <a:pt x="54" y="140"/>
                  </a:lnTo>
                  <a:lnTo>
                    <a:pt x="61" y="127"/>
                  </a:lnTo>
                  <a:lnTo>
                    <a:pt x="71" y="115"/>
                  </a:lnTo>
                  <a:lnTo>
                    <a:pt x="80" y="103"/>
                  </a:lnTo>
                  <a:lnTo>
                    <a:pt x="90" y="93"/>
                  </a:lnTo>
                  <a:lnTo>
                    <a:pt x="102" y="82"/>
                  </a:lnTo>
                  <a:lnTo>
                    <a:pt x="116" y="70"/>
                  </a:lnTo>
                  <a:lnTo>
                    <a:pt x="129" y="59"/>
                  </a:lnTo>
                  <a:lnTo>
                    <a:pt x="145" y="49"/>
                  </a:lnTo>
                  <a:lnTo>
                    <a:pt x="162" y="38"/>
                  </a:lnTo>
                  <a:lnTo>
                    <a:pt x="180" y="28"/>
                  </a:lnTo>
                  <a:lnTo>
                    <a:pt x="197" y="20"/>
                  </a:lnTo>
                  <a:lnTo>
                    <a:pt x="212" y="12"/>
                  </a:lnTo>
                  <a:lnTo>
                    <a:pt x="227" y="6"/>
                  </a:lnTo>
                  <a:lnTo>
                    <a:pt x="240" y="1"/>
                  </a:lnTo>
                  <a:lnTo>
                    <a:pt x="228" y="0"/>
                  </a:lnTo>
                  <a:lnTo>
                    <a:pt x="213" y="1"/>
                  </a:lnTo>
                  <a:lnTo>
                    <a:pt x="198" y="5"/>
                  </a:lnTo>
                  <a:lnTo>
                    <a:pt x="180" y="10"/>
                  </a:lnTo>
                  <a:lnTo>
                    <a:pt x="162" y="18"/>
                  </a:lnTo>
                  <a:lnTo>
                    <a:pt x="144" y="26"/>
                  </a:lnTo>
                  <a:lnTo>
                    <a:pt x="127" y="36"/>
                  </a:lnTo>
                  <a:lnTo>
                    <a:pt x="113" y="47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59" name="Freeform 897"/>
            <p:cNvSpPr>
              <a:spLocks/>
            </p:cNvSpPr>
            <p:nvPr/>
          </p:nvSpPr>
          <p:spPr bwMode="auto">
            <a:xfrm>
              <a:off x="4539" y="3348"/>
              <a:ext cx="32" cy="34"/>
            </a:xfrm>
            <a:custGeom>
              <a:avLst/>
              <a:gdLst>
                <a:gd name="T0" fmla="*/ 27 w 252"/>
                <a:gd name="T1" fmla="*/ 10 h 235"/>
                <a:gd name="T2" fmla="*/ 28 w 252"/>
                <a:gd name="T3" fmla="*/ 12 h 235"/>
                <a:gd name="T4" fmla="*/ 29 w 252"/>
                <a:gd name="T5" fmla="*/ 14 h 235"/>
                <a:gd name="T6" fmla="*/ 29 w 252"/>
                <a:gd name="T7" fmla="*/ 17 h 235"/>
                <a:gd name="T8" fmla="*/ 29 w 252"/>
                <a:gd name="T9" fmla="*/ 19 h 235"/>
                <a:gd name="T10" fmla="*/ 29 w 252"/>
                <a:gd name="T11" fmla="*/ 21 h 235"/>
                <a:gd name="T12" fmla="*/ 29 w 252"/>
                <a:gd name="T13" fmla="*/ 23 h 235"/>
                <a:gd name="T14" fmla="*/ 28 w 252"/>
                <a:gd name="T15" fmla="*/ 25 h 235"/>
                <a:gd name="T16" fmla="*/ 27 w 252"/>
                <a:gd name="T17" fmla="*/ 26 h 235"/>
                <a:gd name="T18" fmla="*/ 26 w 252"/>
                <a:gd name="T19" fmla="*/ 28 h 235"/>
                <a:gd name="T20" fmla="*/ 24 w 252"/>
                <a:gd name="T21" fmla="*/ 29 h 235"/>
                <a:gd name="T22" fmla="*/ 23 w 252"/>
                <a:gd name="T23" fmla="*/ 30 h 235"/>
                <a:gd name="T24" fmla="*/ 22 w 252"/>
                <a:gd name="T25" fmla="*/ 32 h 235"/>
                <a:gd name="T26" fmla="*/ 22 w 252"/>
                <a:gd name="T27" fmla="*/ 32 h 235"/>
                <a:gd name="T28" fmla="*/ 22 w 252"/>
                <a:gd name="T29" fmla="*/ 33 h 235"/>
                <a:gd name="T30" fmla="*/ 22 w 252"/>
                <a:gd name="T31" fmla="*/ 33 h 235"/>
                <a:gd name="T32" fmla="*/ 22 w 252"/>
                <a:gd name="T33" fmla="*/ 34 h 235"/>
                <a:gd name="T34" fmla="*/ 22 w 252"/>
                <a:gd name="T35" fmla="*/ 34 h 235"/>
                <a:gd name="T36" fmla="*/ 23 w 252"/>
                <a:gd name="T37" fmla="*/ 34 h 235"/>
                <a:gd name="T38" fmla="*/ 23 w 252"/>
                <a:gd name="T39" fmla="*/ 34 h 235"/>
                <a:gd name="T40" fmla="*/ 24 w 252"/>
                <a:gd name="T41" fmla="*/ 34 h 235"/>
                <a:gd name="T42" fmla="*/ 26 w 252"/>
                <a:gd name="T43" fmla="*/ 32 h 235"/>
                <a:gd name="T44" fmla="*/ 29 w 252"/>
                <a:gd name="T45" fmla="*/ 29 h 235"/>
                <a:gd name="T46" fmla="*/ 30 w 252"/>
                <a:gd name="T47" fmla="*/ 26 h 235"/>
                <a:gd name="T48" fmla="*/ 32 w 252"/>
                <a:gd name="T49" fmla="*/ 23 h 235"/>
                <a:gd name="T50" fmla="*/ 32 w 252"/>
                <a:gd name="T51" fmla="*/ 19 h 235"/>
                <a:gd name="T52" fmla="*/ 32 w 252"/>
                <a:gd name="T53" fmla="*/ 16 h 235"/>
                <a:gd name="T54" fmla="*/ 31 w 252"/>
                <a:gd name="T55" fmla="*/ 12 h 235"/>
                <a:gd name="T56" fmla="*/ 29 w 252"/>
                <a:gd name="T57" fmla="*/ 9 h 235"/>
                <a:gd name="T58" fmla="*/ 27 w 252"/>
                <a:gd name="T59" fmla="*/ 8 h 235"/>
                <a:gd name="T60" fmla="*/ 25 w 252"/>
                <a:gd name="T61" fmla="*/ 7 h 235"/>
                <a:gd name="T62" fmla="*/ 23 w 252"/>
                <a:gd name="T63" fmla="*/ 5 h 235"/>
                <a:gd name="T64" fmla="*/ 21 w 252"/>
                <a:gd name="T65" fmla="*/ 4 h 235"/>
                <a:gd name="T66" fmla="*/ 19 w 252"/>
                <a:gd name="T67" fmla="*/ 3 h 235"/>
                <a:gd name="T68" fmla="*/ 16 w 252"/>
                <a:gd name="T69" fmla="*/ 2 h 235"/>
                <a:gd name="T70" fmla="*/ 14 w 252"/>
                <a:gd name="T71" fmla="*/ 2 h 235"/>
                <a:gd name="T72" fmla="*/ 11 w 252"/>
                <a:gd name="T73" fmla="*/ 1 h 235"/>
                <a:gd name="T74" fmla="*/ 9 w 252"/>
                <a:gd name="T75" fmla="*/ 1 h 235"/>
                <a:gd name="T76" fmla="*/ 7 w 252"/>
                <a:gd name="T77" fmla="*/ 0 h 235"/>
                <a:gd name="T78" fmla="*/ 5 w 252"/>
                <a:gd name="T79" fmla="*/ 0 h 235"/>
                <a:gd name="T80" fmla="*/ 4 w 252"/>
                <a:gd name="T81" fmla="*/ 0 h 235"/>
                <a:gd name="T82" fmla="*/ 2 w 252"/>
                <a:gd name="T83" fmla="*/ 0 h 235"/>
                <a:gd name="T84" fmla="*/ 1 w 252"/>
                <a:gd name="T85" fmla="*/ 0 h 235"/>
                <a:gd name="T86" fmla="*/ 0 w 252"/>
                <a:gd name="T87" fmla="*/ 0 h 235"/>
                <a:gd name="T88" fmla="*/ 0 w 252"/>
                <a:gd name="T89" fmla="*/ 1 h 235"/>
                <a:gd name="T90" fmla="*/ 1 w 252"/>
                <a:gd name="T91" fmla="*/ 1 h 235"/>
                <a:gd name="T92" fmla="*/ 3 w 252"/>
                <a:gd name="T93" fmla="*/ 1 h 235"/>
                <a:gd name="T94" fmla="*/ 4 w 252"/>
                <a:gd name="T95" fmla="*/ 2 h 235"/>
                <a:gd name="T96" fmla="*/ 6 w 252"/>
                <a:gd name="T97" fmla="*/ 2 h 235"/>
                <a:gd name="T98" fmla="*/ 8 w 252"/>
                <a:gd name="T99" fmla="*/ 2 h 235"/>
                <a:gd name="T100" fmla="*/ 9 w 252"/>
                <a:gd name="T101" fmla="*/ 2 h 235"/>
                <a:gd name="T102" fmla="*/ 11 w 252"/>
                <a:gd name="T103" fmla="*/ 3 h 235"/>
                <a:gd name="T104" fmla="*/ 13 w 252"/>
                <a:gd name="T105" fmla="*/ 3 h 235"/>
                <a:gd name="T106" fmla="*/ 15 w 252"/>
                <a:gd name="T107" fmla="*/ 4 h 235"/>
                <a:gd name="T108" fmla="*/ 17 w 252"/>
                <a:gd name="T109" fmla="*/ 5 h 235"/>
                <a:gd name="T110" fmla="*/ 18 w 252"/>
                <a:gd name="T111" fmla="*/ 5 h 235"/>
                <a:gd name="T112" fmla="*/ 20 w 252"/>
                <a:gd name="T113" fmla="*/ 6 h 235"/>
                <a:gd name="T114" fmla="*/ 22 w 252"/>
                <a:gd name="T115" fmla="*/ 7 h 235"/>
                <a:gd name="T116" fmla="*/ 24 w 252"/>
                <a:gd name="T117" fmla="*/ 8 h 235"/>
                <a:gd name="T118" fmla="*/ 25 w 252"/>
                <a:gd name="T119" fmla="*/ 9 h 235"/>
                <a:gd name="T120" fmla="*/ 27 w 252"/>
                <a:gd name="T121" fmla="*/ 10 h 23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52"/>
                <a:gd name="T184" fmla="*/ 0 h 235"/>
                <a:gd name="T185" fmla="*/ 252 w 252"/>
                <a:gd name="T186" fmla="*/ 235 h 23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52" h="235">
                  <a:moveTo>
                    <a:pt x="210" y="72"/>
                  </a:moveTo>
                  <a:lnTo>
                    <a:pt x="222" y="85"/>
                  </a:lnTo>
                  <a:lnTo>
                    <a:pt x="228" y="100"/>
                  </a:lnTo>
                  <a:lnTo>
                    <a:pt x="232" y="116"/>
                  </a:lnTo>
                  <a:lnTo>
                    <a:pt x="232" y="133"/>
                  </a:lnTo>
                  <a:lnTo>
                    <a:pt x="230" y="147"/>
                  </a:lnTo>
                  <a:lnTo>
                    <a:pt x="226" y="159"/>
                  </a:lnTo>
                  <a:lnTo>
                    <a:pt x="218" y="171"/>
                  </a:lnTo>
                  <a:lnTo>
                    <a:pt x="211" y="180"/>
                  </a:lnTo>
                  <a:lnTo>
                    <a:pt x="202" y="191"/>
                  </a:lnTo>
                  <a:lnTo>
                    <a:pt x="192" y="200"/>
                  </a:lnTo>
                  <a:lnTo>
                    <a:pt x="183" y="209"/>
                  </a:lnTo>
                  <a:lnTo>
                    <a:pt x="173" y="219"/>
                  </a:lnTo>
                  <a:lnTo>
                    <a:pt x="171" y="222"/>
                  </a:lnTo>
                  <a:lnTo>
                    <a:pt x="170" y="225"/>
                  </a:lnTo>
                  <a:lnTo>
                    <a:pt x="171" y="229"/>
                  </a:lnTo>
                  <a:lnTo>
                    <a:pt x="173" y="232"/>
                  </a:lnTo>
                  <a:lnTo>
                    <a:pt x="176" y="234"/>
                  </a:lnTo>
                  <a:lnTo>
                    <a:pt x="180" y="235"/>
                  </a:lnTo>
                  <a:lnTo>
                    <a:pt x="184" y="234"/>
                  </a:lnTo>
                  <a:lnTo>
                    <a:pt x="187" y="232"/>
                  </a:lnTo>
                  <a:lnTo>
                    <a:pt x="208" y="218"/>
                  </a:lnTo>
                  <a:lnTo>
                    <a:pt x="225" y="200"/>
                  </a:lnTo>
                  <a:lnTo>
                    <a:pt x="239" y="178"/>
                  </a:lnTo>
                  <a:lnTo>
                    <a:pt x="249" y="156"/>
                  </a:lnTo>
                  <a:lnTo>
                    <a:pt x="252" y="131"/>
                  </a:lnTo>
                  <a:lnTo>
                    <a:pt x="250" y="108"/>
                  </a:lnTo>
                  <a:lnTo>
                    <a:pt x="242" y="85"/>
                  </a:lnTo>
                  <a:lnTo>
                    <a:pt x="225" y="65"/>
                  </a:lnTo>
                  <a:lnTo>
                    <a:pt x="212" y="54"/>
                  </a:lnTo>
                  <a:lnTo>
                    <a:pt x="197" y="45"/>
                  </a:lnTo>
                  <a:lnTo>
                    <a:pt x="181" y="36"/>
                  </a:lnTo>
                  <a:lnTo>
                    <a:pt x="164" y="29"/>
                  </a:lnTo>
                  <a:lnTo>
                    <a:pt x="146" y="22"/>
                  </a:lnTo>
                  <a:lnTo>
                    <a:pt x="127" y="17"/>
                  </a:lnTo>
                  <a:lnTo>
                    <a:pt x="109" y="12"/>
                  </a:lnTo>
                  <a:lnTo>
                    <a:pt x="90" y="7"/>
                  </a:lnTo>
                  <a:lnTo>
                    <a:pt x="73" y="4"/>
                  </a:lnTo>
                  <a:lnTo>
                    <a:pt x="57" y="2"/>
                  </a:lnTo>
                  <a:lnTo>
                    <a:pt x="42" y="0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8" y="1"/>
                  </a:lnTo>
                  <a:lnTo>
                    <a:pt x="3" y="3"/>
                  </a:lnTo>
                  <a:lnTo>
                    <a:pt x="0" y="5"/>
                  </a:lnTo>
                  <a:lnTo>
                    <a:pt x="10" y="7"/>
                  </a:lnTo>
                  <a:lnTo>
                    <a:pt x="22" y="8"/>
                  </a:lnTo>
                  <a:lnTo>
                    <a:pt x="33" y="11"/>
                  </a:lnTo>
                  <a:lnTo>
                    <a:pt x="46" y="13"/>
                  </a:lnTo>
                  <a:lnTo>
                    <a:pt x="60" y="15"/>
                  </a:lnTo>
                  <a:lnTo>
                    <a:pt x="73" y="17"/>
                  </a:lnTo>
                  <a:lnTo>
                    <a:pt x="87" y="20"/>
                  </a:lnTo>
                  <a:lnTo>
                    <a:pt x="102" y="23"/>
                  </a:lnTo>
                  <a:lnTo>
                    <a:pt x="115" y="28"/>
                  </a:lnTo>
                  <a:lnTo>
                    <a:pt x="130" y="32"/>
                  </a:lnTo>
                  <a:lnTo>
                    <a:pt x="145" y="37"/>
                  </a:lnTo>
                  <a:lnTo>
                    <a:pt x="159" y="43"/>
                  </a:lnTo>
                  <a:lnTo>
                    <a:pt x="172" y="49"/>
                  </a:lnTo>
                  <a:lnTo>
                    <a:pt x="186" y="55"/>
                  </a:lnTo>
                  <a:lnTo>
                    <a:pt x="198" y="64"/>
                  </a:lnTo>
                  <a:lnTo>
                    <a:pt x="210" y="72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60" name="Freeform 898"/>
            <p:cNvSpPr>
              <a:spLocks/>
            </p:cNvSpPr>
            <p:nvPr/>
          </p:nvSpPr>
          <p:spPr bwMode="auto">
            <a:xfrm>
              <a:off x="4476" y="3366"/>
              <a:ext cx="13" cy="32"/>
            </a:xfrm>
            <a:custGeom>
              <a:avLst/>
              <a:gdLst>
                <a:gd name="T0" fmla="*/ 0 w 103"/>
                <a:gd name="T1" fmla="*/ 17 h 220"/>
                <a:gd name="T2" fmla="*/ 0 w 103"/>
                <a:gd name="T3" fmla="*/ 20 h 220"/>
                <a:gd name="T4" fmla="*/ 1 w 103"/>
                <a:gd name="T5" fmla="*/ 23 h 220"/>
                <a:gd name="T6" fmla="*/ 2 w 103"/>
                <a:gd name="T7" fmla="*/ 25 h 220"/>
                <a:gd name="T8" fmla="*/ 3 w 103"/>
                <a:gd name="T9" fmla="*/ 27 h 220"/>
                <a:gd name="T10" fmla="*/ 4 w 103"/>
                <a:gd name="T11" fmla="*/ 29 h 220"/>
                <a:gd name="T12" fmla="*/ 6 w 103"/>
                <a:gd name="T13" fmla="*/ 30 h 220"/>
                <a:gd name="T14" fmla="*/ 8 w 103"/>
                <a:gd name="T15" fmla="*/ 31 h 220"/>
                <a:gd name="T16" fmla="*/ 10 w 103"/>
                <a:gd name="T17" fmla="*/ 32 h 220"/>
                <a:gd name="T18" fmla="*/ 11 w 103"/>
                <a:gd name="T19" fmla="*/ 32 h 220"/>
                <a:gd name="T20" fmla="*/ 12 w 103"/>
                <a:gd name="T21" fmla="*/ 32 h 220"/>
                <a:gd name="T22" fmla="*/ 12 w 103"/>
                <a:gd name="T23" fmla="*/ 31 h 220"/>
                <a:gd name="T24" fmla="*/ 13 w 103"/>
                <a:gd name="T25" fmla="*/ 31 h 220"/>
                <a:gd name="T26" fmla="*/ 13 w 103"/>
                <a:gd name="T27" fmla="*/ 30 h 220"/>
                <a:gd name="T28" fmla="*/ 12 w 103"/>
                <a:gd name="T29" fmla="*/ 29 h 220"/>
                <a:gd name="T30" fmla="*/ 12 w 103"/>
                <a:gd name="T31" fmla="*/ 29 h 220"/>
                <a:gd name="T32" fmla="*/ 11 w 103"/>
                <a:gd name="T33" fmla="*/ 28 h 220"/>
                <a:gd name="T34" fmla="*/ 9 w 103"/>
                <a:gd name="T35" fmla="*/ 27 h 220"/>
                <a:gd name="T36" fmla="*/ 7 w 103"/>
                <a:gd name="T37" fmla="*/ 26 h 220"/>
                <a:gd name="T38" fmla="*/ 6 w 103"/>
                <a:gd name="T39" fmla="*/ 24 h 220"/>
                <a:gd name="T40" fmla="*/ 5 w 103"/>
                <a:gd name="T41" fmla="*/ 22 h 220"/>
                <a:gd name="T42" fmla="*/ 4 w 103"/>
                <a:gd name="T43" fmla="*/ 20 h 220"/>
                <a:gd name="T44" fmla="*/ 3 w 103"/>
                <a:gd name="T45" fmla="*/ 18 h 220"/>
                <a:gd name="T46" fmla="*/ 3 w 103"/>
                <a:gd name="T47" fmla="*/ 15 h 220"/>
                <a:gd name="T48" fmla="*/ 4 w 103"/>
                <a:gd name="T49" fmla="*/ 12 h 220"/>
                <a:gd name="T50" fmla="*/ 5 w 103"/>
                <a:gd name="T51" fmla="*/ 10 h 220"/>
                <a:gd name="T52" fmla="*/ 6 w 103"/>
                <a:gd name="T53" fmla="*/ 8 h 220"/>
                <a:gd name="T54" fmla="*/ 8 w 103"/>
                <a:gd name="T55" fmla="*/ 6 h 220"/>
                <a:gd name="T56" fmla="*/ 10 w 103"/>
                <a:gd name="T57" fmla="*/ 5 h 220"/>
                <a:gd name="T58" fmla="*/ 11 w 103"/>
                <a:gd name="T59" fmla="*/ 3 h 220"/>
                <a:gd name="T60" fmla="*/ 12 w 103"/>
                <a:gd name="T61" fmla="*/ 2 h 220"/>
                <a:gd name="T62" fmla="*/ 13 w 103"/>
                <a:gd name="T63" fmla="*/ 1 h 220"/>
                <a:gd name="T64" fmla="*/ 13 w 103"/>
                <a:gd name="T65" fmla="*/ 0 h 220"/>
                <a:gd name="T66" fmla="*/ 12 w 103"/>
                <a:gd name="T67" fmla="*/ 1 h 220"/>
                <a:gd name="T68" fmla="*/ 10 w 103"/>
                <a:gd name="T69" fmla="*/ 2 h 220"/>
                <a:gd name="T70" fmla="*/ 8 w 103"/>
                <a:gd name="T71" fmla="*/ 4 h 220"/>
                <a:gd name="T72" fmla="*/ 6 w 103"/>
                <a:gd name="T73" fmla="*/ 6 h 220"/>
                <a:gd name="T74" fmla="*/ 4 w 103"/>
                <a:gd name="T75" fmla="*/ 8 h 220"/>
                <a:gd name="T76" fmla="*/ 2 w 103"/>
                <a:gd name="T77" fmla="*/ 11 h 220"/>
                <a:gd name="T78" fmla="*/ 1 w 103"/>
                <a:gd name="T79" fmla="*/ 14 h 220"/>
                <a:gd name="T80" fmla="*/ 0 w 103"/>
                <a:gd name="T81" fmla="*/ 17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3"/>
                <a:gd name="T124" fmla="*/ 0 h 220"/>
                <a:gd name="T125" fmla="*/ 103 w 103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3" h="220">
                  <a:moveTo>
                    <a:pt x="0" y="120"/>
                  </a:moveTo>
                  <a:lnTo>
                    <a:pt x="0" y="138"/>
                  </a:lnTo>
                  <a:lnTo>
                    <a:pt x="4" y="155"/>
                  </a:lnTo>
                  <a:lnTo>
                    <a:pt x="12" y="171"/>
                  </a:lnTo>
                  <a:lnTo>
                    <a:pt x="22" y="185"/>
                  </a:lnTo>
                  <a:lnTo>
                    <a:pt x="35" y="197"/>
                  </a:lnTo>
                  <a:lnTo>
                    <a:pt x="50" y="207"/>
                  </a:lnTo>
                  <a:lnTo>
                    <a:pt x="66" y="215"/>
                  </a:lnTo>
                  <a:lnTo>
                    <a:pt x="83" y="219"/>
                  </a:lnTo>
                  <a:lnTo>
                    <a:pt x="89" y="220"/>
                  </a:lnTo>
                  <a:lnTo>
                    <a:pt x="94" y="218"/>
                  </a:lnTo>
                  <a:lnTo>
                    <a:pt x="98" y="215"/>
                  </a:lnTo>
                  <a:lnTo>
                    <a:pt x="100" y="211"/>
                  </a:lnTo>
                  <a:lnTo>
                    <a:pt x="100" y="205"/>
                  </a:lnTo>
                  <a:lnTo>
                    <a:pt x="99" y="200"/>
                  </a:lnTo>
                  <a:lnTo>
                    <a:pt x="96" y="196"/>
                  </a:lnTo>
                  <a:lnTo>
                    <a:pt x="91" y="193"/>
                  </a:lnTo>
                  <a:lnTo>
                    <a:pt x="74" y="187"/>
                  </a:lnTo>
                  <a:lnTo>
                    <a:pt x="58" y="178"/>
                  </a:lnTo>
                  <a:lnTo>
                    <a:pt x="45" y="167"/>
                  </a:lnTo>
                  <a:lnTo>
                    <a:pt x="36" y="154"/>
                  </a:lnTo>
                  <a:lnTo>
                    <a:pt x="30" y="138"/>
                  </a:lnTo>
                  <a:lnTo>
                    <a:pt x="27" y="121"/>
                  </a:lnTo>
                  <a:lnTo>
                    <a:pt x="27" y="103"/>
                  </a:lnTo>
                  <a:lnTo>
                    <a:pt x="32" y="83"/>
                  </a:lnTo>
                  <a:lnTo>
                    <a:pt x="39" y="69"/>
                  </a:lnTo>
                  <a:lnTo>
                    <a:pt x="51" y="56"/>
                  </a:lnTo>
                  <a:lnTo>
                    <a:pt x="63" y="43"/>
                  </a:lnTo>
                  <a:lnTo>
                    <a:pt x="77" y="31"/>
                  </a:lnTo>
                  <a:lnTo>
                    <a:pt x="89" y="21"/>
                  </a:lnTo>
                  <a:lnTo>
                    <a:pt x="98" y="12"/>
                  </a:lnTo>
                  <a:lnTo>
                    <a:pt x="103" y="5"/>
                  </a:lnTo>
                  <a:lnTo>
                    <a:pt x="103" y="0"/>
                  </a:lnTo>
                  <a:lnTo>
                    <a:pt x="92" y="4"/>
                  </a:lnTo>
                  <a:lnTo>
                    <a:pt x="77" y="12"/>
                  </a:lnTo>
                  <a:lnTo>
                    <a:pt x="61" y="25"/>
                  </a:lnTo>
                  <a:lnTo>
                    <a:pt x="44" y="40"/>
                  </a:lnTo>
                  <a:lnTo>
                    <a:pt x="29" y="57"/>
                  </a:lnTo>
                  <a:lnTo>
                    <a:pt x="16" y="77"/>
                  </a:lnTo>
                  <a:lnTo>
                    <a:pt x="6" y="98"/>
                  </a:lnTo>
                  <a:lnTo>
                    <a:pt x="0" y="1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61" name="Freeform 899"/>
            <p:cNvSpPr>
              <a:spLocks/>
            </p:cNvSpPr>
            <p:nvPr/>
          </p:nvSpPr>
          <p:spPr bwMode="auto">
            <a:xfrm>
              <a:off x="4565" y="3346"/>
              <a:ext cx="28" cy="41"/>
            </a:xfrm>
            <a:custGeom>
              <a:avLst/>
              <a:gdLst>
                <a:gd name="T0" fmla="*/ 24 w 220"/>
                <a:gd name="T1" fmla="*/ 16 h 288"/>
                <a:gd name="T2" fmla="*/ 25 w 220"/>
                <a:gd name="T3" fmla="*/ 19 h 288"/>
                <a:gd name="T4" fmla="*/ 26 w 220"/>
                <a:gd name="T5" fmla="*/ 22 h 288"/>
                <a:gd name="T6" fmla="*/ 25 w 220"/>
                <a:gd name="T7" fmla="*/ 25 h 288"/>
                <a:gd name="T8" fmla="*/ 24 w 220"/>
                <a:gd name="T9" fmla="*/ 28 h 288"/>
                <a:gd name="T10" fmla="*/ 21 w 220"/>
                <a:gd name="T11" fmla="*/ 30 h 288"/>
                <a:gd name="T12" fmla="*/ 19 w 220"/>
                <a:gd name="T13" fmla="*/ 33 h 288"/>
                <a:gd name="T14" fmla="*/ 16 w 220"/>
                <a:gd name="T15" fmla="*/ 35 h 288"/>
                <a:gd name="T16" fmla="*/ 15 w 220"/>
                <a:gd name="T17" fmla="*/ 37 h 288"/>
                <a:gd name="T18" fmla="*/ 14 w 220"/>
                <a:gd name="T19" fmla="*/ 38 h 288"/>
                <a:gd name="T20" fmla="*/ 14 w 220"/>
                <a:gd name="T21" fmla="*/ 39 h 288"/>
                <a:gd name="T22" fmla="*/ 14 w 220"/>
                <a:gd name="T23" fmla="*/ 40 h 288"/>
                <a:gd name="T24" fmla="*/ 15 w 220"/>
                <a:gd name="T25" fmla="*/ 41 h 288"/>
                <a:gd name="T26" fmla="*/ 16 w 220"/>
                <a:gd name="T27" fmla="*/ 41 h 288"/>
                <a:gd name="T28" fmla="*/ 18 w 220"/>
                <a:gd name="T29" fmla="*/ 39 h 288"/>
                <a:gd name="T30" fmla="*/ 20 w 220"/>
                <a:gd name="T31" fmla="*/ 36 h 288"/>
                <a:gd name="T32" fmla="*/ 24 w 220"/>
                <a:gd name="T33" fmla="*/ 33 h 288"/>
                <a:gd name="T34" fmla="*/ 26 w 220"/>
                <a:gd name="T35" fmla="*/ 29 h 288"/>
                <a:gd name="T36" fmla="*/ 28 w 220"/>
                <a:gd name="T37" fmla="*/ 25 h 288"/>
                <a:gd name="T38" fmla="*/ 28 w 220"/>
                <a:gd name="T39" fmla="*/ 20 h 288"/>
                <a:gd name="T40" fmla="*/ 26 w 220"/>
                <a:gd name="T41" fmla="*/ 16 h 288"/>
                <a:gd name="T42" fmla="*/ 23 w 220"/>
                <a:gd name="T43" fmla="*/ 12 h 288"/>
                <a:gd name="T44" fmla="*/ 20 w 220"/>
                <a:gd name="T45" fmla="*/ 10 h 288"/>
                <a:gd name="T46" fmla="*/ 17 w 220"/>
                <a:gd name="T47" fmla="*/ 8 h 288"/>
                <a:gd name="T48" fmla="*/ 14 w 220"/>
                <a:gd name="T49" fmla="*/ 6 h 288"/>
                <a:gd name="T50" fmla="*/ 11 w 220"/>
                <a:gd name="T51" fmla="*/ 4 h 288"/>
                <a:gd name="T52" fmla="*/ 8 w 220"/>
                <a:gd name="T53" fmla="*/ 2 h 288"/>
                <a:gd name="T54" fmla="*/ 5 w 220"/>
                <a:gd name="T55" fmla="*/ 1 h 288"/>
                <a:gd name="T56" fmla="*/ 2 w 220"/>
                <a:gd name="T57" fmla="*/ 0 h 288"/>
                <a:gd name="T58" fmla="*/ 1 w 220"/>
                <a:gd name="T59" fmla="*/ 0 h 288"/>
                <a:gd name="T60" fmla="*/ 1 w 220"/>
                <a:gd name="T61" fmla="*/ 1 h 288"/>
                <a:gd name="T62" fmla="*/ 4 w 220"/>
                <a:gd name="T63" fmla="*/ 3 h 288"/>
                <a:gd name="T64" fmla="*/ 7 w 220"/>
                <a:gd name="T65" fmla="*/ 4 h 288"/>
                <a:gd name="T66" fmla="*/ 10 w 220"/>
                <a:gd name="T67" fmla="*/ 6 h 288"/>
                <a:gd name="T68" fmla="*/ 13 w 220"/>
                <a:gd name="T69" fmla="*/ 8 h 288"/>
                <a:gd name="T70" fmla="*/ 16 w 220"/>
                <a:gd name="T71" fmla="*/ 9 h 288"/>
                <a:gd name="T72" fmla="*/ 19 w 220"/>
                <a:gd name="T73" fmla="*/ 12 h 288"/>
                <a:gd name="T74" fmla="*/ 21 w 220"/>
                <a:gd name="T75" fmla="*/ 14 h 28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20"/>
                <a:gd name="T115" fmla="*/ 0 h 288"/>
                <a:gd name="T116" fmla="*/ 220 w 220"/>
                <a:gd name="T117" fmla="*/ 288 h 28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20" h="288">
                  <a:moveTo>
                    <a:pt x="179" y="108"/>
                  </a:moveTo>
                  <a:lnTo>
                    <a:pt x="186" y="115"/>
                  </a:lnTo>
                  <a:lnTo>
                    <a:pt x="191" y="124"/>
                  </a:lnTo>
                  <a:lnTo>
                    <a:pt x="196" y="133"/>
                  </a:lnTo>
                  <a:lnTo>
                    <a:pt x="200" y="143"/>
                  </a:lnTo>
                  <a:lnTo>
                    <a:pt x="202" y="153"/>
                  </a:lnTo>
                  <a:lnTo>
                    <a:pt x="201" y="163"/>
                  </a:lnTo>
                  <a:lnTo>
                    <a:pt x="199" y="174"/>
                  </a:lnTo>
                  <a:lnTo>
                    <a:pt x="193" y="184"/>
                  </a:lnTo>
                  <a:lnTo>
                    <a:pt x="186" y="194"/>
                  </a:lnTo>
                  <a:lnTo>
                    <a:pt x="178" y="204"/>
                  </a:lnTo>
                  <a:lnTo>
                    <a:pt x="168" y="213"/>
                  </a:lnTo>
                  <a:lnTo>
                    <a:pt x="159" y="221"/>
                  </a:lnTo>
                  <a:lnTo>
                    <a:pt x="148" y="229"/>
                  </a:lnTo>
                  <a:lnTo>
                    <a:pt x="138" y="237"/>
                  </a:lnTo>
                  <a:lnTo>
                    <a:pt x="127" y="246"/>
                  </a:lnTo>
                  <a:lnTo>
                    <a:pt x="118" y="255"/>
                  </a:lnTo>
                  <a:lnTo>
                    <a:pt x="115" y="258"/>
                  </a:lnTo>
                  <a:lnTo>
                    <a:pt x="112" y="263"/>
                  </a:lnTo>
                  <a:lnTo>
                    <a:pt x="110" y="267"/>
                  </a:lnTo>
                  <a:lnTo>
                    <a:pt x="108" y="271"/>
                  </a:lnTo>
                  <a:lnTo>
                    <a:pt x="107" y="276"/>
                  </a:lnTo>
                  <a:lnTo>
                    <a:pt x="107" y="280"/>
                  </a:lnTo>
                  <a:lnTo>
                    <a:pt x="109" y="284"/>
                  </a:lnTo>
                  <a:lnTo>
                    <a:pt x="112" y="287"/>
                  </a:lnTo>
                  <a:lnTo>
                    <a:pt x="117" y="288"/>
                  </a:lnTo>
                  <a:lnTo>
                    <a:pt x="121" y="288"/>
                  </a:lnTo>
                  <a:lnTo>
                    <a:pt x="124" y="287"/>
                  </a:lnTo>
                  <a:lnTo>
                    <a:pt x="127" y="284"/>
                  </a:lnTo>
                  <a:lnTo>
                    <a:pt x="138" y="271"/>
                  </a:lnTo>
                  <a:lnTo>
                    <a:pt x="149" y="261"/>
                  </a:lnTo>
                  <a:lnTo>
                    <a:pt x="161" y="250"/>
                  </a:lnTo>
                  <a:lnTo>
                    <a:pt x="173" y="239"/>
                  </a:lnTo>
                  <a:lnTo>
                    <a:pt x="185" y="229"/>
                  </a:lnTo>
                  <a:lnTo>
                    <a:pt x="196" y="217"/>
                  </a:lnTo>
                  <a:lnTo>
                    <a:pt x="206" y="204"/>
                  </a:lnTo>
                  <a:lnTo>
                    <a:pt x="213" y="190"/>
                  </a:lnTo>
                  <a:lnTo>
                    <a:pt x="219" y="173"/>
                  </a:lnTo>
                  <a:lnTo>
                    <a:pt x="220" y="157"/>
                  </a:lnTo>
                  <a:lnTo>
                    <a:pt x="218" y="141"/>
                  </a:lnTo>
                  <a:lnTo>
                    <a:pt x="212" y="125"/>
                  </a:lnTo>
                  <a:lnTo>
                    <a:pt x="204" y="111"/>
                  </a:lnTo>
                  <a:lnTo>
                    <a:pt x="194" y="97"/>
                  </a:lnTo>
                  <a:lnTo>
                    <a:pt x="182" y="86"/>
                  </a:lnTo>
                  <a:lnTo>
                    <a:pt x="168" y="77"/>
                  </a:lnTo>
                  <a:lnTo>
                    <a:pt x="158" y="70"/>
                  </a:lnTo>
                  <a:lnTo>
                    <a:pt x="146" y="64"/>
                  </a:lnTo>
                  <a:lnTo>
                    <a:pt x="134" y="56"/>
                  </a:lnTo>
                  <a:lnTo>
                    <a:pt x="122" y="50"/>
                  </a:lnTo>
                  <a:lnTo>
                    <a:pt x="109" y="43"/>
                  </a:lnTo>
                  <a:lnTo>
                    <a:pt x="96" y="36"/>
                  </a:lnTo>
                  <a:lnTo>
                    <a:pt x="83" y="29"/>
                  </a:lnTo>
                  <a:lnTo>
                    <a:pt x="70" y="22"/>
                  </a:lnTo>
                  <a:lnTo>
                    <a:pt x="59" y="17"/>
                  </a:lnTo>
                  <a:lnTo>
                    <a:pt x="47" y="12"/>
                  </a:lnTo>
                  <a:lnTo>
                    <a:pt x="36" y="7"/>
                  </a:lnTo>
                  <a:lnTo>
                    <a:pt x="26" y="4"/>
                  </a:lnTo>
                  <a:lnTo>
                    <a:pt x="18" y="1"/>
                  </a:lnTo>
                  <a:lnTo>
                    <a:pt x="10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9" y="7"/>
                  </a:lnTo>
                  <a:lnTo>
                    <a:pt x="20" y="13"/>
                  </a:lnTo>
                  <a:lnTo>
                    <a:pt x="31" y="18"/>
                  </a:lnTo>
                  <a:lnTo>
                    <a:pt x="42" y="23"/>
                  </a:lnTo>
                  <a:lnTo>
                    <a:pt x="54" y="29"/>
                  </a:lnTo>
                  <a:lnTo>
                    <a:pt x="65" y="34"/>
                  </a:lnTo>
                  <a:lnTo>
                    <a:pt x="77" y="40"/>
                  </a:lnTo>
                  <a:lnTo>
                    <a:pt x="88" y="47"/>
                  </a:lnTo>
                  <a:lnTo>
                    <a:pt x="101" y="53"/>
                  </a:lnTo>
                  <a:lnTo>
                    <a:pt x="112" y="60"/>
                  </a:lnTo>
                  <a:lnTo>
                    <a:pt x="124" y="66"/>
                  </a:lnTo>
                  <a:lnTo>
                    <a:pt x="136" y="74"/>
                  </a:lnTo>
                  <a:lnTo>
                    <a:pt x="147" y="82"/>
                  </a:lnTo>
                  <a:lnTo>
                    <a:pt x="158" y="90"/>
                  </a:lnTo>
                  <a:lnTo>
                    <a:pt x="168" y="98"/>
                  </a:lnTo>
                  <a:lnTo>
                    <a:pt x="179" y="10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62" name="Freeform 900"/>
            <p:cNvSpPr>
              <a:spLocks/>
            </p:cNvSpPr>
            <p:nvPr/>
          </p:nvSpPr>
          <p:spPr bwMode="auto">
            <a:xfrm>
              <a:off x="4538" y="3409"/>
              <a:ext cx="107" cy="71"/>
            </a:xfrm>
            <a:custGeom>
              <a:avLst/>
              <a:gdLst>
                <a:gd name="T0" fmla="*/ 14 w 1070"/>
                <a:gd name="T1" fmla="*/ 0 h 844"/>
                <a:gd name="T2" fmla="*/ 107 w 1070"/>
                <a:gd name="T3" fmla="*/ 16 h 844"/>
                <a:gd name="T4" fmla="*/ 92 w 1070"/>
                <a:gd name="T5" fmla="*/ 71 h 844"/>
                <a:gd name="T6" fmla="*/ 0 w 1070"/>
                <a:gd name="T7" fmla="*/ 52 h 844"/>
                <a:gd name="T8" fmla="*/ 14 w 1070"/>
                <a:gd name="T9" fmla="*/ 0 h 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70"/>
                <a:gd name="T16" fmla="*/ 0 h 844"/>
                <a:gd name="T17" fmla="*/ 1070 w 1070"/>
                <a:gd name="T18" fmla="*/ 844 h 8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70" h="844">
                  <a:moveTo>
                    <a:pt x="141" y="0"/>
                  </a:moveTo>
                  <a:lnTo>
                    <a:pt x="1070" y="194"/>
                  </a:lnTo>
                  <a:lnTo>
                    <a:pt x="919" y="844"/>
                  </a:lnTo>
                  <a:lnTo>
                    <a:pt x="0" y="624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63" name="Freeform 901"/>
            <p:cNvSpPr>
              <a:spLocks/>
            </p:cNvSpPr>
            <p:nvPr/>
          </p:nvSpPr>
          <p:spPr bwMode="auto">
            <a:xfrm>
              <a:off x="4547" y="3411"/>
              <a:ext cx="82" cy="28"/>
            </a:xfrm>
            <a:custGeom>
              <a:avLst/>
              <a:gdLst>
                <a:gd name="T0" fmla="*/ 10 w 819"/>
                <a:gd name="T1" fmla="*/ 0 h 333"/>
                <a:gd name="T2" fmla="*/ 82 w 819"/>
                <a:gd name="T3" fmla="*/ 12 h 333"/>
                <a:gd name="T4" fmla="*/ 17 w 819"/>
                <a:gd name="T5" fmla="*/ 8 h 333"/>
                <a:gd name="T6" fmla="*/ 0 w 819"/>
                <a:gd name="T7" fmla="*/ 28 h 333"/>
                <a:gd name="T8" fmla="*/ 10 w 819"/>
                <a:gd name="T9" fmla="*/ 0 h 3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9"/>
                <a:gd name="T16" fmla="*/ 0 h 333"/>
                <a:gd name="T17" fmla="*/ 819 w 819"/>
                <a:gd name="T18" fmla="*/ 333 h 3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9" h="333">
                  <a:moveTo>
                    <a:pt x="97" y="0"/>
                  </a:moveTo>
                  <a:lnTo>
                    <a:pt x="819" y="139"/>
                  </a:lnTo>
                  <a:lnTo>
                    <a:pt x="172" y="98"/>
                  </a:lnTo>
                  <a:lnTo>
                    <a:pt x="0" y="333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64" name="Freeform 902"/>
            <p:cNvSpPr>
              <a:spLocks/>
            </p:cNvSpPr>
            <p:nvPr/>
          </p:nvSpPr>
          <p:spPr bwMode="auto">
            <a:xfrm>
              <a:off x="4527" y="3494"/>
              <a:ext cx="108" cy="26"/>
            </a:xfrm>
            <a:custGeom>
              <a:avLst/>
              <a:gdLst>
                <a:gd name="T0" fmla="*/ 3 w 1083"/>
                <a:gd name="T1" fmla="*/ 0 h 306"/>
                <a:gd name="T2" fmla="*/ 108 w 1083"/>
                <a:gd name="T3" fmla="*/ 22 h 306"/>
                <a:gd name="T4" fmla="*/ 105 w 1083"/>
                <a:gd name="T5" fmla="*/ 26 h 306"/>
                <a:gd name="T6" fmla="*/ 0 w 1083"/>
                <a:gd name="T7" fmla="*/ 2 h 306"/>
                <a:gd name="T8" fmla="*/ 3 w 1083"/>
                <a:gd name="T9" fmla="*/ 0 h 3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3"/>
                <a:gd name="T16" fmla="*/ 0 h 306"/>
                <a:gd name="T17" fmla="*/ 1083 w 1083"/>
                <a:gd name="T18" fmla="*/ 306 h 3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3" h="306">
                  <a:moveTo>
                    <a:pt x="34" y="0"/>
                  </a:moveTo>
                  <a:lnTo>
                    <a:pt x="1083" y="261"/>
                  </a:lnTo>
                  <a:lnTo>
                    <a:pt x="1055" y="306"/>
                  </a:lnTo>
                  <a:lnTo>
                    <a:pt x="0" y="2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65" name="Freeform 903"/>
            <p:cNvSpPr>
              <a:spLocks/>
            </p:cNvSpPr>
            <p:nvPr/>
          </p:nvSpPr>
          <p:spPr bwMode="auto">
            <a:xfrm>
              <a:off x="4517" y="3502"/>
              <a:ext cx="109" cy="26"/>
            </a:xfrm>
            <a:custGeom>
              <a:avLst/>
              <a:gdLst>
                <a:gd name="T0" fmla="*/ 4 w 1088"/>
                <a:gd name="T1" fmla="*/ 0 h 311"/>
                <a:gd name="T2" fmla="*/ 109 w 1088"/>
                <a:gd name="T3" fmla="*/ 22 h 311"/>
                <a:gd name="T4" fmla="*/ 106 w 1088"/>
                <a:gd name="T5" fmla="*/ 26 h 311"/>
                <a:gd name="T6" fmla="*/ 0 w 1088"/>
                <a:gd name="T7" fmla="*/ 3 h 311"/>
                <a:gd name="T8" fmla="*/ 4 w 1088"/>
                <a:gd name="T9" fmla="*/ 0 h 3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88"/>
                <a:gd name="T16" fmla="*/ 0 h 311"/>
                <a:gd name="T17" fmla="*/ 1088 w 1088"/>
                <a:gd name="T18" fmla="*/ 311 h 3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88" h="311">
                  <a:moveTo>
                    <a:pt x="39" y="0"/>
                  </a:moveTo>
                  <a:lnTo>
                    <a:pt x="1088" y="260"/>
                  </a:lnTo>
                  <a:lnTo>
                    <a:pt x="1055" y="311"/>
                  </a:lnTo>
                  <a:lnTo>
                    <a:pt x="0" y="34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7F7F7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66" name="Freeform 904"/>
            <p:cNvSpPr>
              <a:spLocks/>
            </p:cNvSpPr>
            <p:nvPr/>
          </p:nvSpPr>
          <p:spPr bwMode="auto">
            <a:xfrm>
              <a:off x="4534" y="3526"/>
              <a:ext cx="16" cy="6"/>
            </a:xfrm>
            <a:custGeom>
              <a:avLst/>
              <a:gdLst>
                <a:gd name="T0" fmla="*/ 2 w 164"/>
                <a:gd name="T1" fmla="*/ 0 h 72"/>
                <a:gd name="T2" fmla="*/ 2 w 164"/>
                <a:gd name="T3" fmla="*/ 0 h 72"/>
                <a:gd name="T4" fmla="*/ 3 w 164"/>
                <a:gd name="T5" fmla="*/ 0 h 72"/>
                <a:gd name="T6" fmla="*/ 5 w 164"/>
                <a:gd name="T7" fmla="*/ 0 h 72"/>
                <a:gd name="T8" fmla="*/ 8 w 164"/>
                <a:gd name="T9" fmla="*/ 0 h 72"/>
                <a:gd name="T10" fmla="*/ 10 w 164"/>
                <a:gd name="T11" fmla="*/ 1 h 72"/>
                <a:gd name="T12" fmla="*/ 12 w 164"/>
                <a:gd name="T13" fmla="*/ 1 h 72"/>
                <a:gd name="T14" fmla="*/ 15 w 164"/>
                <a:gd name="T15" fmla="*/ 3 h 72"/>
                <a:gd name="T16" fmla="*/ 16 w 164"/>
                <a:gd name="T17" fmla="*/ 4 h 72"/>
                <a:gd name="T18" fmla="*/ 16 w 164"/>
                <a:gd name="T19" fmla="*/ 4 h 72"/>
                <a:gd name="T20" fmla="*/ 16 w 164"/>
                <a:gd name="T21" fmla="*/ 5 h 72"/>
                <a:gd name="T22" fmla="*/ 16 w 164"/>
                <a:gd name="T23" fmla="*/ 5 h 72"/>
                <a:gd name="T24" fmla="*/ 16 w 164"/>
                <a:gd name="T25" fmla="*/ 6 h 72"/>
                <a:gd name="T26" fmla="*/ 15 w 164"/>
                <a:gd name="T27" fmla="*/ 6 h 72"/>
                <a:gd name="T28" fmla="*/ 15 w 164"/>
                <a:gd name="T29" fmla="*/ 6 h 72"/>
                <a:gd name="T30" fmla="*/ 13 w 164"/>
                <a:gd name="T31" fmla="*/ 6 h 72"/>
                <a:gd name="T32" fmla="*/ 12 w 164"/>
                <a:gd name="T33" fmla="*/ 5 h 72"/>
                <a:gd name="T34" fmla="*/ 12 w 164"/>
                <a:gd name="T35" fmla="*/ 5 h 72"/>
                <a:gd name="T36" fmla="*/ 12 w 164"/>
                <a:gd name="T37" fmla="*/ 5 h 72"/>
                <a:gd name="T38" fmla="*/ 12 w 164"/>
                <a:gd name="T39" fmla="*/ 4 h 72"/>
                <a:gd name="T40" fmla="*/ 11 w 164"/>
                <a:gd name="T41" fmla="*/ 4 h 72"/>
                <a:gd name="T42" fmla="*/ 10 w 164"/>
                <a:gd name="T43" fmla="*/ 3 h 72"/>
                <a:gd name="T44" fmla="*/ 8 w 164"/>
                <a:gd name="T45" fmla="*/ 3 h 72"/>
                <a:gd name="T46" fmla="*/ 5 w 164"/>
                <a:gd name="T47" fmla="*/ 2 h 72"/>
                <a:gd name="T48" fmla="*/ 2 w 164"/>
                <a:gd name="T49" fmla="*/ 2 h 72"/>
                <a:gd name="T50" fmla="*/ 2 w 164"/>
                <a:gd name="T51" fmla="*/ 2 h 72"/>
                <a:gd name="T52" fmla="*/ 1 w 164"/>
                <a:gd name="T53" fmla="*/ 2 h 72"/>
                <a:gd name="T54" fmla="*/ 1 w 164"/>
                <a:gd name="T55" fmla="*/ 2 h 72"/>
                <a:gd name="T56" fmla="*/ 0 w 164"/>
                <a:gd name="T57" fmla="*/ 2 h 72"/>
                <a:gd name="T58" fmla="*/ 0 w 164"/>
                <a:gd name="T59" fmla="*/ 2 h 72"/>
                <a:gd name="T60" fmla="*/ 0 w 164"/>
                <a:gd name="T61" fmla="*/ 1 h 72"/>
                <a:gd name="T62" fmla="*/ 0 w 164"/>
                <a:gd name="T63" fmla="*/ 1 h 72"/>
                <a:gd name="T64" fmla="*/ 2 w 164"/>
                <a:gd name="T65" fmla="*/ 0 h 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4"/>
                <a:gd name="T100" fmla="*/ 0 h 72"/>
                <a:gd name="T101" fmla="*/ 164 w 164"/>
                <a:gd name="T102" fmla="*/ 72 h 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4" h="72">
                  <a:moveTo>
                    <a:pt x="16" y="1"/>
                  </a:moveTo>
                  <a:lnTo>
                    <a:pt x="21" y="1"/>
                  </a:lnTo>
                  <a:lnTo>
                    <a:pt x="35" y="0"/>
                  </a:lnTo>
                  <a:lnTo>
                    <a:pt x="54" y="0"/>
                  </a:lnTo>
                  <a:lnTo>
                    <a:pt x="78" y="2"/>
                  </a:lnTo>
                  <a:lnTo>
                    <a:pt x="104" y="7"/>
                  </a:lnTo>
                  <a:lnTo>
                    <a:pt x="128" y="17"/>
                  </a:lnTo>
                  <a:lnTo>
                    <a:pt x="149" y="31"/>
                  </a:lnTo>
                  <a:lnTo>
                    <a:pt x="164" y="51"/>
                  </a:lnTo>
                  <a:lnTo>
                    <a:pt x="164" y="52"/>
                  </a:lnTo>
                  <a:lnTo>
                    <a:pt x="164" y="57"/>
                  </a:lnTo>
                  <a:lnTo>
                    <a:pt x="163" y="62"/>
                  </a:lnTo>
                  <a:lnTo>
                    <a:pt x="161" y="67"/>
                  </a:lnTo>
                  <a:lnTo>
                    <a:pt x="156" y="71"/>
                  </a:lnTo>
                  <a:lnTo>
                    <a:pt x="149" y="72"/>
                  </a:lnTo>
                  <a:lnTo>
                    <a:pt x="138" y="71"/>
                  </a:lnTo>
                  <a:lnTo>
                    <a:pt x="124" y="65"/>
                  </a:lnTo>
                  <a:lnTo>
                    <a:pt x="124" y="63"/>
                  </a:lnTo>
                  <a:lnTo>
                    <a:pt x="123" y="59"/>
                  </a:lnTo>
                  <a:lnTo>
                    <a:pt x="120" y="52"/>
                  </a:lnTo>
                  <a:lnTo>
                    <a:pt x="113" y="45"/>
                  </a:lnTo>
                  <a:lnTo>
                    <a:pt x="100" y="38"/>
                  </a:lnTo>
                  <a:lnTo>
                    <a:pt x="81" y="32"/>
                  </a:lnTo>
                  <a:lnTo>
                    <a:pt x="55" y="29"/>
                  </a:lnTo>
                  <a:lnTo>
                    <a:pt x="20" y="29"/>
                  </a:lnTo>
                  <a:lnTo>
                    <a:pt x="18" y="29"/>
                  </a:lnTo>
                  <a:lnTo>
                    <a:pt x="14" y="27"/>
                  </a:lnTo>
                  <a:lnTo>
                    <a:pt x="9" y="25"/>
                  </a:lnTo>
                  <a:lnTo>
                    <a:pt x="4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5" y="7"/>
                  </a:lnTo>
                  <a:lnTo>
                    <a:pt x="16" y="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67" name="Freeform 905"/>
            <p:cNvSpPr>
              <a:spLocks/>
            </p:cNvSpPr>
            <p:nvPr/>
          </p:nvSpPr>
          <p:spPr bwMode="auto">
            <a:xfrm>
              <a:off x="4537" y="3483"/>
              <a:ext cx="15" cy="9"/>
            </a:xfrm>
            <a:custGeom>
              <a:avLst/>
              <a:gdLst>
                <a:gd name="T0" fmla="*/ 5 w 146"/>
                <a:gd name="T1" fmla="*/ 0 h 109"/>
                <a:gd name="T2" fmla="*/ 4 w 146"/>
                <a:gd name="T3" fmla="*/ 0 h 109"/>
                <a:gd name="T4" fmla="*/ 4 w 146"/>
                <a:gd name="T5" fmla="*/ 0 h 109"/>
                <a:gd name="T6" fmla="*/ 3 w 146"/>
                <a:gd name="T7" fmla="*/ 1 h 109"/>
                <a:gd name="T8" fmla="*/ 2 w 146"/>
                <a:gd name="T9" fmla="*/ 1 h 109"/>
                <a:gd name="T10" fmla="*/ 1 w 146"/>
                <a:gd name="T11" fmla="*/ 2 h 109"/>
                <a:gd name="T12" fmla="*/ 0 w 146"/>
                <a:gd name="T13" fmla="*/ 3 h 109"/>
                <a:gd name="T14" fmla="*/ 0 w 146"/>
                <a:gd name="T15" fmla="*/ 5 h 109"/>
                <a:gd name="T16" fmla="*/ 1 w 146"/>
                <a:gd name="T17" fmla="*/ 7 h 109"/>
                <a:gd name="T18" fmla="*/ 9 w 146"/>
                <a:gd name="T19" fmla="*/ 9 h 109"/>
                <a:gd name="T20" fmla="*/ 9 w 146"/>
                <a:gd name="T21" fmla="*/ 9 h 109"/>
                <a:gd name="T22" fmla="*/ 9 w 146"/>
                <a:gd name="T23" fmla="*/ 8 h 109"/>
                <a:gd name="T24" fmla="*/ 9 w 146"/>
                <a:gd name="T25" fmla="*/ 6 h 109"/>
                <a:gd name="T26" fmla="*/ 9 w 146"/>
                <a:gd name="T27" fmla="*/ 5 h 109"/>
                <a:gd name="T28" fmla="*/ 10 w 146"/>
                <a:gd name="T29" fmla="*/ 3 h 109"/>
                <a:gd name="T30" fmla="*/ 11 w 146"/>
                <a:gd name="T31" fmla="*/ 2 h 109"/>
                <a:gd name="T32" fmla="*/ 12 w 146"/>
                <a:gd name="T33" fmla="*/ 2 h 109"/>
                <a:gd name="T34" fmla="*/ 15 w 146"/>
                <a:gd name="T35" fmla="*/ 2 h 109"/>
                <a:gd name="T36" fmla="*/ 5 w 146"/>
                <a:gd name="T37" fmla="*/ 0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109"/>
                <a:gd name="T59" fmla="*/ 146 w 146"/>
                <a:gd name="T60" fmla="*/ 109 h 10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109">
                  <a:moveTo>
                    <a:pt x="45" y="0"/>
                  </a:moveTo>
                  <a:lnTo>
                    <a:pt x="42" y="0"/>
                  </a:lnTo>
                  <a:lnTo>
                    <a:pt x="35" y="3"/>
                  </a:lnTo>
                  <a:lnTo>
                    <a:pt x="26" y="7"/>
                  </a:lnTo>
                  <a:lnTo>
                    <a:pt x="15" y="14"/>
                  </a:lnTo>
                  <a:lnTo>
                    <a:pt x="6" y="24"/>
                  </a:lnTo>
                  <a:lnTo>
                    <a:pt x="1" y="39"/>
                  </a:lnTo>
                  <a:lnTo>
                    <a:pt x="0" y="59"/>
                  </a:lnTo>
                  <a:lnTo>
                    <a:pt x="6" y="85"/>
                  </a:lnTo>
                  <a:lnTo>
                    <a:pt x="85" y="109"/>
                  </a:lnTo>
                  <a:lnTo>
                    <a:pt x="84" y="104"/>
                  </a:lnTo>
                  <a:lnTo>
                    <a:pt x="84" y="93"/>
                  </a:lnTo>
                  <a:lnTo>
                    <a:pt x="84" y="76"/>
                  </a:lnTo>
                  <a:lnTo>
                    <a:pt x="87" y="58"/>
                  </a:lnTo>
                  <a:lnTo>
                    <a:pt x="93" y="40"/>
                  </a:lnTo>
                  <a:lnTo>
                    <a:pt x="104" y="27"/>
                  </a:lnTo>
                  <a:lnTo>
                    <a:pt x="121" y="20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68" name="Freeform 906"/>
            <p:cNvSpPr>
              <a:spLocks/>
            </p:cNvSpPr>
            <p:nvPr/>
          </p:nvSpPr>
          <p:spPr bwMode="auto">
            <a:xfrm>
              <a:off x="4620" y="3499"/>
              <a:ext cx="15" cy="9"/>
            </a:xfrm>
            <a:custGeom>
              <a:avLst/>
              <a:gdLst>
                <a:gd name="T0" fmla="*/ 5 w 146"/>
                <a:gd name="T1" fmla="*/ 0 h 107"/>
                <a:gd name="T2" fmla="*/ 4 w 146"/>
                <a:gd name="T3" fmla="*/ 0 h 107"/>
                <a:gd name="T4" fmla="*/ 4 w 146"/>
                <a:gd name="T5" fmla="*/ 0 h 107"/>
                <a:gd name="T6" fmla="*/ 3 w 146"/>
                <a:gd name="T7" fmla="*/ 1 h 107"/>
                <a:gd name="T8" fmla="*/ 2 w 146"/>
                <a:gd name="T9" fmla="*/ 1 h 107"/>
                <a:gd name="T10" fmla="*/ 1 w 146"/>
                <a:gd name="T11" fmla="*/ 2 h 107"/>
                <a:gd name="T12" fmla="*/ 0 w 146"/>
                <a:gd name="T13" fmla="*/ 3 h 107"/>
                <a:gd name="T14" fmla="*/ 0 w 146"/>
                <a:gd name="T15" fmla="*/ 5 h 107"/>
                <a:gd name="T16" fmla="*/ 1 w 146"/>
                <a:gd name="T17" fmla="*/ 7 h 107"/>
                <a:gd name="T18" fmla="*/ 9 w 146"/>
                <a:gd name="T19" fmla="*/ 9 h 107"/>
                <a:gd name="T20" fmla="*/ 9 w 146"/>
                <a:gd name="T21" fmla="*/ 9 h 107"/>
                <a:gd name="T22" fmla="*/ 9 w 146"/>
                <a:gd name="T23" fmla="*/ 8 h 107"/>
                <a:gd name="T24" fmla="*/ 9 w 146"/>
                <a:gd name="T25" fmla="*/ 6 h 107"/>
                <a:gd name="T26" fmla="*/ 9 w 146"/>
                <a:gd name="T27" fmla="*/ 5 h 107"/>
                <a:gd name="T28" fmla="*/ 9 w 146"/>
                <a:gd name="T29" fmla="*/ 3 h 107"/>
                <a:gd name="T30" fmla="*/ 11 w 146"/>
                <a:gd name="T31" fmla="*/ 2 h 107"/>
                <a:gd name="T32" fmla="*/ 12 w 146"/>
                <a:gd name="T33" fmla="*/ 2 h 107"/>
                <a:gd name="T34" fmla="*/ 15 w 146"/>
                <a:gd name="T35" fmla="*/ 2 h 107"/>
                <a:gd name="T36" fmla="*/ 5 w 146"/>
                <a:gd name="T37" fmla="*/ 0 h 10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6"/>
                <a:gd name="T58" fmla="*/ 0 h 107"/>
                <a:gd name="T59" fmla="*/ 146 w 146"/>
                <a:gd name="T60" fmla="*/ 107 h 10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6" h="107">
                  <a:moveTo>
                    <a:pt x="45" y="0"/>
                  </a:moveTo>
                  <a:lnTo>
                    <a:pt x="42" y="0"/>
                  </a:lnTo>
                  <a:lnTo>
                    <a:pt x="35" y="2"/>
                  </a:lnTo>
                  <a:lnTo>
                    <a:pt x="25" y="6"/>
                  </a:lnTo>
                  <a:lnTo>
                    <a:pt x="15" y="12"/>
                  </a:lnTo>
                  <a:lnTo>
                    <a:pt x="6" y="23"/>
                  </a:lnTo>
                  <a:lnTo>
                    <a:pt x="0" y="38"/>
                  </a:lnTo>
                  <a:lnTo>
                    <a:pt x="0" y="58"/>
                  </a:lnTo>
                  <a:lnTo>
                    <a:pt x="6" y="85"/>
                  </a:lnTo>
                  <a:lnTo>
                    <a:pt x="84" y="107"/>
                  </a:lnTo>
                  <a:lnTo>
                    <a:pt x="83" y="103"/>
                  </a:lnTo>
                  <a:lnTo>
                    <a:pt x="83" y="91"/>
                  </a:lnTo>
                  <a:lnTo>
                    <a:pt x="83" y="75"/>
                  </a:lnTo>
                  <a:lnTo>
                    <a:pt x="86" y="56"/>
                  </a:lnTo>
                  <a:lnTo>
                    <a:pt x="92" y="40"/>
                  </a:lnTo>
                  <a:lnTo>
                    <a:pt x="103" y="27"/>
                  </a:lnTo>
                  <a:lnTo>
                    <a:pt x="121" y="19"/>
                  </a:lnTo>
                  <a:lnTo>
                    <a:pt x="146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69" name="Freeform 907"/>
            <p:cNvSpPr>
              <a:spLocks/>
            </p:cNvSpPr>
            <p:nvPr/>
          </p:nvSpPr>
          <p:spPr bwMode="auto">
            <a:xfrm>
              <a:off x="4553" y="3485"/>
              <a:ext cx="63" cy="16"/>
            </a:xfrm>
            <a:custGeom>
              <a:avLst/>
              <a:gdLst>
                <a:gd name="T0" fmla="*/ 0 w 629"/>
                <a:gd name="T1" fmla="*/ 4 h 182"/>
                <a:gd name="T2" fmla="*/ 60 w 629"/>
                <a:gd name="T3" fmla="*/ 16 h 182"/>
                <a:gd name="T4" fmla="*/ 63 w 629"/>
                <a:gd name="T5" fmla="*/ 12 h 182"/>
                <a:gd name="T6" fmla="*/ 3 w 629"/>
                <a:gd name="T7" fmla="*/ 0 h 182"/>
                <a:gd name="T8" fmla="*/ 0 w 629"/>
                <a:gd name="T9" fmla="*/ 4 h 1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9"/>
                <a:gd name="T16" fmla="*/ 0 h 182"/>
                <a:gd name="T17" fmla="*/ 629 w 629"/>
                <a:gd name="T18" fmla="*/ 182 h 1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9" h="182">
                  <a:moveTo>
                    <a:pt x="0" y="40"/>
                  </a:moveTo>
                  <a:lnTo>
                    <a:pt x="601" y="182"/>
                  </a:lnTo>
                  <a:lnTo>
                    <a:pt x="629" y="142"/>
                  </a:lnTo>
                  <a:lnTo>
                    <a:pt x="29" y="0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70" name="Freeform 908"/>
            <p:cNvSpPr>
              <a:spLocks/>
            </p:cNvSpPr>
            <p:nvPr/>
          </p:nvSpPr>
          <p:spPr bwMode="auto">
            <a:xfrm>
              <a:off x="4553" y="3492"/>
              <a:ext cx="60" cy="14"/>
            </a:xfrm>
            <a:custGeom>
              <a:avLst/>
              <a:gdLst>
                <a:gd name="T0" fmla="*/ 0 w 606"/>
                <a:gd name="T1" fmla="*/ 2 h 170"/>
                <a:gd name="T2" fmla="*/ 59 w 606"/>
                <a:gd name="T3" fmla="*/ 14 h 170"/>
                <a:gd name="T4" fmla="*/ 60 w 606"/>
                <a:gd name="T5" fmla="*/ 12 h 170"/>
                <a:gd name="T6" fmla="*/ 0 w 606"/>
                <a:gd name="T7" fmla="*/ 0 h 170"/>
                <a:gd name="T8" fmla="*/ 0 w 606"/>
                <a:gd name="T9" fmla="*/ 2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6"/>
                <a:gd name="T16" fmla="*/ 0 h 170"/>
                <a:gd name="T17" fmla="*/ 606 w 606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71" name="Freeform 909"/>
            <p:cNvSpPr>
              <a:spLocks/>
            </p:cNvSpPr>
            <p:nvPr/>
          </p:nvSpPr>
          <p:spPr bwMode="auto">
            <a:xfrm>
              <a:off x="4553" y="3482"/>
              <a:ext cx="60" cy="14"/>
            </a:xfrm>
            <a:custGeom>
              <a:avLst/>
              <a:gdLst>
                <a:gd name="T0" fmla="*/ 0 w 606"/>
                <a:gd name="T1" fmla="*/ 2 h 170"/>
                <a:gd name="T2" fmla="*/ 59 w 606"/>
                <a:gd name="T3" fmla="*/ 14 h 170"/>
                <a:gd name="T4" fmla="*/ 60 w 606"/>
                <a:gd name="T5" fmla="*/ 12 h 170"/>
                <a:gd name="T6" fmla="*/ 0 w 606"/>
                <a:gd name="T7" fmla="*/ 0 h 170"/>
                <a:gd name="T8" fmla="*/ 0 w 606"/>
                <a:gd name="T9" fmla="*/ 2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6"/>
                <a:gd name="T16" fmla="*/ 0 h 170"/>
                <a:gd name="T17" fmla="*/ 606 w 606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6" h="170">
                  <a:moveTo>
                    <a:pt x="0" y="28"/>
                  </a:moveTo>
                  <a:lnTo>
                    <a:pt x="600" y="170"/>
                  </a:lnTo>
                  <a:lnTo>
                    <a:pt x="606" y="142"/>
                  </a:lnTo>
                  <a:lnTo>
                    <a:pt x="5" y="0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F2E5B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436" name="AutoShape 916"/>
          <p:cNvSpPr>
            <a:spLocks noChangeAspect="1" noChangeArrowheads="1" noTextEdit="1"/>
          </p:cNvSpPr>
          <p:nvPr/>
        </p:nvSpPr>
        <p:spPr bwMode="auto">
          <a:xfrm flipH="1">
            <a:off x="5227638" y="2174875"/>
            <a:ext cx="5175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437" name="Freeform 918"/>
          <p:cNvSpPr>
            <a:spLocks/>
          </p:cNvSpPr>
          <p:nvPr/>
        </p:nvSpPr>
        <p:spPr bwMode="auto">
          <a:xfrm flipH="1">
            <a:off x="5600700" y="2266950"/>
            <a:ext cx="74613" cy="88900"/>
          </a:xfrm>
          <a:custGeom>
            <a:avLst/>
            <a:gdLst>
              <a:gd name="T0" fmla="*/ 36513 w 188"/>
              <a:gd name="T1" fmla="*/ 0 h 168"/>
              <a:gd name="T2" fmla="*/ 53578 w 188"/>
              <a:gd name="T3" fmla="*/ 3704 h 168"/>
              <a:gd name="T4" fmla="*/ 65088 w 188"/>
              <a:gd name="T5" fmla="*/ 14287 h 168"/>
              <a:gd name="T6" fmla="*/ 72232 w 188"/>
              <a:gd name="T7" fmla="*/ 28575 h 168"/>
              <a:gd name="T8" fmla="*/ 74613 w 188"/>
              <a:gd name="T9" fmla="*/ 44450 h 168"/>
              <a:gd name="T10" fmla="*/ 72232 w 188"/>
              <a:gd name="T11" fmla="*/ 60854 h 168"/>
              <a:gd name="T12" fmla="*/ 65088 w 188"/>
              <a:gd name="T13" fmla="*/ 74613 h 168"/>
              <a:gd name="T14" fmla="*/ 53578 w 188"/>
              <a:gd name="T15" fmla="*/ 85196 h 168"/>
              <a:gd name="T16" fmla="*/ 36513 w 188"/>
              <a:gd name="T17" fmla="*/ 88900 h 168"/>
              <a:gd name="T18" fmla="*/ 20241 w 188"/>
              <a:gd name="T19" fmla="*/ 85196 h 168"/>
              <a:gd name="T20" fmla="*/ 8731 w 188"/>
              <a:gd name="T21" fmla="*/ 74613 h 168"/>
              <a:gd name="T22" fmla="*/ 1984 w 188"/>
              <a:gd name="T23" fmla="*/ 60854 h 168"/>
              <a:gd name="T24" fmla="*/ 0 w 188"/>
              <a:gd name="T25" fmla="*/ 44450 h 168"/>
              <a:gd name="T26" fmla="*/ 1984 w 188"/>
              <a:gd name="T27" fmla="*/ 28575 h 168"/>
              <a:gd name="T28" fmla="*/ 8731 w 188"/>
              <a:gd name="T29" fmla="*/ 14287 h 168"/>
              <a:gd name="T30" fmla="*/ 20241 w 188"/>
              <a:gd name="T31" fmla="*/ 3704 h 168"/>
              <a:gd name="T32" fmla="*/ 36513 w 188"/>
              <a:gd name="T33" fmla="*/ 0 h 168"/>
              <a:gd name="T34" fmla="*/ 38100 w 188"/>
              <a:gd name="T35" fmla="*/ 19579 h 168"/>
              <a:gd name="T36" fmla="*/ 28575 w 188"/>
              <a:gd name="T37" fmla="*/ 22225 h 168"/>
              <a:gd name="T38" fmla="*/ 22622 w 188"/>
              <a:gd name="T39" fmla="*/ 27517 h 168"/>
              <a:gd name="T40" fmla="*/ 18653 w 188"/>
              <a:gd name="T41" fmla="*/ 35454 h 168"/>
              <a:gd name="T42" fmla="*/ 17859 w 188"/>
              <a:gd name="T43" fmla="*/ 44979 h 168"/>
              <a:gd name="T44" fmla="*/ 18653 w 188"/>
              <a:gd name="T45" fmla="*/ 53975 h 168"/>
              <a:gd name="T46" fmla="*/ 23019 w 188"/>
              <a:gd name="T47" fmla="*/ 61912 h 168"/>
              <a:gd name="T48" fmla="*/ 29369 w 188"/>
              <a:gd name="T49" fmla="*/ 67733 h 168"/>
              <a:gd name="T50" fmla="*/ 38100 w 188"/>
              <a:gd name="T51" fmla="*/ 69850 h 168"/>
              <a:gd name="T52" fmla="*/ 38100 w 188"/>
              <a:gd name="T53" fmla="*/ 69850 h 168"/>
              <a:gd name="T54" fmla="*/ 47625 w 188"/>
              <a:gd name="T55" fmla="*/ 67733 h 168"/>
              <a:gd name="T56" fmla="*/ 53975 w 188"/>
              <a:gd name="T57" fmla="*/ 61912 h 168"/>
              <a:gd name="T58" fmla="*/ 58341 w 188"/>
              <a:gd name="T59" fmla="*/ 53975 h 168"/>
              <a:gd name="T60" fmla="*/ 59929 w 188"/>
              <a:gd name="T61" fmla="*/ 44979 h 168"/>
              <a:gd name="T62" fmla="*/ 58738 w 188"/>
              <a:gd name="T63" fmla="*/ 35454 h 168"/>
              <a:gd name="T64" fmla="*/ 54372 w 188"/>
              <a:gd name="T65" fmla="*/ 27517 h 168"/>
              <a:gd name="T66" fmla="*/ 47625 w 188"/>
              <a:gd name="T67" fmla="*/ 22225 h 168"/>
              <a:gd name="T68" fmla="*/ 38100 w 188"/>
              <a:gd name="T69" fmla="*/ 19579 h 168"/>
              <a:gd name="T70" fmla="*/ 36513 w 188"/>
              <a:gd name="T71" fmla="*/ 0 h 16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88"/>
              <a:gd name="T109" fmla="*/ 0 h 168"/>
              <a:gd name="T110" fmla="*/ 188 w 188"/>
              <a:gd name="T111" fmla="*/ 168 h 16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88" h="168">
                <a:moveTo>
                  <a:pt x="92" y="0"/>
                </a:moveTo>
                <a:lnTo>
                  <a:pt x="135" y="7"/>
                </a:lnTo>
                <a:lnTo>
                  <a:pt x="164" y="27"/>
                </a:lnTo>
                <a:lnTo>
                  <a:pt x="182" y="54"/>
                </a:lnTo>
                <a:lnTo>
                  <a:pt x="188" y="84"/>
                </a:lnTo>
                <a:lnTo>
                  <a:pt x="182" y="115"/>
                </a:lnTo>
                <a:lnTo>
                  <a:pt x="164" y="141"/>
                </a:lnTo>
                <a:lnTo>
                  <a:pt x="135" y="161"/>
                </a:lnTo>
                <a:lnTo>
                  <a:pt x="92" y="168"/>
                </a:lnTo>
                <a:lnTo>
                  <a:pt x="51" y="161"/>
                </a:lnTo>
                <a:lnTo>
                  <a:pt x="22" y="141"/>
                </a:lnTo>
                <a:lnTo>
                  <a:pt x="5" y="115"/>
                </a:lnTo>
                <a:lnTo>
                  <a:pt x="0" y="84"/>
                </a:lnTo>
                <a:lnTo>
                  <a:pt x="5" y="54"/>
                </a:lnTo>
                <a:lnTo>
                  <a:pt x="22" y="27"/>
                </a:lnTo>
                <a:lnTo>
                  <a:pt x="51" y="7"/>
                </a:lnTo>
                <a:lnTo>
                  <a:pt x="92" y="0"/>
                </a:lnTo>
                <a:lnTo>
                  <a:pt x="96" y="37"/>
                </a:lnTo>
                <a:lnTo>
                  <a:pt x="72" y="42"/>
                </a:lnTo>
                <a:lnTo>
                  <a:pt x="57" y="52"/>
                </a:lnTo>
                <a:lnTo>
                  <a:pt x="47" y="67"/>
                </a:lnTo>
                <a:lnTo>
                  <a:pt x="45" y="85"/>
                </a:lnTo>
                <a:lnTo>
                  <a:pt x="47" y="102"/>
                </a:lnTo>
                <a:lnTo>
                  <a:pt x="58" y="117"/>
                </a:lnTo>
                <a:lnTo>
                  <a:pt x="74" y="128"/>
                </a:lnTo>
                <a:lnTo>
                  <a:pt x="96" y="132"/>
                </a:lnTo>
                <a:lnTo>
                  <a:pt x="120" y="128"/>
                </a:lnTo>
                <a:lnTo>
                  <a:pt x="136" y="117"/>
                </a:lnTo>
                <a:lnTo>
                  <a:pt x="147" y="102"/>
                </a:lnTo>
                <a:lnTo>
                  <a:pt x="151" y="85"/>
                </a:lnTo>
                <a:lnTo>
                  <a:pt x="148" y="67"/>
                </a:lnTo>
                <a:lnTo>
                  <a:pt x="137" y="52"/>
                </a:lnTo>
                <a:lnTo>
                  <a:pt x="120" y="42"/>
                </a:lnTo>
                <a:lnTo>
                  <a:pt x="96" y="37"/>
                </a:lnTo>
                <a:lnTo>
                  <a:pt x="92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438" name="Freeform 919"/>
          <p:cNvSpPr>
            <a:spLocks/>
          </p:cNvSpPr>
          <p:nvPr/>
        </p:nvSpPr>
        <p:spPr bwMode="auto">
          <a:xfrm flipH="1">
            <a:off x="5294313" y="2266950"/>
            <a:ext cx="76200" cy="88900"/>
          </a:xfrm>
          <a:custGeom>
            <a:avLst/>
            <a:gdLst>
              <a:gd name="T0" fmla="*/ 37703 w 192"/>
              <a:gd name="T1" fmla="*/ 0 h 168"/>
              <a:gd name="T2" fmla="*/ 54769 w 192"/>
              <a:gd name="T3" fmla="*/ 3704 h 168"/>
              <a:gd name="T4" fmla="*/ 66675 w 192"/>
              <a:gd name="T5" fmla="*/ 14287 h 168"/>
              <a:gd name="T6" fmla="*/ 73422 w 192"/>
              <a:gd name="T7" fmla="*/ 28575 h 168"/>
              <a:gd name="T8" fmla="*/ 76200 w 192"/>
              <a:gd name="T9" fmla="*/ 44450 h 168"/>
              <a:gd name="T10" fmla="*/ 74216 w 192"/>
              <a:gd name="T11" fmla="*/ 60854 h 168"/>
              <a:gd name="T12" fmla="*/ 66675 w 192"/>
              <a:gd name="T13" fmla="*/ 74613 h 168"/>
              <a:gd name="T14" fmla="*/ 54769 w 192"/>
              <a:gd name="T15" fmla="*/ 85196 h 168"/>
              <a:gd name="T16" fmla="*/ 37703 w 192"/>
              <a:gd name="T17" fmla="*/ 88900 h 168"/>
              <a:gd name="T18" fmla="*/ 21034 w 192"/>
              <a:gd name="T19" fmla="*/ 85196 h 168"/>
              <a:gd name="T20" fmla="*/ 9525 w 192"/>
              <a:gd name="T21" fmla="*/ 74613 h 168"/>
              <a:gd name="T22" fmla="*/ 1984 w 192"/>
              <a:gd name="T23" fmla="*/ 60854 h 168"/>
              <a:gd name="T24" fmla="*/ 0 w 192"/>
              <a:gd name="T25" fmla="*/ 44450 h 168"/>
              <a:gd name="T26" fmla="*/ 2381 w 192"/>
              <a:gd name="T27" fmla="*/ 28575 h 168"/>
              <a:gd name="T28" fmla="*/ 9525 w 192"/>
              <a:gd name="T29" fmla="*/ 14287 h 168"/>
              <a:gd name="T30" fmla="*/ 21431 w 192"/>
              <a:gd name="T31" fmla="*/ 3704 h 168"/>
              <a:gd name="T32" fmla="*/ 37703 w 192"/>
              <a:gd name="T33" fmla="*/ 0 h 168"/>
              <a:gd name="T34" fmla="*/ 37703 w 192"/>
              <a:gd name="T35" fmla="*/ 0 h 168"/>
              <a:gd name="T36" fmla="*/ 37703 w 192"/>
              <a:gd name="T37" fmla="*/ 19579 h 168"/>
              <a:gd name="T38" fmla="*/ 28178 w 192"/>
              <a:gd name="T39" fmla="*/ 22225 h 168"/>
              <a:gd name="T40" fmla="*/ 22225 w 192"/>
              <a:gd name="T41" fmla="*/ 27517 h 168"/>
              <a:gd name="T42" fmla="*/ 18256 w 192"/>
              <a:gd name="T43" fmla="*/ 35454 h 168"/>
              <a:gd name="T44" fmla="*/ 17463 w 192"/>
              <a:gd name="T45" fmla="*/ 44979 h 168"/>
              <a:gd name="T46" fmla="*/ 18256 w 192"/>
              <a:gd name="T47" fmla="*/ 53975 h 168"/>
              <a:gd name="T48" fmla="*/ 22622 w 192"/>
              <a:gd name="T49" fmla="*/ 61912 h 168"/>
              <a:gd name="T50" fmla="*/ 28972 w 192"/>
              <a:gd name="T51" fmla="*/ 67733 h 168"/>
              <a:gd name="T52" fmla="*/ 37703 w 192"/>
              <a:gd name="T53" fmla="*/ 69850 h 168"/>
              <a:gd name="T54" fmla="*/ 37703 w 192"/>
              <a:gd name="T55" fmla="*/ 69850 h 168"/>
              <a:gd name="T56" fmla="*/ 47228 w 192"/>
              <a:gd name="T57" fmla="*/ 67733 h 168"/>
              <a:gd name="T58" fmla="*/ 53578 w 192"/>
              <a:gd name="T59" fmla="*/ 61912 h 168"/>
              <a:gd name="T60" fmla="*/ 57944 w 192"/>
              <a:gd name="T61" fmla="*/ 53975 h 168"/>
              <a:gd name="T62" fmla="*/ 59531 w 192"/>
              <a:gd name="T63" fmla="*/ 44979 h 168"/>
              <a:gd name="T64" fmla="*/ 58341 w 192"/>
              <a:gd name="T65" fmla="*/ 35454 h 168"/>
              <a:gd name="T66" fmla="*/ 53975 w 192"/>
              <a:gd name="T67" fmla="*/ 27517 h 168"/>
              <a:gd name="T68" fmla="*/ 47228 w 192"/>
              <a:gd name="T69" fmla="*/ 22225 h 168"/>
              <a:gd name="T70" fmla="*/ 37703 w 192"/>
              <a:gd name="T71" fmla="*/ 19579 h 168"/>
              <a:gd name="T72" fmla="*/ 37703 w 192"/>
              <a:gd name="T73" fmla="*/ 0 h 16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92"/>
              <a:gd name="T112" fmla="*/ 0 h 168"/>
              <a:gd name="T113" fmla="*/ 192 w 192"/>
              <a:gd name="T114" fmla="*/ 168 h 16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92" h="168">
                <a:moveTo>
                  <a:pt x="95" y="0"/>
                </a:moveTo>
                <a:lnTo>
                  <a:pt x="138" y="7"/>
                </a:lnTo>
                <a:lnTo>
                  <a:pt x="168" y="27"/>
                </a:lnTo>
                <a:lnTo>
                  <a:pt x="185" y="54"/>
                </a:lnTo>
                <a:lnTo>
                  <a:pt x="192" y="84"/>
                </a:lnTo>
                <a:lnTo>
                  <a:pt x="187" y="115"/>
                </a:lnTo>
                <a:lnTo>
                  <a:pt x="168" y="141"/>
                </a:lnTo>
                <a:lnTo>
                  <a:pt x="138" y="161"/>
                </a:lnTo>
                <a:lnTo>
                  <a:pt x="95" y="168"/>
                </a:lnTo>
                <a:lnTo>
                  <a:pt x="53" y="161"/>
                </a:lnTo>
                <a:lnTo>
                  <a:pt x="24" y="141"/>
                </a:lnTo>
                <a:lnTo>
                  <a:pt x="5" y="115"/>
                </a:lnTo>
                <a:lnTo>
                  <a:pt x="0" y="84"/>
                </a:lnTo>
                <a:lnTo>
                  <a:pt x="6" y="54"/>
                </a:lnTo>
                <a:lnTo>
                  <a:pt x="24" y="27"/>
                </a:lnTo>
                <a:lnTo>
                  <a:pt x="54" y="7"/>
                </a:lnTo>
                <a:lnTo>
                  <a:pt x="95" y="0"/>
                </a:lnTo>
                <a:lnTo>
                  <a:pt x="95" y="37"/>
                </a:lnTo>
                <a:lnTo>
                  <a:pt x="71" y="42"/>
                </a:lnTo>
                <a:lnTo>
                  <a:pt x="56" y="52"/>
                </a:lnTo>
                <a:lnTo>
                  <a:pt x="46" y="67"/>
                </a:lnTo>
                <a:lnTo>
                  <a:pt x="44" y="85"/>
                </a:lnTo>
                <a:lnTo>
                  <a:pt x="46" y="102"/>
                </a:lnTo>
                <a:lnTo>
                  <a:pt x="57" y="117"/>
                </a:lnTo>
                <a:lnTo>
                  <a:pt x="73" y="128"/>
                </a:lnTo>
                <a:lnTo>
                  <a:pt x="95" y="132"/>
                </a:lnTo>
                <a:lnTo>
                  <a:pt x="119" y="128"/>
                </a:lnTo>
                <a:lnTo>
                  <a:pt x="135" y="117"/>
                </a:lnTo>
                <a:lnTo>
                  <a:pt x="146" y="102"/>
                </a:lnTo>
                <a:lnTo>
                  <a:pt x="150" y="85"/>
                </a:lnTo>
                <a:lnTo>
                  <a:pt x="147" y="67"/>
                </a:lnTo>
                <a:lnTo>
                  <a:pt x="136" y="52"/>
                </a:lnTo>
                <a:lnTo>
                  <a:pt x="119" y="42"/>
                </a:lnTo>
                <a:lnTo>
                  <a:pt x="95" y="37"/>
                </a:lnTo>
                <a:lnTo>
                  <a:pt x="95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439" name="Freeform 920"/>
          <p:cNvSpPr>
            <a:spLocks/>
          </p:cNvSpPr>
          <p:nvPr/>
        </p:nvSpPr>
        <p:spPr bwMode="auto">
          <a:xfrm flipH="1">
            <a:off x="5432425" y="2251075"/>
            <a:ext cx="128588" cy="77788"/>
          </a:xfrm>
          <a:custGeom>
            <a:avLst/>
            <a:gdLst>
              <a:gd name="T0" fmla="*/ 17804 w 325"/>
              <a:gd name="T1" fmla="*/ 0 h 148"/>
              <a:gd name="T2" fmla="*/ 22948 w 325"/>
              <a:gd name="T3" fmla="*/ 0 h 148"/>
              <a:gd name="T4" fmla="*/ 28883 w 325"/>
              <a:gd name="T5" fmla="*/ 0 h 148"/>
              <a:gd name="T6" fmla="*/ 34818 w 325"/>
              <a:gd name="T7" fmla="*/ 0 h 148"/>
              <a:gd name="T8" fmla="*/ 40357 w 325"/>
              <a:gd name="T9" fmla="*/ 1051 h 148"/>
              <a:gd name="T10" fmla="*/ 46292 w 325"/>
              <a:gd name="T11" fmla="*/ 1051 h 148"/>
              <a:gd name="T12" fmla="*/ 51831 w 325"/>
              <a:gd name="T13" fmla="*/ 1051 h 148"/>
              <a:gd name="T14" fmla="*/ 58161 w 325"/>
              <a:gd name="T15" fmla="*/ 1051 h 148"/>
              <a:gd name="T16" fmla="*/ 64492 w 325"/>
              <a:gd name="T17" fmla="*/ 1051 h 148"/>
              <a:gd name="T18" fmla="*/ 70822 w 325"/>
              <a:gd name="T19" fmla="*/ 1051 h 148"/>
              <a:gd name="T20" fmla="*/ 77548 w 325"/>
              <a:gd name="T21" fmla="*/ 1051 h 148"/>
              <a:gd name="T22" fmla="*/ 83879 w 325"/>
              <a:gd name="T23" fmla="*/ 1051 h 148"/>
              <a:gd name="T24" fmla="*/ 90605 w 325"/>
              <a:gd name="T25" fmla="*/ 1051 h 148"/>
              <a:gd name="T26" fmla="*/ 97727 w 325"/>
              <a:gd name="T27" fmla="*/ 1051 h 148"/>
              <a:gd name="T28" fmla="*/ 104849 w 325"/>
              <a:gd name="T29" fmla="*/ 1051 h 148"/>
              <a:gd name="T30" fmla="*/ 111575 w 325"/>
              <a:gd name="T31" fmla="*/ 1051 h 148"/>
              <a:gd name="T32" fmla="*/ 119092 w 325"/>
              <a:gd name="T33" fmla="*/ 1051 h 148"/>
              <a:gd name="T34" fmla="*/ 122653 w 325"/>
              <a:gd name="T35" fmla="*/ 5782 h 148"/>
              <a:gd name="T36" fmla="*/ 89022 w 325"/>
              <a:gd name="T37" fmla="*/ 8935 h 148"/>
              <a:gd name="T38" fmla="*/ 125027 w 325"/>
              <a:gd name="T39" fmla="*/ 12614 h 148"/>
              <a:gd name="T40" fmla="*/ 128588 w 325"/>
              <a:gd name="T41" fmla="*/ 24703 h 148"/>
              <a:gd name="T42" fmla="*/ 128588 w 325"/>
              <a:gd name="T43" fmla="*/ 34164 h 148"/>
              <a:gd name="T44" fmla="*/ 125818 w 325"/>
              <a:gd name="T45" fmla="*/ 42048 h 148"/>
              <a:gd name="T46" fmla="*/ 121862 w 325"/>
              <a:gd name="T47" fmla="*/ 49406 h 148"/>
              <a:gd name="T48" fmla="*/ 117114 w 325"/>
              <a:gd name="T49" fmla="*/ 55713 h 148"/>
              <a:gd name="T50" fmla="*/ 112366 w 325"/>
              <a:gd name="T51" fmla="*/ 62020 h 148"/>
              <a:gd name="T52" fmla="*/ 109201 w 325"/>
              <a:gd name="T53" fmla="*/ 69378 h 148"/>
              <a:gd name="T54" fmla="*/ 107618 w 325"/>
              <a:gd name="T55" fmla="*/ 77788 h 148"/>
              <a:gd name="T56" fmla="*/ 7913 w 325"/>
              <a:gd name="T57" fmla="*/ 75686 h 148"/>
              <a:gd name="T58" fmla="*/ 7517 w 325"/>
              <a:gd name="T59" fmla="*/ 65699 h 148"/>
              <a:gd name="T60" fmla="*/ 5935 w 325"/>
              <a:gd name="T61" fmla="*/ 54662 h 148"/>
              <a:gd name="T62" fmla="*/ 3561 w 325"/>
              <a:gd name="T63" fmla="*/ 43099 h 148"/>
              <a:gd name="T64" fmla="*/ 0 w 325"/>
              <a:gd name="T65" fmla="*/ 29959 h 148"/>
              <a:gd name="T66" fmla="*/ 17804 w 325"/>
              <a:gd name="T67" fmla="*/ 0 h 148"/>
              <a:gd name="T68" fmla="*/ 17804 w 325"/>
              <a:gd name="T69" fmla="*/ 0 h 14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25"/>
              <a:gd name="T106" fmla="*/ 0 h 148"/>
              <a:gd name="T107" fmla="*/ 325 w 325"/>
              <a:gd name="T108" fmla="*/ 148 h 14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25" h="148">
                <a:moveTo>
                  <a:pt x="45" y="0"/>
                </a:moveTo>
                <a:lnTo>
                  <a:pt x="58" y="0"/>
                </a:lnTo>
                <a:lnTo>
                  <a:pt x="73" y="0"/>
                </a:lnTo>
                <a:lnTo>
                  <a:pt x="88" y="0"/>
                </a:lnTo>
                <a:lnTo>
                  <a:pt x="102" y="2"/>
                </a:lnTo>
                <a:lnTo>
                  <a:pt x="117" y="2"/>
                </a:lnTo>
                <a:lnTo>
                  <a:pt x="131" y="2"/>
                </a:lnTo>
                <a:lnTo>
                  <a:pt x="147" y="2"/>
                </a:lnTo>
                <a:lnTo>
                  <a:pt x="163" y="2"/>
                </a:lnTo>
                <a:lnTo>
                  <a:pt x="179" y="2"/>
                </a:lnTo>
                <a:lnTo>
                  <a:pt x="196" y="2"/>
                </a:lnTo>
                <a:lnTo>
                  <a:pt x="212" y="2"/>
                </a:lnTo>
                <a:lnTo>
                  <a:pt x="229" y="2"/>
                </a:lnTo>
                <a:lnTo>
                  <a:pt x="247" y="2"/>
                </a:lnTo>
                <a:lnTo>
                  <a:pt x="265" y="2"/>
                </a:lnTo>
                <a:lnTo>
                  <a:pt x="282" y="2"/>
                </a:lnTo>
                <a:lnTo>
                  <a:pt x="301" y="2"/>
                </a:lnTo>
                <a:lnTo>
                  <a:pt x="310" y="11"/>
                </a:lnTo>
                <a:lnTo>
                  <a:pt x="225" y="17"/>
                </a:lnTo>
                <a:lnTo>
                  <a:pt x="316" y="24"/>
                </a:lnTo>
                <a:lnTo>
                  <a:pt x="325" y="47"/>
                </a:lnTo>
                <a:lnTo>
                  <a:pt x="325" y="65"/>
                </a:lnTo>
                <a:lnTo>
                  <a:pt x="318" y="80"/>
                </a:lnTo>
                <a:lnTo>
                  <a:pt x="308" y="94"/>
                </a:lnTo>
                <a:lnTo>
                  <a:pt x="296" y="106"/>
                </a:lnTo>
                <a:lnTo>
                  <a:pt x="284" y="118"/>
                </a:lnTo>
                <a:lnTo>
                  <a:pt x="276" y="132"/>
                </a:lnTo>
                <a:lnTo>
                  <a:pt x="272" y="148"/>
                </a:lnTo>
                <a:lnTo>
                  <a:pt x="20" y="144"/>
                </a:lnTo>
                <a:lnTo>
                  <a:pt x="19" y="125"/>
                </a:lnTo>
                <a:lnTo>
                  <a:pt x="15" y="104"/>
                </a:lnTo>
                <a:lnTo>
                  <a:pt x="9" y="82"/>
                </a:lnTo>
                <a:lnTo>
                  <a:pt x="0" y="57"/>
                </a:lnTo>
                <a:lnTo>
                  <a:pt x="45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440" name="Freeform 921"/>
          <p:cNvSpPr>
            <a:spLocks/>
          </p:cNvSpPr>
          <p:nvPr/>
        </p:nvSpPr>
        <p:spPr bwMode="auto">
          <a:xfrm flipH="1">
            <a:off x="5227638" y="2195513"/>
            <a:ext cx="517525" cy="133350"/>
          </a:xfrm>
          <a:custGeom>
            <a:avLst/>
            <a:gdLst>
              <a:gd name="T0" fmla="*/ 314169 w 1303"/>
              <a:gd name="T1" fmla="*/ 105415 h 253"/>
              <a:gd name="T2" fmla="*/ 305828 w 1303"/>
              <a:gd name="T3" fmla="*/ 118065 h 253"/>
              <a:gd name="T4" fmla="*/ 301856 w 1303"/>
              <a:gd name="T5" fmla="*/ 133350 h 253"/>
              <a:gd name="T6" fmla="*/ 365802 w 1303"/>
              <a:gd name="T7" fmla="*/ 100671 h 253"/>
              <a:gd name="T8" fmla="*/ 386059 w 1303"/>
              <a:gd name="T9" fmla="*/ 69574 h 253"/>
              <a:gd name="T10" fmla="*/ 415053 w 1303"/>
              <a:gd name="T11" fmla="*/ 59032 h 253"/>
              <a:gd name="T12" fmla="*/ 443252 w 1303"/>
              <a:gd name="T13" fmla="*/ 68520 h 253"/>
              <a:gd name="T14" fmla="*/ 463509 w 1303"/>
              <a:gd name="T15" fmla="*/ 96455 h 253"/>
              <a:gd name="T16" fmla="*/ 512759 w 1303"/>
              <a:gd name="T17" fmla="*/ 118065 h 253"/>
              <a:gd name="T18" fmla="*/ 515539 w 1303"/>
              <a:gd name="T19" fmla="*/ 106469 h 253"/>
              <a:gd name="T20" fmla="*/ 509184 w 1303"/>
              <a:gd name="T21" fmla="*/ 87494 h 253"/>
              <a:gd name="T22" fmla="*/ 512362 w 1303"/>
              <a:gd name="T23" fmla="*/ 73263 h 253"/>
              <a:gd name="T24" fmla="*/ 517525 w 1303"/>
              <a:gd name="T25" fmla="*/ 56924 h 253"/>
              <a:gd name="T26" fmla="*/ 493297 w 1303"/>
              <a:gd name="T27" fmla="*/ 56397 h 253"/>
              <a:gd name="T28" fmla="*/ 470261 w 1303"/>
              <a:gd name="T29" fmla="*/ 53235 h 253"/>
              <a:gd name="T30" fmla="*/ 448019 w 1303"/>
              <a:gd name="T31" fmla="*/ 48491 h 253"/>
              <a:gd name="T32" fmla="*/ 426571 w 1303"/>
              <a:gd name="T33" fmla="*/ 41112 h 253"/>
              <a:gd name="T34" fmla="*/ 404329 w 1303"/>
              <a:gd name="T35" fmla="*/ 30570 h 253"/>
              <a:gd name="T36" fmla="*/ 365802 w 1303"/>
              <a:gd name="T37" fmla="*/ 11596 h 253"/>
              <a:gd name="T38" fmla="*/ 316949 w 1303"/>
              <a:gd name="T39" fmla="*/ 1581 h 253"/>
              <a:gd name="T40" fmla="*/ 267699 w 1303"/>
              <a:gd name="T41" fmla="*/ 2108 h 253"/>
              <a:gd name="T42" fmla="*/ 217654 w 1303"/>
              <a:gd name="T43" fmla="*/ 13177 h 253"/>
              <a:gd name="T44" fmla="*/ 169993 w 1303"/>
              <a:gd name="T45" fmla="*/ 32679 h 253"/>
              <a:gd name="T46" fmla="*/ 151723 w 1303"/>
              <a:gd name="T47" fmla="*/ 51126 h 253"/>
              <a:gd name="T48" fmla="*/ 169198 w 1303"/>
              <a:gd name="T49" fmla="*/ 42166 h 253"/>
              <a:gd name="T50" fmla="*/ 198193 w 1303"/>
              <a:gd name="T51" fmla="*/ 27935 h 253"/>
              <a:gd name="T52" fmla="*/ 224406 w 1303"/>
              <a:gd name="T53" fmla="*/ 16339 h 253"/>
              <a:gd name="T54" fmla="*/ 140602 w 1303"/>
              <a:gd name="T55" fmla="*/ 49018 h 253"/>
              <a:gd name="T56" fmla="*/ 111210 w 1303"/>
              <a:gd name="T57" fmla="*/ 45856 h 253"/>
              <a:gd name="T58" fmla="*/ 84202 w 1303"/>
              <a:gd name="T59" fmla="*/ 47437 h 253"/>
              <a:gd name="T60" fmla="*/ 59180 w 1303"/>
              <a:gd name="T61" fmla="*/ 54289 h 253"/>
              <a:gd name="T62" fmla="*/ 34952 w 1303"/>
              <a:gd name="T63" fmla="*/ 67993 h 253"/>
              <a:gd name="T64" fmla="*/ 11518 w 1303"/>
              <a:gd name="T65" fmla="*/ 88022 h 253"/>
              <a:gd name="T66" fmla="*/ 42895 w 1303"/>
              <a:gd name="T67" fmla="*/ 107523 h 253"/>
              <a:gd name="T68" fmla="*/ 24228 w 1303"/>
              <a:gd name="T69" fmla="*/ 111740 h 253"/>
              <a:gd name="T70" fmla="*/ 5561 w 1303"/>
              <a:gd name="T71" fmla="*/ 106469 h 253"/>
              <a:gd name="T72" fmla="*/ 1589 w 1303"/>
              <a:gd name="T73" fmla="*/ 109632 h 253"/>
              <a:gd name="T74" fmla="*/ 59180 w 1303"/>
              <a:gd name="T75" fmla="*/ 120700 h 253"/>
              <a:gd name="T76" fmla="*/ 68712 w 1303"/>
              <a:gd name="T77" fmla="*/ 82224 h 253"/>
              <a:gd name="T78" fmla="*/ 90557 w 1303"/>
              <a:gd name="T79" fmla="*/ 62722 h 253"/>
              <a:gd name="T80" fmla="*/ 118360 w 1303"/>
              <a:gd name="T81" fmla="*/ 61141 h 253"/>
              <a:gd name="T82" fmla="*/ 143779 w 1303"/>
              <a:gd name="T83" fmla="*/ 78007 h 253"/>
              <a:gd name="T84" fmla="*/ 158475 w 1303"/>
              <a:gd name="T85" fmla="*/ 114902 h 253"/>
              <a:gd name="T86" fmla="*/ 184688 w 1303"/>
              <a:gd name="T87" fmla="*/ 120173 h 253"/>
              <a:gd name="T88" fmla="*/ 175553 w 1303"/>
              <a:gd name="T89" fmla="*/ 84332 h 253"/>
              <a:gd name="T90" fmla="*/ 322113 w 1303"/>
              <a:gd name="T91" fmla="*/ 11069 h 253"/>
              <a:gd name="T92" fmla="*/ 341574 w 1303"/>
              <a:gd name="T93" fmla="*/ 26354 h 253"/>
              <a:gd name="T94" fmla="*/ 359447 w 1303"/>
              <a:gd name="T95" fmla="*/ 26354 h 253"/>
              <a:gd name="T96" fmla="*/ 361036 w 1303"/>
              <a:gd name="T97" fmla="*/ 43747 h 253"/>
              <a:gd name="T98" fmla="*/ 354284 w 1303"/>
              <a:gd name="T99" fmla="*/ 26354 h 253"/>
              <a:gd name="T100" fmla="*/ 347532 w 1303"/>
              <a:gd name="T101" fmla="*/ 26354 h 253"/>
              <a:gd name="T102" fmla="*/ 329659 w 1303"/>
              <a:gd name="T103" fmla="*/ 43747 h 253"/>
              <a:gd name="T104" fmla="*/ 318538 w 1303"/>
              <a:gd name="T105" fmla="*/ 54289 h 253"/>
              <a:gd name="T106" fmla="*/ 317346 w 1303"/>
              <a:gd name="T107" fmla="*/ 59032 h 253"/>
              <a:gd name="T108" fmla="*/ 337603 w 1303"/>
              <a:gd name="T109" fmla="*/ 56397 h 253"/>
              <a:gd name="T110" fmla="*/ 354284 w 1303"/>
              <a:gd name="T111" fmla="*/ 60087 h 253"/>
              <a:gd name="T112" fmla="*/ 350312 w 1303"/>
              <a:gd name="T113" fmla="*/ 67993 h 253"/>
              <a:gd name="T114" fmla="*/ 330056 w 1303"/>
              <a:gd name="T115" fmla="*/ 68520 h 253"/>
              <a:gd name="T116" fmla="*/ 316552 w 1303"/>
              <a:gd name="T117" fmla="*/ 67993 h 253"/>
              <a:gd name="T118" fmla="*/ 321318 w 1303"/>
              <a:gd name="T119" fmla="*/ 90657 h 253"/>
              <a:gd name="T120" fmla="*/ 334822 w 1303"/>
              <a:gd name="T121" fmla="*/ 88549 h 253"/>
              <a:gd name="T122" fmla="*/ 341574 w 1303"/>
              <a:gd name="T123" fmla="*/ 88549 h 253"/>
              <a:gd name="T124" fmla="*/ 329262 w 1303"/>
              <a:gd name="T125" fmla="*/ 96455 h 25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1303"/>
              <a:gd name="T190" fmla="*/ 0 h 253"/>
              <a:gd name="T191" fmla="*/ 1303 w 1303"/>
              <a:gd name="T192" fmla="*/ 253 h 253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1303" h="253">
                <a:moveTo>
                  <a:pt x="805" y="184"/>
                </a:moveTo>
                <a:lnTo>
                  <a:pt x="799" y="192"/>
                </a:lnTo>
                <a:lnTo>
                  <a:pt x="791" y="200"/>
                </a:lnTo>
                <a:lnTo>
                  <a:pt x="785" y="208"/>
                </a:lnTo>
                <a:lnTo>
                  <a:pt x="777" y="216"/>
                </a:lnTo>
                <a:lnTo>
                  <a:pt x="770" y="224"/>
                </a:lnTo>
                <a:lnTo>
                  <a:pt x="765" y="233"/>
                </a:lnTo>
                <a:lnTo>
                  <a:pt x="761" y="243"/>
                </a:lnTo>
                <a:lnTo>
                  <a:pt x="760" y="253"/>
                </a:lnTo>
                <a:lnTo>
                  <a:pt x="909" y="252"/>
                </a:lnTo>
                <a:lnTo>
                  <a:pt x="912" y="219"/>
                </a:lnTo>
                <a:lnTo>
                  <a:pt x="921" y="191"/>
                </a:lnTo>
                <a:lnTo>
                  <a:pt x="935" y="167"/>
                </a:lnTo>
                <a:lnTo>
                  <a:pt x="952" y="147"/>
                </a:lnTo>
                <a:lnTo>
                  <a:pt x="972" y="132"/>
                </a:lnTo>
                <a:lnTo>
                  <a:pt x="994" y="122"/>
                </a:lnTo>
                <a:lnTo>
                  <a:pt x="1019" y="115"/>
                </a:lnTo>
                <a:lnTo>
                  <a:pt x="1045" y="112"/>
                </a:lnTo>
                <a:lnTo>
                  <a:pt x="1068" y="115"/>
                </a:lnTo>
                <a:lnTo>
                  <a:pt x="1094" y="120"/>
                </a:lnTo>
                <a:lnTo>
                  <a:pt x="1116" y="130"/>
                </a:lnTo>
                <a:lnTo>
                  <a:pt x="1136" y="144"/>
                </a:lnTo>
                <a:lnTo>
                  <a:pt x="1153" y="162"/>
                </a:lnTo>
                <a:lnTo>
                  <a:pt x="1167" y="183"/>
                </a:lnTo>
                <a:lnTo>
                  <a:pt x="1176" y="208"/>
                </a:lnTo>
                <a:lnTo>
                  <a:pt x="1178" y="237"/>
                </a:lnTo>
                <a:lnTo>
                  <a:pt x="1291" y="224"/>
                </a:lnTo>
                <a:lnTo>
                  <a:pt x="1284" y="212"/>
                </a:lnTo>
                <a:lnTo>
                  <a:pt x="1290" y="206"/>
                </a:lnTo>
                <a:lnTo>
                  <a:pt x="1298" y="202"/>
                </a:lnTo>
                <a:lnTo>
                  <a:pt x="1302" y="196"/>
                </a:lnTo>
                <a:lnTo>
                  <a:pt x="1288" y="178"/>
                </a:lnTo>
                <a:lnTo>
                  <a:pt x="1282" y="166"/>
                </a:lnTo>
                <a:lnTo>
                  <a:pt x="1280" y="155"/>
                </a:lnTo>
                <a:lnTo>
                  <a:pt x="1284" y="147"/>
                </a:lnTo>
                <a:lnTo>
                  <a:pt x="1290" y="139"/>
                </a:lnTo>
                <a:lnTo>
                  <a:pt x="1296" y="131"/>
                </a:lnTo>
                <a:lnTo>
                  <a:pt x="1300" y="120"/>
                </a:lnTo>
                <a:lnTo>
                  <a:pt x="1303" y="108"/>
                </a:lnTo>
                <a:lnTo>
                  <a:pt x="1282" y="108"/>
                </a:lnTo>
                <a:lnTo>
                  <a:pt x="1262" y="107"/>
                </a:lnTo>
                <a:lnTo>
                  <a:pt x="1242" y="107"/>
                </a:lnTo>
                <a:lnTo>
                  <a:pt x="1222" y="105"/>
                </a:lnTo>
                <a:lnTo>
                  <a:pt x="1204" y="103"/>
                </a:lnTo>
                <a:lnTo>
                  <a:pt x="1184" y="101"/>
                </a:lnTo>
                <a:lnTo>
                  <a:pt x="1165" y="98"/>
                </a:lnTo>
                <a:lnTo>
                  <a:pt x="1147" y="95"/>
                </a:lnTo>
                <a:lnTo>
                  <a:pt x="1128" y="92"/>
                </a:lnTo>
                <a:lnTo>
                  <a:pt x="1110" y="88"/>
                </a:lnTo>
                <a:lnTo>
                  <a:pt x="1091" y="82"/>
                </a:lnTo>
                <a:lnTo>
                  <a:pt x="1074" y="78"/>
                </a:lnTo>
                <a:lnTo>
                  <a:pt x="1055" y="72"/>
                </a:lnTo>
                <a:lnTo>
                  <a:pt x="1037" y="65"/>
                </a:lnTo>
                <a:lnTo>
                  <a:pt x="1018" y="58"/>
                </a:lnTo>
                <a:lnTo>
                  <a:pt x="1000" y="50"/>
                </a:lnTo>
                <a:lnTo>
                  <a:pt x="961" y="35"/>
                </a:lnTo>
                <a:lnTo>
                  <a:pt x="921" y="22"/>
                </a:lnTo>
                <a:lnTo>
                  <a:pt x="882" y="13"/>
                </a:lnTo>
                <a:lnTo>
                  <a:pt x="841" y="6"/>
                </a:lnTo>
                <a:lnTo>
                  <a:pt x="798" y="3"/>
                </a:lnTo>
                <a:lnTo>
                  <a:pt x="757" y="0"/>
                </a:lnTo>
                <a:lnTo>
                  <a:pt x="715" y="1"/>
                </a:lnTo>
                <a:lnTo>
                  <a:pt x="674" y="4"/>
                </a:lnTo>
                <a:lnTo>
                  <a:pt x="631" y="10"/>
                </a:lnTo>
                <a:lnTo>
                  <a:pt x="589" y="16"/>
                </a:lnTo>
                <a:lnTo>
                  <a:pt x="548" y="25"/>
                </a:lnTo>
                <a:lnTo>
                  <a:pt x="508" y="35"/>
                </a:lnTo>
                <a:lnTo>
                  <a:pt x="468" y="48"/>
                </a:lnTo>
                <a:lnTo>
                  <a:pt x="428" y="62"/>
                </a:lnTo>
                <a:lnTo>
                  <a:pt x="391" y="77"/>
                </a:lnTo>
                <a:lnTo>
                  <a:pt x="354" y="93"/>
                </a:lnTo>
                <a:lnTo>
                  <a:pt x="382" y="97"/>
                </a:lnTo>
                <a:lnTo>
                  <a:pt x="393" y="93"/>
                </a:lnTo>
                <a:lnTo>
                  <a:pt x="407" y="87"/>
                </a:lnTo>
                <a:lnTo>
                  <a:pt x="426" y="80"/>
                </a:lnTo>
                <a:lnTo>
                  <a:pt x="447" y="72"/>
                </a:lnTo>
                <a:lnTo>
                  <a:pt x="471" y="64"/>
                </a:lnTo>
                <a:lnTo>
                  <a:pt x="499" y="53"/>
                </a:lnTo>
                <a:lnTo>
                  <a:pt x="530" y="43"/>
                </a:lnTo>
                <a:lnTo>
                  <a:pt x="565" y="31"/>
                </a:lnTo>
                <a:lnTo>
                  <a:pt x="459" y="97"/>
                </a:lnTo>
                <a:lnTo>
                  <a:pt x="382" y="97"/>
                </a:lnTo>
                <a:lnTo>
                  <a:pt x="354" y="93"/>
                </a:lnTo>
                <a:lnTo>
                  <a:pt x="329" y="90"/>
                </a:lnTo>
                <a:lnTo>
                  <a:pt x="304" y="88"/>
                </a:lnTo>
                <a:lnTo>
                  <a:pt x="280" y="87"/>
                </a:lnTo>
                <a:lnTo>
                  <a:pt x="257" y="87"/>
                </a:lnTo>
                <a:lnTo>
                  <a:pt x="235" y="88"/>
                </a:lnTo>
                <a:lnTo>
                  <a:pt x="212" y="90"/>
                </a:lnTo>
                <a:lnTo>
                  <a:pt x="191" y="94"/>
                </a:lnTo>
                <a:lnTo>
                  <a:pt x="170" y="97"/>
                </a:lnTo>
                <a:lnTo>
                  <a:pt x="149" y="103"/>
                </a:lnTo>
                <a:lnTo>
                  <a:pt x="129" y="110"/>
                </a:lnTo>
                <a:lnTo>
                  <a:pt x="108" y="119"/>
                </a:lnTo>
                <a:lnTo>
                  <a:pt x="88" y="129"/>
                </a:lnTo>
                <a:lnTo>
                  <a:pt x="68" y="140"/>
                </a:lnTo>
                <a:lnTo>
                  <a:pt x="49" y="153"/>
                </a:lnTo>
                <a:lnTo>
                  <a:pt x="29" y="167"/>
                </a:lnTo>
                <a:lnTo>
                  <a:pt x="10" y="183"/>
                </a:lnTo>
                <a:lnTo>
                  <a:pt x="122" y="197"/>
                </a:lnTo>
                <a:lnTo>
                  <a:pt x="108" y="204"/>
                </a:lnTo>
                <a:lnTo>
                  <a:pt x="93" y="208"/>
                </a:lnTo>
                <a:lnTo>
                  <a:pt x="77" y="212"/>
                </a:lnTo>
                <a:lnTo>
                  <a:pt x="61" y="212"/>
                </a:lnTo>
                <a:lnTo>
                  <a:pt x="44" y="211"/>
                </a:lnTo>
                <a:lnTo>
                  <a:pt x="29" y="207"/>
                </a:lnTo>
                <a:lnTo>
                  <a:pt x="14" y="202"/>
                </a:lnTo>
                <a:lnTo>
                  <a:pt x="0" y="196"/>
                </a:lnTo>
                <a:lnTo>
                  <a:pt x="0" y="201"/>
                </a:lnTo>
                <a:lnTo>
                  <a:pt x="4" y="208"/>
                </a:lnTo>
                <a:lnTo>
                  <a:pt x="10" y="218"/>
                </a:lnTo>
                <a:lnTo>
                  <a:pt x="19" y="229"/>
                </a:lnTo>
                <a:lnTo>
                  <a:pt x="149" y="229"/>
                </a:lnTo>
                <a:lnTo>
                  <a:pt x="151" y="201"/>
                </a:lnTo>
                <a:lnTo>
                  <a:pt x="159" y="177"/>
                </a:lnTo>
                <a:lnTo>
                  <a:pt x="173" y="156"/>
                </a:lnTo>
                <a:lnTo>
                  <a:pt x="189" y="140"/>
                </a:lnTo>
                <a:lnTo>
                  <a:pt x="207" y="127"/>
                </a:lnTo>
                <a:lnTo>
                  <a:pt x="228" y="119"/>
                </a:lnTo>
                <a:lnTo>
                  <a:pt x="252" y="114"/>
                </a:lnTo>
                <a:lnTo>
                  <a:pt x="276" y="112"/>
                </a:lnTo>
                <a:lnTo>
                  <a:pt x="298" y="116"/>
                </a:lnTo>
                <a:lnTo>
                  <a:pt x="322" y="123"/>
                </a:lnTo>
                <a:lnTo>
                  <a:pt x="344" y="133"/>
                </a:lnTo>
                <a:lnTo>
                  <a:pt x="362" y="148"/>
                </a:lnTo>
                <a:lnTo>
                  <a:pt x="378" y="168"/>
                </a:lnTo>
                <a:lnTo>
                  <a:pt x="391" y="190"/>
                </a:lnTo>
                <a:lnTo>
                  <a:pt x="399" y="218"/>
                </a:lnTo>
                <a:lnTo>
                  <a:pt x="402" y="249"/>
                </a:lnTo>
                <a:lnTo>
                  <a:pt x="467" y="249"/>
                </a:lnTo>
                <a:lnTo>
                  <a:pt x="465" y="228"/>
                </a:lnTo>
                <a:lnTo>
                  <a:pt x="460" y="206"/>
                </a:lnTo>
                <a:lnTo>
                  <a:pt x="452" y="184"/>
                </a:lnTo>
                <a:lnTo>
                  <a:pt x="442" y="160"/>
                </a:lnTo>
                <a:lnTo>
                  <a:pt x="598" y="30"/>
                </a:lnTo>
                <a:lnTo>
                  <a:pt x="811" y="21"/>
                </a:lnTo>
                <a:lnTo>
                  <a:pt x="809" y="47"/>
                </a:lnTo>
                <a:lnTo>
                  <a:pt x="843" y="50"/>
                </a:lnTo>
                <a:lnTo>
                  <a:pt x="860" y="50"/>
                </a:lnTo>
                <a:lnTo>
                  <a:pt x="875" y="50"/>
                </a:lnTo>
                <a:lnTo>
                  <a:pt x="892" y="50"/>
                </a:lnTo>
                <a:lnTo>
                  <a:pt x="905" y="50"/>
                </a:lnTo>
                <a:lnTo>
                  <a:pt x="924" y="50"/>
                </a:lnTo>
                <a:lnTo>
                  <a:pt x="909" y="83"/>
                </a:lnTo>
                <a:lnTo>
                  <a:pt x="892" y="83"/>
                </a:lnTo>
                <a:lnTo>
                  <a:pt x="905" y="50"/>
                </a:lnTo>
                <a:lnTo>
                  <a:pt x="892" y="50"/>
                </a:lnTo>
                <a:lnTo>
                  <a:pt x="878" y="83"/>
                </a:lnTo>
                <a:lnTo>
                  <a:pt x="860" y="83"/>
                </a:lnTo>
                <a:lnTo>
                  <a:pt x="875" y="50"/>
                </a:lnTo>
                <a:lnTo>
                  <a:pt x="860" y="50"/>
                </a:lnTo>
                <a:lnTo>
                  <a:pt x="848" y="83"/>
                </a:lnTo>
                <a:lnTo>
                  <a:pt x="830" y="83"/>
                </a:lnTo>
                <a:lnTo>
                  <a:pt x="843" y="50"/>
                </a:lnTo>
                <a:lnTo>
                  <a:pt x="809" y="47"/>
                </a:lnTo>
                <a:lnTo>
                  <a:pt x="802" y="103"/>
                </a:lnTo>
                <a:lnTo>
                  <a:pt x="785" y="105"/>
                </a:lnTo>
                <a:lnTo>
                  <a:pt x="790" y="116"/>
                </a:lnTo>
                <a:lnTo>
                  <a:pt x="799" y="112"/>
                </a:lnTo>
                <a:lnTo>
                  <a:pt x="814" y="109"/>
                </a:lnTo>
                <a:lnTo>
                  <a:pt x="831" y="108"/>
                </a:lnTo>
                <a:lnTo>
                  <a:pt x="850" y="107"/>
                </a:lnTo>
                <a:lnTo>
                  <a:pt x="867" y="107"/>
                </a:lnTo>
                <a:lnTo>
                  <a:pt x="882" y="109"/>
                </a:lnTo>
                <a:lnTo>
                  <a:pt x="892" y="114"/>
                </a:lnTo>
                <a:lnTo>
                  <a:pt x="896" y="122"/>
                </a:lnTo>
                <a:lnTo>
                  <a:pt x="892" y="126"/>
                </a:lnTo>
                <a:lnTo>
                  <a:pt x="882" y="129"/>
                </a:lnTo>
                <a:lnTo>
                  <a:pt x="867" y="130"/>
                </a:lnTo>
                <a:lnTo>
                  <a:pt x="848" y="130"/>
                </a:lnTo>
                <a:lnTo>
                  <a:pt x="831" y="130"/>
                </a:lnTo>
                <a:lnTo>
                  <a:pt x="815" y="130"/>
                </a:lnTo>
                <a:lnTo>
                  <a:pt x="803" y="129"/>
                </a:lnTo>
                <a:lnTo>
                  <a:pt x="797" y="129"/>
                </a:lnTo>
                <a:lnTo>
                  <a:pt x="806" y="146"/>
                </a:lnTo>
                <a:lnTo>
                  <a:pt x="810" y="160"/>
                </a:lnTo>
                <a:lnTo>
                  <a:pt x="809" y="172"/>
                </a:lnTo>
                <a:lnTo>
                  <a:pt x="805" y="184"/>
                </a:lnTo>
                <a:lnTo>
                  <a:pt x="829" y="183"/>
                </a:lnTo>
                <a:lnTo>
                  <a:pt x="843" y="168"/>
                </a:lnTo>
                <a:lnTo>
                  <a:pt x="831" y="154"/>
                </a:lnTo>
                <a:lnTo>
                  <a:pt x="846" y="154"/>
                </a:lnTo>
                <a:lnTo>
                  <a:pt x="860" y="168"/>
                </a:lnTo>
                <a:lnTo>
                  <a:pt x="848" y="183"/>
                </a:lnTo>
                <a:lnTo>
                  <a:pt x="829" y="183"/>
                </a:lnTo>
                <a:lnTo>
                  <a:pt x="805" y="184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 Introduction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45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 smtClean="0"/>
              <a:t>1-</a:t>
            </a:r>
            <a:fld id="{D7FAF261-5C7E-4315-A3F2-ADD12B0EAFC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4516" name="Rectangle 2"/>
          <p:cNvSpPr>
            <a:spLocks noGrp="1" noChangeArrowheads="1"/>
          </p:cNvSpPr>
          <p:nvPr>
            <p:ph type="title"/>
          </p:nvPr>
        </p:nvSpPr>
        <p:spPr>
          <a:xfrm>
            <a:off x="439738" y="227013"/>
            <a:ext cx="8462962" cy="1143000"/>
          </a:xfrm>
        </p:spPr>
        <p:txBody>
          <a:bodyPr/>
          <a:lstStyle/>
          <a:p>
            <a:r>
              <a:rPr lang="en-US" smtClean="0"/>
              <a:t>Circuit Switching: FDM and TDM</a:t>
            </a:r>
            <a:endParaRPr lang="fr-FR" smtClean="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93700" y="1585913"/>
            <a:ext cx="7239000" cy="2438400"/>
            <a:chOff x="288" y="1007"/>
            <a:chExt cx="4560" cy="1536"/>
          </a:xfrm>
        </p:grpSpPr>
        <p:sp>
          <p:nvSpPr>
            <p:cNvPr id="64611" name="Text Box 4"/>
            <p:cNvSpPr txBox="1">
              <a:spLocks noChangeArrowheads="1"/>
            </p:cNvSpPr>
            <p:nvPr/>
          </p:nvSpPr>
          <p:spPr bwMode="auto">
            <a:xfrm>
              <a:off x="288" y="1007"/>
              <a:ext cx="5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Arial" charset="0"/>
                </a:rPr>
                <a:t>FDM</a:t>
              </a:r>
              <a:endParaRPr lang="fr-FR">
                <a:latin typeface="Arial" charset="0"/>
              </a:endParaRPr>
            </a:p>
          </p:txBody>
        </p:sp>
        <p:grpSp>
          <p:nvGrpSpPr>
            <p:cNvPr id="64612" name="Group 5"/>
            <p:cNvGrpSpPr>
              <a:grpSpLocks/>
            </p:cNvGrpSpPr>
            <p:nvPr/>
          </p:nvGrpSpPr>
          <p:grpSpPr bwMode="auto">
            <a:xfrm>
              <a:off x="720" y="1392"/>
              <a:ext cx="4128" cy="1151"/>
              <a:chOff x="720" y="1392"/>
              <a:chExt cx="4128" cy="1151"/>
            </a:xfrm>
          </p:grpSpPr>
          <p:sp>
            <p:nvSpPr>
              <p:cNvPr id="64613" name="Line 6"/>
              <p:cNvSpPr>
                <a:spLocks noChangeShapeType="1"/>
              </p:cNvSpPr>
              <p:nvPr/>
            </p:nvSpPr>
            <p:spPr bwMode="auto">
              <a:xfrm flipV="1">
                <a:off x="1728" y="1392"/>
                <a:ext cx="0" cy="816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14" name="Text Box 7"/>
              <p:cNvSpPr txBox="1">
                <a:spLocks noChangeArrowheads="1"/>
              </p:cNvSpPr>
              <p:nvPr/>
            </p:nvSpPr>
            <p:spPr bwMode="auto">
              <a:xfrm>
                <a:off x="720" y="1680"/>
                <a:ext cx="960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>
                    <a:latin typeface="Arial" charset="0"/>
                  </a:rPr>
                  <a:t>frequency</a:t>
                </a:r>
                <a:endParaRPr lang="fr-FR">
                  <a:latin typeface="Arial" charset="0"/>
                </a:endParaRPr>
              </a:p>
            </p:txBody>
          </p:sp>
          <p:sp>
            <p:nvSpPr>
              <p:cNvPr id="64615" name="Line 8"/>
              <p:cNvSpPr>
                <a:spLocks noChangeShapeType="1"/>
              </p:cNvSpPr>
              <p:nvPr/>
            </p:nvSpPr>
            <p:spPr bwMode="auto">
              <a:xfrm>
                <a:off x="1728" y="2208"/>
                <a:ext cx="312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616" name="Text Box 9"/>
              <p:cNvSpPr txBox="1">
                <a:spLocks noChangeArrowheads="1"/>
              </p:cNvSpPr>
              <p:nvPr/>
            </p:nvSpPr>
            <p:spPr bwMode="auto">
              <a:xfrm>
                <a:off x="3048" y="2255"/>
                <a:ext cx="479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>
                    <a:latin typeface="Arial" charset="0"/>
                  </a:rPr>
                  <a:t>time</a:t>
                </a:r>
                <a:endParaRPr lang="fr-FR">
                  <a:latin typeface="Arial" charset="0"/>
                </a:endParaRPr>
              </a:p>
            </p:txBody>
          </p:sp>
          <p:sp>
            <p:nvSpPr>
              <p:cNvPr id="64617" name="Rectangle 10"/>
              <p:cNvSpPr>
                <a:spLocks noChangeArrowheads="1"/>
              </p:cNvSpPr>
              <p:nvPr/>
            </p:nvSpPr>
            <p:spPr bwMode="auto">
              <a:xfrm>
                <a:off x="1776" y="1584"/>
                <a:ext cx="2880" cy="57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55307" name="Rectangle 11"/>
          <p:cNvSpPr>
            <a:spLocks noChangeArrowheads="1"/>
          </p:cNvSpPr>
          <p:nvPr/>
        </p:nvSpPr>
        <p:spPr bwMode="auto">
          <a:xfrm>
            <a:off x="2743200" y="2514600"/>
            <a:ext cx="4572000" cy="2286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8" name="Rectangle 12"/>
          <p:cNvSpPr>
            <a:spLocks noChangeArrowheads="1"/>
          </p:cNvSpPr>
          <p:nvPr/>
        </p:nvSpPr>
        <p:spPr bwMode="auto">
          <a:xfrm>
            <a:off x="2743200" y="2743200"/>
            <a:ext cx="4572000" cy="228600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09" name="Rectangle 13"/>
          <p:cNvSpPr>
            <a:spLocks noChangeArrowheads="1"/>
          </p:cNvSpPr>
          <p:nvPr/>
        </p:nvSpPr>
        <p:spPr bwMode="auto">
          <a:xfrm>
            <a:off x="2743200" y="2971800"/>
            <a:ext cx="45720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310" name="Rectangle 14"/>
          <p:cNvSpPr>
            <a:spLocks noChangeArrowheads="1"/>
          </p:cNvSpPr>
          <p:nvPr/>
        </p:nvSpPr>
        <p:spPr bwMode="auto">
          <a:xfrm>
            <a:off x="2743200" y="3200400"/>
            <a:ext cx="4572000" cy="2286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381000" y="4037013"/>
            <a:ext cx="7239000" cy="2516187"/>
            <a:chOff x="288" y="2543"/>
            <a:chExt cx="4560" cy="1585"/>
          </a:xfrm>
        </p:grpSpPr>
        <p:sp>
          <p:nvSpPr>
            <p:cNvPr id="64605" name="Text Box 16"/>
            <p:cNvSpPr txBox="1">
              <a:spLocks noChangeArrowheads="1"/>
            </p:cNvSpPr>
            <p:nvPr/>
          </p:nvSpPr>
          <p:spPr bwMode="auto">
            <a:xfrm>
              <a:off x="288" y="2543"/>
              <a:ext cx="5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Arial" charset="0"/>
                </a:rPr>
                <a:t>TDM</a:t>
              </a:r>
              <a:endParaRPr lang="fr-FR">
                <a:latin typeface="Arial" charset="0"/>
              </a:endParaRPr>
            </a:p>
          </p:txBody>
        </p:sp>
        <p:sp>
          <p:nvSpPr>
            <p:cNvPr id="64606" name="Line 17"/>
            <p:cNvSpPr>
              <a:spLocks noChangeShapeType="1"/>
            </p:cNvSpPr>
            <p:nvPr/>
          </p:nvSpPr>
          <p:spPr bwMode="auto">
            <a:xfrm flipV="1">
              <a:off x="1728" y="2977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07" name="Text Box 18"/>
            <p:cNvSpPr txBox="1">
              <a:spLocks noChangeArrowheads="1"/>
            </p:cNvSpPr>
            <p:nvPr/>
          </p:nvSpPr>
          <p:spPr bwMode="auto">
            <a:xfrm>
              <a:off x="720" y="3265"/>
              <a:ext cx="96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Arial" charset="0"/>
                </a:rPr>
                <a:t>frequency</a:t>
              </a:r>
              <a:endParaRPr lang="fr-FR">
                <a:latin typeface="Arial" charset="0"/>
              </a:endParaRPr>
            </a:p>
          </p:txBody>
        </p:sp>
        <p:sp>
          <p:nvSpPr>
            <p:cNvPr id="64608" name="Line 19"/>
            <p:cNvSpPr>
              <a:spLocks noChangeShapeType="1"/>
            </p:cNvSpPr>
            <p:nvPr/>
          </p:nvSpPr>
          <p:spPr bwMode="auto">
            <a:xfrm>
              <a:off x="1728" y="3793"/>
              <a:ext cx="31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09" name="Text Box 20"/>
            <p:cNvSpPr txBox="1">
              <a:spLocks noChangeArrowheads="1"/>
            </p:cNvSpPr>
            <p:nvPr/>
          </p:nvSpPr>
          <p:spPr bwMode="auto">
            <a:xfrm>
              <a:off x="3048" y="3840"/>
              <a:ext cx="4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Arial" charset="0"/>
                </a:rPr>
                <a:t>time</a:t>
              </a:r>
              <a:endParaRPr lang="fr-FR">
                <a:latin typeface="Arial" charset="0"/>
              </a:endParaRPr>
            </a:p>
          </p:txBody>
        </p:sp>
        <p:sp>
          <p:nvSpPr>
            <p:cNvPr id="64610" name="Rectangle 21"/>
            <p:cNvSpPr>
              <a:spLocks noChangeArrowheads="1"/>
            </p:cNvSpPr>
            <p:nvPr/>
          </p:nvSpPr>
          <p:spPr bwMode="auto">
            <a:xfrm>
              <a:off x="1776" y="3168"/>
              <a:ext cx="2880" cy="57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2743200" y="5029200"/>
            <a:ext cx="3886200" cy="914400"/>
            <a:chOff x="1776" y="3168"/>
            <a:chExt cx="2448" cy="576"/>
          </a:xfrm>
        </p:grpSpPr>
        <p:sp>
          <p:nvSpPr>
            <p:cNvPr id="64600" name="Rectangle 23"/>
            <p:cNvSpPr>
              <a:spLocks noChangeArrowheads="1"/>
            </p:cNvSpPr>
            <p:nvPr/>
          </p:nvSpPr>
          <p:spPr bwMode="auto">
            <a:xfrm>
              <a:off x="1776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01" name="Rectangle 24"/>
            <p:cNvSpPr>
              <a:spLocks noChangeArrowheads="1"/>
            </p:cNvSpPr>
            <p:nvPr/>
          </p:nvSpPr>
          <p:spPr bwMode="auto">
            <a:xfrm>
              <a:off x="2352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02" name="Rectangle 25"/>
            <p:cNvSpPr>
              <a:spLocks noChangeArrowheads="1"/>
            </p:cNvSpPr>
            <p:nvPr/>
          </p:nvSpPr>
          <p:spPr bwMode="auto">
            <a:xfrm>
              <a:off x="2928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03" name="Rectangle 26"/>
            <p:cNvSpPr>
              <a:spLocks noChangeArrowheads="1"/>
            </p:cNvSpPr>
            <p:nvPr/>
          </p:nvSpPr>
          <p:spPr bwMode="auto">
            <a:xfrm>
              <a:off x="3504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04" name="Rectangle 27"/>
            <p:cNvSpPr>
              <a:spLocks noChangeArrowheads="1"/>
            </p:cNvSpPr>
            <p:nvPr/>
          </p:nvSpPr>
          <p:spPr bwMode="auto">
            <a:xfrm>
              <a:off x="4080" y="3168"/>
              <a:ext cx="144" cy="576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2971800" y="5029200"/>
            <a:ext cx="3886200" cy="914400"/>
            <a:chOff x="1920" y="3168"/>
            <a:chExt cx="2448" cy="576"/>
          </a:xfrm>
        </p:grpSpPr>
        <p:sp>
          <p:nvSpPr>
            <p:cNvPr id="64595" name="Rectangle 29"/>
            <p:cNvSpPr>
              <a:spLocks noChangeArrowheads="1"/>
            </p:cNvSpPr>
            <p:nvPr/>
          </p:nvSpPr>
          <p:spPr bwMode="auto">
            <a:xfrm>
              <a:off x="1920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6" name="Rectangle 30"/>
            <p:cNvSpPr>
              <a:spLocks noChangeArrowheads="1"/>
            </p:cNvSpPr>
            <p:nvPr/>
          </p:nvSpPr>
          <p:spPr bwMode="auto">
            <a:xfrm>
              <a:off x="2496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7" name="Rectangle 31"/>
            <p:cNvSpPr>
              <a:spLocks noChangeArrowheads="1"/>
            </p:cNvSpPr>
            <p:nvPr/>
          </p:nvSpPr>
          <p:spPr bwMode="auto">
            <a:xfrm>
              <a:off x="3072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8" name="Rectangle 32"/>
            <p:cNvSpPr>
              <a:spLocks noChangeArrowheads="1"/>
            </p:cNvSpPr>
            <p:nvPr/>
          </p:nvSpPr>
          <p:spPr bwMode="auto">
            <a:xfrm>
              <a:off x="3648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9" name="Rectangle 33"/>
            <p:cNvSpPr>
              <a:spLocks noChangeArrowheads="1"/>
            </p:cNvSpPr>
            <p:nvPr/>
          </p:nvSpPr>
          <p:spPr bwMode="auto">
            <a:xfrm>
              <a:off x="4224" y="3168"/>
              <a:ext cx="144" cy="576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34"/>
          <p:cNvGrpSpPr>
            <a:grpSpLocks/>
          </p:cNvGrpSpPr>
          <p:nvPr/>
        </p:nvGrpSpPr>
        <p:grpSpPr bwMode="auto">
          <a:xfrm>
            <a:off x="3200400" y="5029200"/>
            <a:ext cx="3886200" cy="914400"/>
            <a:chOff x="2064" y="3168"/>
            <a:chExt cx="2448" cy="576"/>
          </a:xfrm>
        </p:grpSpPr>
        <p:sp>
          <p:nvSpPr>
            <p:cNvPr id="64590" name="Rectangle 35"/>
            <p:cNvSpPr>
              <a:spLocks noChangeArrowheads="1"/>
            </p:cNvSpPr>
            <p:nvPr/>
          </p:nvSpPr>
          <p:spPr bwMode="auto">
            <a:xfrm>
              <a:off x="2064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1" name="Rectangle 36"/>
            <p:cNvSpPr>
              <a:spLocks noChangeArrowheads="1"/>
            </p:cNvSpPr>
            <p:nvPr/>
          </p:nvSpPr>
          <p:spPr bwMode="auto">
            <a:xfrm>
              <a:off x="2640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2" name="Rectangle 37"/>
            <p:cNvSpPr>
              <a:spLocks noChangeArrowheads="1"/>
            </p:cNvSpPr>
            <p:nvPr/>
          </p:nvSpPr>
          <p:spPr bwMode="auto">
            <a:xfrm>
              <a:off x="3216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3" name="Rectangle 38"/>
            <p:cNvSpPr>
              <a:spLocks noChangeArrowheads="1"/>
            </p:cNvSpPr>
            <p:nvPr/>
          </p:nvSpPr>
          <p:spPr bwMode="auto">
            <a:xfrm>
              <a:off x="3792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4" name="Rectangle 39"/>
            <p:cNvSpPr>
              <a:spLocks noChangeArrowheads="1"/>
            </p:cNvSpPr>
            <p:nvPr/>
          </p:nvSpPr>
          <p:spPr bwMode="auto">
            <a:xfrm>
              <a:off x="4368" y="3168"/>
              <a:ext cx="144" cy="576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40"/>
          <p:cNvGrpSpPr>
            <a:grpSpLocks/>
          </p:cNvGrpSpPr>
          <p:nvPr/>
        </p:nvGrpSpPr>
        <p:grpSpPr bwMode="auto">
          <a:xfrm>
            <a:off x="3429000" y="5029200"/>
            <a:ext cx="3886200" cy="914400"/>
            <a:chOff x="2208" y="3168"/>
            <a:chExt cx="2448" cy="576"/>
          </a:xfrm>
        </p:grpSpPr>
        <p:sp>
          <p:nvSpPr>
            <p:cNvPr id="64585" name="Rectangle 41"/>
            <p:cNvSpPr>
              <a:spLocks noChangeArrowheads="1"/>
            </p:cNvSpPr>
            <p:nvPr/>
          </p:nvSpPr>
          <p:spPr bwMode="auto">
            <a:xfrm>
              <a:off x="2208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86" name="Rectangle 42"/>
            <p:cNvSpPr>
              <a:spLocks noChangeArrowheads="1"/>
            </p:cNvSpPr>
            <p:nvPr/>
          </p:nvSpPr>
          <p:spPr bwMode="auto">
            <a:xfrm>
              <a:off x="2784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87" name="Rectangle 43"/>
            <p:cNvSpPr>
              <a:spLocks noChangeArrowheads="1"/>
            </p:cNvSpPr>
            <p:nvPr/>
          </p:nvSpPr>
          <p:spPr bwMode="auto">
            <a:xfrm>
              <a:off x="3360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88" name="Rectangle 44"/>
            <p:cNvSpPr>
              <a:spLocks noChangeArrowheads="1"/>
            </p:cNvSpPr>
            <p:nvPr/>
          </p:nvSpPr>
          <p:spPr bwMode="auto">
            <a:xfrm>
              <a:off x="3936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89" name="Rectangle 45"/>
            <p:cNvSpPr>
              <a:spLocks noChangeArrowheads="1"/>
            </p:cNvSpPr>
            <p:nvPr/>
          </p:nvSpPr>
          <p:spPr bwMode="auto">
            <a:xfrm>
              <a:off x="4512" y="3168"/>
              <a:ext cx="144" cy="576"/>
            </a:xfrm>
            <a:prstGeom prst="rect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46"/>
          <p:cNvGrpSpPr>
            <a:grpSpLocks/>
          </p:cNvGrpSpPr>
          <p:nvPr/>
        </p:nvGrpSpPr>
        <p:grpSpPr bwMode="auto">
          <a:xfrm>
            <a:off x="2743200" y="2743200"/>
            <a:ext cx="4572000" cy="457200"/>
            <a:chOff x="1776" y="1728"/>
            <a:chExt cx="2880" cy="288"/>
          </a:xfrm>
        </p:grpSpPr>
        <p:sp>
          <p:nvSpPr>
            <p:cNvPr id="64582" name="Line 47"/>
            <p:cNvSpPr>
              <a:spLocks noChangeShapeType="1"/>
            </p:cNvSpPr>
            <p:nvPr/>
          </p:nvSpPr>
          <p:spPr bwMode="auto">
            <a:xfrm flipV="1">
              <a:off x="1776" y="1728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83" name="Line 48"/>
            <p:cNvSpPr>
              <a:spLocks noChangeShapeType="1"/>
            </p:cNvSpPr>
            <p:nvPr/>
          </p:nvSpPr>
          <p:spPr bwMode="auto">
            <a:xfrm flipV="1">
              <a:off x="1776" y="1872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84" name="Line 49"/>
            <p:cNvSpPr>
              <a:spLocks noChangeShapeType="1"/>
            </p:cNvSpPr>
            <p:nvPr/>
          </p:nvSpPr>
          <p:spPr bwMode="auto">
            <a:xfrm flipV="1">
              <a:off x="1776" y="2016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50"/>
          <p:cNvGrpSpPr>
            <a:grpSpLocks/>
          </p:cNvGrpSpPr>
          <p:nvPr/>
        </p:nvGrpSpPr>
        <p:grpSpPr bwMode="auto">
          <a:xfrm>
            <a:off x="2971800" y="5029200"/>
            <a:ext cx="4114800" cy="914400"/>
            <a:chOff x="1920" y="3168"/>
            <a:chExt cx="2592" cy="576"/>
          </a:xfrm>
        </p:grpSpPr>
        <p:sp>
          <p:nvSpPr>
            <p:cNvPr id="64563" name="Line 51"/>
            <p:cNvSpPr>
              <a:spLocks noChangeShapeType="1"/>
            </p:cNvSpPr>
            <p:nvPr/>
          </p:nvSpPr>
          <p:spPr bwMode="auto">
            <a:xfrm>
              <a:off x="192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64" name="Line 52"/>
            <p:cNvSpPr>
              <a:spLocks noChangeShapeType="1"/>
            </p:cNvSpPr>
            <p:nvPr/>
          </p:nvSpPr>
          <p:spPr bwMode="auto">
            <a:xfrm>
              <a:off x="206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65" name="Line 53"/>
            <p:cNvSpPr>
              <a:spLocks noChangeShapeType="1"/>
            </p:cNvSpPr>
            <p:nvPr/>
          </p:nvSpPr>
          <p:spPr bwMode="auto">
            <a:xfrm>
              <a:off x="220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66" name="Line 54"/>
            <p:cNvSpPr>
              <a:spLocks noChangeShapeType="1"/>
            </p:cNvSpPr>
            <p:nvPr/>
          </p:nvSpPr>
          <p:spPr bwMode="auto">
            <a:xfrm>
              <a:off x="235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67" name="Line 55"/>
            <p:cNvSpPr>
              <a:spLocks noChangeShapeType="1"/>
            </p:cNvSpPr>
            <p:nvPr/>
          </p:nvSpPr>
          <p:spPr bwMode="auto">
            <a:xfrm>
              <a:off x="249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68" name="Line 56"/>
            <p:cNvSpPr>
              <a:spLocks noChangeShapeType="1"/>
            </p:cNvSpPr>
            <p:nvPr/>
          </p:nvSpPr>
          <p:spPr bwMode="auto">
            <a:xfrm>
              <a:off x="264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69" name="Line 57"/>
            <p:cNvSpPr>
              <a:spLocks noChangeShapeType="1"/>
            </p:cNvSpPr>
            <p:nvPr/>
          </p:nvSpPr>
          <p:spPr bwMode="auto">
            <a:xfrm>
              <a:off x="278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0" name="Line 58"/>
            <p:cNvSpPr>
              <a:spLocks noChangeShapeType="1"/>
            </p:cNvSpPr>
            <p:nvPr/>
          </p:nvSpPr>
          <p:spPr bwMode="auto">
            <a:xfrm>
              <a:off x="292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1" name="Line 59"/>
            <p:cNvSpPr>
              <a:spLocks noChangeShapeType="1"/>
            </p:cNvSpPr>
            <p:nvPr/>
          </p:nvSpPr>
          <p:spPr bwMode="auto">
            <a:xfrm>
              <a:off x="307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2" name="Line 60"/>
            <p:cNvSpPr>
              <a:spLocks noChangeShapeType="1"/>
            </p:cNvSpPr>
            <p:nvPr/>
          </p:nvSpPr>
          <p:spPr bwMode="auto">
            <a:xfrm>
              <a:off x="321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3" name="Line 61"/>
            <p:cNvSpPr>
              <a:spLocks noChangeShapeType="1"/>
            </p:cNvSpPr>
            <p:nvPr/>
          </p:nvSpPr>
          <p:spPr bwMode="auto">
            <a:xfrm>
              <a:off x="336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4" name="Line 62"/>
            <p:cNvSpPr>
              <a:spLocks noChangeShapeType="1"/>
            </p:cNvSpPr>
            <p:nvPr/>
          </p:nvSpPr>
          <p:spPr bwMode="auto">
            <a:xfrm>
              <a:off x="350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5" name="Line 63"/>
            <p:cNvSpPr>
              <a:spLocks noChangeShapeType="1"/>
            </p:cNvSpPr>
            <p:nvPr/>
          </p:nvSpPr>
          <p:spPr bwMode="auto">
            <a:xfrm>
              <a:off x="364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6" name="Line 64"/>
            <p:cNvSpPr>
              <a:spLocks noChangeShapeType="1"/>
            </p:cNvSpPr>
            <p:nvPr/>
          </p:nvSpPr>
          <p:spPr bwMode="auto">
            <a:xfrm>
              <a:off x="379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7" name="Line 65"/>
            <p:cNvSpPr>
              <a:spLocks noChangeShapeType="1"/>
            </p:cNvSpPr>
            <p:nvPr/>
          </p:nvSpPr>
          <p:spPr bwMode="auto">
            <a:xfrm>
              <a:off x="393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8" name="Line 66"/>
            <p:cNvSpPr>
              <a:spLocks noChangeShapeType="1"/>
            </p:cNvSpPr>
            <p:nvPr/>
          </p:nvSpPr>
          <p:spPr bwMode="auto">
            <a:xfrm>
              <a:off x="408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9" name="Line 67"/>
            <p:cNvSpPr>
              <a:spLocks noChangeShapeType="1"/>
            </p:cNvSpPr>
            <p:nvPr/>
          </p:nvSpPr>
          <p:spPr bwMode="auto">
            <a:xfrm>
              <a:off x="422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80" name="Line 68"/>
            <p:cNvSpPr>
              <a:spLocks noChangeShapeType="1"/>
            </p:cNvSpPr>
            <p:nvPr/>
          </p:nvSpPr>
          <p:spPr bwMode="auto">
            <a:xfrm>
              <a:off x="436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81" name="Line 69"/>
            <p:cNvSpPr>
              <a:spLocks noChangeShapeType="1"/>
            </p:cNvSpPr>
            <p:nvPr/>
          </p:nvSpPr>
          <p:spPr bwMode="auto">
            <a:xfrm>
              <a:off x="451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70"/>
          <p:cNvGrpSpPr>
            <a:grpSpLocks/>
          </p:cNvGrpSpPr>
          <p:nvPr/>
        </p:nvGrpSpPr>
        <p:grpSpPr bwMode="auto">
          <a:xfrm>
            <a:off x="2743200" y="2628900"/>
            <a:ext cx="4572000" cy="685800"/>
            <a:chOff x="1776" y="1656"/>
            <a:chExt cx="2880" cy="432"/>
          </a:xfrm>
        </p:grpSpPr>
        <p:sp>
          <p:nvSpPr>
            <p:cNvPr id="64559" name="Line 71"/>
            <p:cNvSpPr>
              <a:spLocks noChangeShapeType="1"/>
            </p:cNvSpPr>
            <p:nvPr/>
          </p:nvSpPr>
          <p:spPr bwMode="auto">
            <a:xfrm>
              <a:off x="1776" y="1656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60" name="Line 72"/>
            <p:cNvSpPr>
              <a:spLocks noChangeShapeType="1"/>
            </p:cNvSpPr>
            <p:nvPr/>
          </p:nvSpPr>
          <p:spPr bwMode="auto">
            <a:xfrm>
              <a:off x="1776" y="1800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61" name="Line 73"/>
            <p:cNvSpPr>
              <a:spLocks noChangeShapeType="1"/>
            </p:cNvSpPr>
            <p:nvPr/>
          </p:nvSpPr>
          <p:spPr bwMode="auto">
            <a:xfrm>
              <a:off x="1776" y="1944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62" name="Line 74"/>
            <p:cNvSpPr>
              <a:spLocks noChangeShapeType="1"/>
            </p:cNvSpPr>
            <p:nvPr/>
          </p:nvSpPr>
          <p:spPr bwMode="auto">
            <a:xfrm>
              <a:off x="1776" y="2088"/>
              <a:ext cx="28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75"/>
          <p:cNvGrpSpPr>
            <a:grpSpLocks/>
          </p:cNvGrpSpPr>
          <p:nvPr/>
        </p:nvGrpSpPr>
        <p:grpSpPr bwMode="auto">
          <a:xfrm>
            <a:off x="2857500" y="5029200"/>
            <a:ext cx="4343400" cy="914400"/>
            <a:chOff x="1848" y="3168"/>
            <a:chExt cx="2736" cy="576"/>
          </a:xfrm>
        </p:grpSpPr>
        <p:sp>
          <p:nvSpPr>
            <p:cNvPr id="64539" name="Line 76"/>
            <p:cNvSpPr>
              <a:spLocks noChangeShapeType="1"/>
            </p:cNvSpPr>
            <p:nvPr/>
          </p:nvSpPr>
          <p:spPr bwMode="auto">
            <a:xfrm>
              <a:off x="184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0" name="Line 77"/>
            <p:cNvSpPr>
              <a:spLocks noChangeShapeType="1"/>
            </p:cNvSpPr>
            <p:nvPr/>
          </p:nvSpPr>
          <p:spPr bwMode="auto">
            <a:xfrm>
              <a:off x="199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1" name="Line 78"/>
            <p:cNvSpPr>
              <a:spLocks noChangeShapeType="1"/>
            </p:cNvSpPr>
            <p:nvPr/>
          </p:nvSpPr>
          <p:spPr bwMode="auto">
            <a:xfrm>
              <a:off x="213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2" name="Line 79"/>
            <p:cNvSpPr>
              <a:spLocks noChangeShapeType="1"/>
            </p:cNvSpPr>
            <p:nvPr/>
          </p:nvSpPr>
          <p:spPr bwMode="auto">
            <a:xfrm>
              <a:off x="228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3" name="Line 80"/>
            <p:cNvSpPr>
              <a:spLocks noChangeShapeType="1"/>
            </p:cNvSpPr>
            <p:nvPr/>
          </p:nvSpPr>
          <p:spPr bwMode="auto">
            <a:xfrm>
              <a:off x="242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4" name="Line 81"/>
            <p:cNvSpPr>
              <a:spLocks noChangeShapeType="1"/>
            </p:cNvSpPr>
            <p:nvPr/>
          </p:nvSpPr>
          <p:spPr bwMode="auto">
            <a:xfrm>
              <a:off x="256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5" name="Line 82"/>
            <p:cNvSpPr>
              <a:spLocks noChangeShapeType="1"/>
            </p:cNvSpPr>
            <p:nvPr/>
          </p:nvSpPr>
          <p:spPr bwMode="auto">
            <a:xfrm>
              <a:off x="271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6" name="Line 83"/>
            <p:cNvSpPr>
              <a:spLocks noChangeShapeType="1"/>
            </p:cNvSpPr>
            <p:nvPr/>
          </p:nvSpPr>
          <p:spPr bwMode="auto">
            <a:xfrm>
              <a:off x="285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7" name="Line 84"/>
            <p:cNvSpPr>
              <a:spLocks noChangeShapeType="1"/>
            </p:cNvSpPr>
            <p:nvPr/>
          </p:nvSpPr>
          <p:spPr bwMode="auto">
            <a:xfrm>
              <a:off x="300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8" name="Line 85"/>
            <p:cNvSpPr>
              <a:spLocks noChangeShapeType="1"/>
            </p:cNvSpPr>
            <p:nvPr/>
          </p:nvSpPr>
          <p:spPr bwMode="auto">
            <a:xfrm>
              <a:off x="314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9" name="Line 86"/>
            <p:cNvSpPr>
              <a:spLocks noChangeShapeType="1"/>
            </p:cNvSpPr>
            <p:nvPr/>
          </p:nvSpPr>
          <p:spPr bwMode="auto">
            <a:xfrm>
              <a:off x="328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0" name="Line 87"/>
            <p:cNvSpPr>
              <a:spLocks noChangeShapeType="1"/>
            </p:cNvSpPr>
            <p:nvPr/>
          </p:nvSpPr>
          <p:spPr bwMode="auto">
            <a:xfrm>
              <a:off x="343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1" name="Line 88"/>
            <p:cNvSpPr>
              <a:spLocks noChangeShapeType="1"/>
            </p:cNvSpPr>
            <p:nvPr/>
          </p:nvSpPr>
          <p:spPr bwMode="auto">
            <a:xfrm>
              <a:off x="357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2" name="Line 89"/>
            <p:cNvSpPr>
              <a:spLocks noChangeShapeType="1"/>
            </p:cNvSpPr>
            <p:nvPr/>
          </p:nvSpPr>
          <p:spPr bwMode="auto">
            <a:xfrm>
              <a:off x="372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3" name="Line 90"/>
            <p:cNvSpPr>
              <a:spLocks noChangeShapeType="1"/>
            </p:cNvSpPr>
            <p:nvPr/>
          </p:nvSpPr>
          <p:spPr bwMode="auto">
            <a:xfrm>
              <a:off x="386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4" name="Line 91"/>
            <p:cNvSpPr>
              <a:spLocks noChangeShapeType="1"/>
            </p:cNvSpPr>
            <p:nvPr/>
          </p:nvSpPr>
          <p:spPr bwMode="auto">
            <a:xfrm>
              <a:off x="4008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5" name="Line 92"/>
            <p:cNvSpPr>
              <a:spLocks noChangeShapeType="1"/>
            </p:cNvSpPr>
            <p:nvPr/>
          </p:nvSpPr>
          <p:spPr bwMode="auto">
            <a:xfrm>
              <a:off x="4152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6" name="Line 93"/>
            <p:cNvSpPr>
              <a:spLocks noChangeShapeType="1"/>
            </p:cNvSpPr>
            <p:nvPr/>
          </p:nvSpPr>
          <p:spPr bwMode="auto">
            <a:xfrm>
              <a:off x="4296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7" name="Line 94"/>
            <p:cNvSpPr>
              <a:spLocks noChangeShapeType="1"/>
            </p:cNvSpPr>
            <p:nvPr/>
          </p:nvSpPr>
          <p:spPr bwMode="auto">
            <a:xfrm>
              <a:off x="4440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8" name="Line 95"/>
            <p:cNvSpPr>
              <a:spLocks noChangeShapeType="1"/>
            </p:cNvSpPr>
            <p:nvPr/>
          </p:nvSpPr>
          <p:spPr bwMode="auto">
            <a:xfrm>
              <a:off x="4584" y="316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99"/>
          <p:cNvGrpSpPr>
            <a:grpSpLocks/>
          </p:cNvGrpSpPr>
          <p:nvPr/>
        </p:nvGrpSpPr>
        <p:grpSpPr bwMode="auto">
          <a:xfrm>
            <a:off x="5368925" y="1257300"/>
            <a:ext cx="2709863" cy="952500"/>
            <a:chOff x="3477" y="216"/>
            <a:chExt cx="1707" cy="600"/>
          </a:xfrm>
        </p:grpSpPr>
        <p:grpSp>
          <p:nvGrpSpPr>
            <p:cNvPr id="64532" name="Group 100"/>
            <p:cNvGrpSpPr>
              <a:grpSpLocks/>
            </p:cNvGrpSpPr>
            <p:nvPr/>
          </p:nvGrpSpPr>
          <p:grpSpPr bwMode="auto">
            <a:xfrm>
              <a:off x="3477" y="528"/>
              <a:ext cx="1707" cy="288"/>
              <a:chOff x="3477" y="288"/>
              <a:chExt cx="1707" cy="288"/>
            </a:xfrm>
          </p:grpSpPr>
          <p:sp>
            <p:nvSpPr>
              <p:cNvPr id="64534" name="Text Box 101"/>
              <p:cNvSpPr txBox="1">
                <a:spLocks noChangeArrowheads="1"/>
              </p:cNvSpPr>
              <p:nvPr/>
            </p:nvSpPr>
            <p:spPr bwMode="auto">
              <a:xfrm>
                <a:off x="3477" y="288"/>
                <a:ext cx="74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>
                    <a:latin typeface="Arial" charset="0"/>
                  </a:rPr>
                  <a:t>4 users</a:t>
                </a:r>
                <a:endParaRPr lang="fr-FR">
                  <a:latin typeface="Arial" charset="0"/>
                </a:endParaRPr>
              </a:p>
            </p:txBody>
          </p:sp>
          <p:sp>
            <p:nvSpPr>
              <p:cNvPr id="64535" name="Rectangle 102"/>
              <p:cNvSpPr>
                <a:spLocks noChangeArrowheads="1"/>
              </p:cNvSpPr>
              <p:nvPr/>
            </p:nvSpPr>
            <p:spPr bwMode="auto">
              <a:xfrm>
                <a:off x="4464" y="352"/>
                <a:ext cx="144" cy="144"/>
              </a:xfrm>
              <a:prstGeom prst="rect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536" name="Rectangle 103"/>
              <p:cNvSpPr>
                <a:spLocks noChangeArrowheads="1"/>
              </p:cNvSpPr>
              <p:nvPr/>
            </p:nvSpPr>
            <p:spPr bwMode="auto">
              <a:xfrm>
                <a:off x="4656" y="352"/>
                <a:ext cx="144" cy="144"/>
              </a:xfrm>
              <a:prstGeom prst="rect">
                <a:avLst/>
              </a:prstGeom>
              <a:solidFill>
                <a:srgbClr val="99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537" name="Rectangle 104"/>
              <p:cNvSpPr>
                <a:spLocks noChangeArrowheads="1"/>
              </p:cNvSpPr>
              <p:nvPr/>
            </p:nvSpPr>
            <p:spPr bwMode="auto">
              <a:xfrm>
                <a:off x="4848" y="352"/>
                <a:ext cx="144" cy="144"/>
              </a:xfrm>
              <a:prstGeom prst="rect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538" name="Rectangle 105"/>
              <p:cNvSpPr>
                <a:spLocks noChangeArrowheads="1"/>
              </p:cNvSpPr>
              <p:nvPr/>
            </p:nvSpPr>
            <p:spPr bwMode="auto">
              <a:xfrm>
                <a:off x="5040" y="352"/>
                <a:ext cx="144" cy="144"/>
              </a:xfrm>
              <a:prstGeom prst="rect">
                <a:avLst/>
              </a:prstGeom>
              <a:solidFill>
                <a:srgbClr val="FF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4533" name="Text Box 106"/>
            <p:cNvSpPr txBox="1">
              <a:spLocks noChangeArrowheads="1"/>
            </p:cNvSpPr>
            <p:nvPr/>
          </p:nvSpPr>
          <p:spPr bwMode="auto">
            <a:xfrm>
              <a:off x="3480" y="216"/>
              <a:ext cx="9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Arial" charset="0"/>
                </a:rPr>
                <a:t>Example:</a:t>
              </a:r>
              <a:endParaRPr lang="fr-FR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7" grpId="0" animBg="1"/>
      <p:bldP spid="55308" grpId="0" animBg="1"/>
      <p:bldP spid="55309" grpId="0" animBg="1"/>
      <p:bldP spid="55310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9870</TotalTime>
  <Words>1015</Words>
  <Application>Microsoft Office PowerPoint</Application>
  <PresentationFormat>On-screen Show (4:3)</PresentationFormat>
  <Paragraphs>274</Paragraphs>
  <Slides>18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Default Design</vt:lpstr>
      <vt:lpstr>Clip</vt:lpstr>
      <vt:lpstr>James 1:5</vt:lpstr>
      <vt:lpstr>What’s the Internet: “nuts and bolts” view</vt:lpstr>
      <vt:lpstr>What’s the Internet: a service view</vt:lpstr>
      <vt:lpstr>What’s a protocol?</vt:lpstr>
      <vt:lpstr>What’s a protocol?</vt:lpstr>
      <vt:lpstr>The network edge (LANs Hosts):</vt:lpstr>
      <vt:lpstr>Network Core: Circuit Switching</vt:lpstr>
      <vt:lpstr>The Network Core</vt:lpstr>
      <vt:lpstr>Circuit Switching: FDM and TDM</vt:lpstr>
      <vt:lpstr>Numerical example</vt:lpstr>
      <vt:lpstr>Network Core: Packet Switching</vt:lpstr>
      <vt:lpstr>Packet Switching: Statistical Multiplexing</vt:lpstr>
      <vt:lpstr>Packet-switching: store-and-forward</vt:lpstr>
      <vt:lpstr>Internet structure: network of networks</vt:lpstr>
      <vt:lpstr>Tier-1 ISP: e.g., Sprint</vt:lpstr>
      <vt:lpstr>Internet structure: network of networks</vt:lpstr>
      <vt:lpstr>Internet structure: network of networks</vt:lpstr>
      <vt:lpstr>Internet structure: network of networks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4th Edition: Chapter 1</dc:title>
  <dc:creator>Jim Kurose and Keith Ross</dc:creator>
  <cp:lastModifiedBy>scot</cp:lastModifiedBy>
  <cp:revision>231</cp:revision>
  <dcterms:created xsi:type="dcterms:W3CDTF">1999-10-08T19:08:27Z</dcterms:created>
  <dcterms:modified xsi:type="dcterms:W3CDTF">2010-08-11T16:07:08Z</dcterms:modified>
</cp:coreProperties>
</file>