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8"/>
  </p:notesMasterIdLst>
  <p:handoutMasterIdLst>
    <p:handoutMasterId r:id="rId49"/>
  </p:handoutMasterIdLst>
  <p:sldIdLst>
    <p:sldId id="261" r:id="rId3"/>
    <p:sldId id="257"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6" r:id="rId28"/>
    <p:sldId id="295"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4" r:id="rId45"/>
    <p:sldId id="315" r:id="rId46"/>
    <p:sldId id="31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25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pPr/>
              <a:t>4/1/2014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pPr/>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pPr/>
              <a:t>4/1/2014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pPr/>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2</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11</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12</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13</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14</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15</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16</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17</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18</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19</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20</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3</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21</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22</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23</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24</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25</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26</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27</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28</a:t>
            </a:fld>
            <a:endParaRPr lang="en-US" dirty="0"/>
          </a:p>
        </p:txBody>
      </p:sp>
    </p:spTree>
    <p:extLst>
      <p:ext uri="{BB962C8B-B14F-4D97-AF65-F5344CB8AC3E}">
        <p14:creationId xmlns:p14="http://schemas.microsoft.com/office/powerpoint/2010/main" val="1715672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29</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30</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4</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31</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32</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33</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34</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35</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36</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37</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38</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39</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40</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5</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41</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42</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43</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pPr/>
              <a:t>44</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6</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7</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8</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9</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10</a:t>
            </a:fld>
            <a:endParaRPr lang="en-US"/>
          </a:p>
        </p:txBody>
      </p:sp>
    </p:spTree>
    <p:extLst>
      <p:ext uri="{BB962C8B-B14F-4D97-AF65-F5344CB8AC3E}">
        <p14:creationId xmlns:p14="http://schemas.microsoft.com/office/powerpoint/2010/main" val="198030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A29A4-78C8-47AB-BA06-22CB45938951}"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74B5B-21A0-4192-BF4C-38187F1A68D8}"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5CF7C-B333-48E1-A4A6-83A3C8B73AC0}" type="datetime1">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320762-5CBF-4210-AB54-376B091119F8}" type="datetime1">
              <a:rPr lang="en-US" smtClean="0"/>
              <a:pPr/>
              <a:t>4/1/2014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DB371-BF5F-4058-A212-1A908E4D2674}" type="datetime1">
              <a:rPr lang="en-US" smtClean="0"/>
              <a:pPr/>
              <a:t>4/1/2014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60A4083B-90AA-48CF-BAD5-00AA24D7F288}" type="datetime1">
              <a:rPr lang="en-US" smtClean="0"/>
              <a:pPr/>
              <a:t>4/1/2014</a:t>
            </a:fld>
            <a:endParaRPr lang="en-US" dirty="0"/>
          </a:p>
        </p:txBody>
      </p:sp>
      <p:sp>
        <p:nvSpPr>
          <p:cNvPr id="213" name="Footer Placeholder 212"/>
          <p:cNvSpPr>
            <a:spLocks noGrp="1"/>
          </p:cNvSpPr>
          <p:nvPr>
            <p:ph type="ftr" sz="quarter" idx="11"/>
          </p:nvPr>
        </p:nvSpPr>
        <p:spPr/>
        <p:txBody>
          <a:bodyPr/>
          <a:lstStyle/>
          <a:p>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5BAF629-ECA2-4CF3-B790-9D9BDED98269}" type="datetime1">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B51B2453-8663-4C69-AF73-9FD7B1DEC5D0}" type="datetime1">
              <a:rPr lang="en-US" smtClean="0"/>
              <a:pPr/>
              <a:t>4/1/2014</a:t>
            </a:fld>
            <a:endParaRPr lang="en-US" dirty="0"/>
          </a:p>
        </p:txBody>
      </p: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E31375A4-56A4-47D6-9801-1991572033F7}" type="slidenum">
              <a:rPr lang="en-US" smtClean="0"/>
              <a:pPr/>
              <a:t>‹#›</a:t>
            </a:fld>
            <a:endParaRPr lang="en-US" dirty="0"/>
          </a:p>
        </p:txBody>
      </p:sp>
      <p:cxnSp>
        <p:nvCxnSpPr>
          <p:cNvPr id="148" name="Straight Connector 147"/>
          <p:cNvCxnSpPr/>
          <p:nvPr/>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Chapter 3</a:t>
            </a:r>
            <a:r>
              <a:rPr lang="en-US" sz="6000" dirty="0" smtClean="0"/>
              <a:t> </a:t>
            </a:r>
            <a:br>
              <a:rPr lang="en-US" sz="6000" dirty="0" smtClean="0"/>
            </a:br>
            <a:r>
              <a:rPr lang="en-US" sz="6000" dirty="0" smtClean="0"/>
              <a:t>Spatial </a:t>
            </a:r>
            <a:r>
              <a:rPr lang="en-US" sz="6000" dirty="0" err="1" smtClean="0"/>
              <a:t>Datatypes</a:t>
            </a:r>
            <a:endParaRPr lang="en-US" sz="6000" dirty="0"/>
          </a:p>
        </p:txBody>
      </p:sp>
      <p:sp>
        <p:nvSpPr>
          <p:cNvPr id="3" name="Subtitle 2"/>
          <p:cNvSpPr>
            <a:spLocks noGrp="1"/>
          </p:cNvSpPr>
          <p:nvPr>
            <p:ph type="subTitle" idx="1"/>
          </p:nvPr>
        </p:nvSpPr>
        <p:spPr/>
        <p:txBody>
          <a:bodyPr/>
          <a:lstStyle/>
          <a:p>
            <a:r>
              <a:rPr lang="en-US" dirty="0" smtClean="0"/>
              <a:t>Presented by Chris </a:t>
            </a:r>
            <a:r>
              <a:rPr lang="en-US" dirty="0" err="1" smtClean="0"/>
              <a:t>Dant</a:t>
            </a:r>
            <a:endParaRPr lang="en-US" dirty="0"/>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Methods</a:t>
            </a:r>
            <a:endParaRPr lang="en-US" dirty="0"/>
          </a:p>
        </p:txBody>
      </p:sp>
      <p:sp>
        <p:nvSpPr>
          <p:cNvPr id="3" name="Content Placeholder 2"/>
          <p:cNvSpPr>
            <a:spLocks noGrp="1"/>
          </p:cNvSpPr>
          <p:nvPr>
            <p:ph idx="1"/>
          </p:nvPr>
        </p:nvSpPr>
        <p:spPr/>
        <p:txBody>
          <a:bodyPr>
            <a:normAutofit/>
          </a:bodyPr>
          <a:lstStyle/>
          <a:p>
            <a:r>
              <a:rPr lang="en-US" dirty="0" smtClean="0"/>
              <a:t>To create an item of spatial data, you must use a static method belonging to the corresponding </a:t>
            </a:r>
            <a:r>
              <a:rPr lang="en-US" dirty="0" err="1" smtClean="0"/>
              <a:t>datatype</a:t>
            </a:r>
            <a:endParaRPr lang="en-US" dirty="0" smtClean="0"/>
          </a:p>
          <a:p>
            <a:r>
              <a:rPr lang="en-US" dirty="0" smtClean="0"/>
              <a:t>The syntax for static methods is </a:t>
            </a:r>
            <a:r>
              <a:rPr lang="en-US" dirty="0" err="1" smtClean="0"/>
              <a:t>Datatype</a:t>
            </a:r>
            <a:r>
              <a:rPr lang="en-US" dirty="0" smtClean="0"/>
              <a:t>::Method(</a:t>
            </a:r>
            <a:r>
              <a:rPr lang="en-US" dirty="0" err="1" smtClean="0"/>
              <a:t>param</a:t>
            </a:r>
            <a:r>
              <a:rPr lang="en-US" dirty="0" smtClean="0"/>
              <a:t>)</a:t>
            </a:r>
          </a:p>
          <a:p>
            <a:r>
              <a:rPr lang="en-US" dirty="0" smtClean="0"/>
              <a:t>Example: Parse</a:t>
            </a:r>
          </a:p>
          <a:p>
            <a:pPr lvl="1"/>
            <a:r>
              <a:rPr lang="en-US" dirty="0" smtClean="0"/>
              <a:t>Creates an instance from a Well-Known Text string</a:t>
            </a:r>
          </a:p>
          <a:p>
            <a:pPr lvl="1"/>
            <a:r>
              <a:rPr lang="en-US" dirty="0" smtClean="0"/>
              <a:t>SELECT geometry::Parse(‘Point(30 40)’);</a:t>
            </a:r>
            <a:endParaRPr lang="en-US" dirty="0"/>
          </a:p>
          <a:p>
            <a:pPr lvl="1"/>
            <a:r>
              <a:rPr lang="en-US" dirty="0" smtClean="0"/>
              <a:t>The geometry Parse method treats all supplied coordinate values as defined using SRID 0; that is, they are abstract coordinates with no relation to a specific model of the Earth</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Methods</a:t>
            </a:r>
            <a:endParaRPr lang="en-US" dirty="0"/>
          </a:p>
        </p:txBody>
      </p:sp>
      <p:sp>
        <p:nvSpPr>
          <p:cNvPr id="3" name="Content Placeholder 2"/>
          <p:cNvSpPr>
            <a:spLocks noGrp="1"/>
          </p:cNvSpPr>
          <p:nvPr>
            <p:ph idx="1"/>
          </p:nvPr>
        </p:nvSpPr>
        <p:spPr/>
        <p:txBody>
          <a:bodyPr>
            <a:normAutofit/>
          </a:bodyPr>
          <a:lstStyle/>
          <a:p>
            <a:r>
              <a:rPr lang="en-US" dirty="0" smtClean="0"/>
              <a:t>Example: CREATE TABLE and INSERT INTO</a:t>
            </a:r>
          </a:p>
          <a:p>
            <a:pPr lvl="1"/>
            <a:r>
              <a:rPr lang="en-US" dirty="0" smtClean="0"/>
              <a:t>Creates a spatial table and then inserts data into it</a:t>
            </a:r>
          </a:p>
          <a:p>
            <a:pPr lvl="1"/>
            <a:r>
              <a:rPr lang="en-US" dirty="0" smtClean="0"/>
              <a:t> </a:t>
            </a:r>
          </a:p>
          <a:p>
            <a:pPr lvl="1"/>
            <a:endParaRPr lang="en-US" dirty="0" smtClean="0"/>
          </a:p>
          <a:p>
            <a:pPr lvl="1"/>
            <a:endParaRPr lang="en-US" dirty="0" smtClean="0"/>
          </a:p>
          <a:p>
            <a:pPr lvl="1"/>
            <a:endParaRPr lang="en-US" dirty="0" smtClean="0"/>
          </a:p>
          <a:p>
            <a:pPr lvl="1">
              <a:buNone/>
            </a:pPr>
            <a:endParaRPr lang="en-US" dirty="0" smtClean="0"/>
          </a:p>
          <a:p>
            <a:pPr lvl="1">
              <a:buNone/>
            </a:pPr>
            <a:endParaRPr lang="en-US" dirty="0" smtClean="0"/>
          </a:p>
          <a:p>
            <a:pPr lvl="1"/>
            <a:r>
              <a:rPr lang="en-US" dirty="0" smtClean="0"/>
              <a:t>The </a:t>
            </a:r>
            <a:r>
              <a:rPr lang="en-US" dirty="0" err="1" smtClean="0"/>
              <a:t>geographypoints</a:t>
            </a:r>
            <a:r>
              <a:rPr lang="en-US" dirty="0" smtClean="0"/>
              <a:t> table now contains three rows each representing a location in the south of England, defined using the EPSG:4326 spatial reference system</a:t>
            </a:r>
          </a:p>
        </p:txBody>
      </p:sp>
      <p:pic>
        <p:nvPicPr>
          <p:cNvPr id="2051" name="Picture 3"/>
          <p:cNvPicPr>
            <a:picLocks noChangeAspect="1" noChangeArrowheads="1"/>
          </p:cNvPicPr>
          <p:nvPr/>
        </p:nvPicPr>
        <p:blipFill>
          <a:blip r:embed="rId3" cstate="print"/>
          <a:srcRect/>
          <a:stretch>
            <a:fillRect/>
          </a:stretch>
        </p:blipFill>
        <p:spPr bwMode="auto">
          <a:xfrm>
            <a:off x="1748701" y="2754459"/>
            <a:ext cx="4330512" cy="2108489"/>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Instance Methods</a:t>
            </a:r>
            <a:endParaRPr lang="en-US" dirty="0"/>
          </a:p>
        </p:txBody>
      </p:sp>
      <p:sp>
        <p:nvSpPr>
          <p:cNvPr id="3" name="Content Placeholder 2"/>
          <p:cNvSpPr>
            <a:spLocks noGrp="1"/>
          </p:cNvSpPr>
          <p:nvPr>
            <p:ph idx="1"/>
          </p:nvPr>
        </p:nvSpPr>
        <p:spPr/>
        <p:txBody>
          <a:bodyPr>
            <a:normAutofit/>
          </a:bodyPr>
          <a:lstStyle/>
          <a:p>
            <a:r>
              <a:rPr lang="en-US" dirty="0" smtClean="0"/>
              <a:t>Operations performed on individual values of spatial data are called instance methods</a:t>
            </a:r>
          </a:p>
          <a:p>
            <a:r>
              <a:rPr lang="en-US" dirty="0" smtClean="0"/>
              <a:t>Common calculations include intersections, measuring distances, and addition and subtraction of geometries</a:t>
            </a:r>
          </a:p>
          <a:p>
            <a:r>
              <a:rPr lang="en-US" dirty="0" smtClean="0"/>
              <a:t>Syntax is </a:t>
            </a:r>
            <a:r>
              <a:rPr lang="en-US" dirty="0" err="1" smtClean="0"/>
              <a:t>Item.Method</a:t>
            </a:r>
            <a:r>
              <a:rPr lang="en-US" dirty="0" smtClean="0"/>
              <a:t>(</a:t>
            </a:r>
            <a:r>
              <a:rPr lang="en-US" dirty="0" err="1" smtClean="0"/>
              <a:t>param</a:t>
            </a:r>
            <a:r>
              <a:rPr lang="en-US" dirty="0" smtClean="0"/>
              <a:t>)</a:t>
            </a:r>
          </a:p>
          <a:p>
            <a:r>
              <a:rPr lang="en-US" dirty="0" smtClean="0"/>
              <a:t>Example: </a:t>
            </a:r>
            <a:r>
              <a:rPr lang="en-US" dirty="0" err="1" smtClean="0"/>
              <a:t>ToString</a:t>
            </a:r>
            <a:endParaRPr lang="en-US" dirty="0" smtClean="0"/>
          </a:p>
          <a:p>
            <a:pPr lvl="1"/>
            <a:r>
              <a:rPr lang="en-US" dirty="0" smtClean="0"/>
              <a:t>Retrieves the Well-Known Text representation of any spatial item</a:t>
            </a:r>
          </a:p>
          <a:p>
            <a:pPr lvl="1"/>
            <a:r>
              <a:rPr lang="en-US" dirty="0" smtClean="0"/>
              <a:t> </a:t>
            </a:r>
          </a:p>
        </p:txBody>
      </p:sp>
      <p:pic>
        <p:nvPicPr>
          <p:cNvPr id="3075" name="Picture 3"/>
          <p:cNvPicPr>
            <a:picLocks noChangeAspect="1" noChangeArrowheads="1"/>
          </p:cNvPicPr>
          <p:nvPr/>
        </p:nvPicPr>
        <p:blipFill>
          <a:blip r:embed="rId3" cstate="print"/>
          <a:srcRect/>
          <a:stretch>
            <a:fillRect/>
          </a:stretch>
        </p:blipFill>
        <p:spPr bwMode="auto">
          <a:xfrm>
            <a:off x="1730521" y="4847793"/>
            <a:ext cx="2412221" cy="1068098"/>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Instance Methods</a:t>
            </a:r>
            <a:endParaRPr lang="en-US" dirty="0"/>
          </a:p>
        </p:txBody>
      </p:sp>
      <p:sp>
        <p:nvSpPr>
          <p:cNvPr id="3" name="Content Placeholder 2"/>
          <p:cNvSpPr>
            <a:spLocks noGrp="1"/>
          </p:cNvSpPr>
          <p:nvPr>
            <p:ph idx="1"/>
          </p:nvPr>
        </p:nvSpPr>
        <p:spPr/>
        <p:txBody>
          <a:bodyPr>
            <a:normAutofit/>
          </a:bodyPr>
          <a:lstStyle/>
          <a:p>
            <a:r>
              <a:rPr lang="en-US" dirty="0" smtClean="0"/>
              <a:t>Example: </a:t>
            </a:r>
            <a:r>
              <a:rPr lang="en-US" dirty="0" err="1" smtClean="0"/>
              <a:t>STBuffer</a:t>
            </a:r>
            <a:endParaRPr lang="en-US" dirty="0" smtClean="0"/>
          </a:p>
          <a:p>
            <a:pPr lvl="1"/>
            <a:r>
              <a:rPr lang="en-US" dirty="0" smtClean="0"/>
              <a:t>Creates a buffer zone around a geometry</a:t>
            </a:r>
          </a:p>
          <a:p>
            <a:pPr lvl="1"/>
            <a:r>
              <a:rPr lang="en-US" dirty="0" smtClean="0"/>
              <a:t> </a:t>
            </a:r>
          </a:p>
          <a:p>
            <a:pPr lvl="1"/>
            <a:endParaRPr lang="en-US" dirty="0" smtClean="0"/>
          </a:p>
          <a:p>
            <a:pPr lvl="1"/>
            <a:r>
              <a:rPr lang="en-US" dirty="0" smtClean="0"/>
              <a:t>The example code listing declares a geometry Point variable located at (12 7) using the geometry Point() static method, and then selects a buffer of 5 units about that geometry by calling the </a:t>
            </a:r>
            <a:r>
              <a:rPr lang="en-US" dirty="0" err="1" smtClean="0"/>
              <a:t>STBuffer</a:t>
            </a:r>
            <a:r>
              <a:rPr lang="en-US" dirty="0" smtClean="0"/>
              <a:t>() method on that instance</a:t>
            </a:r>
          </a:p>
          <a:p>
            <a:pPr lvl="1"/>
            <a:r>
              <a:rPr lang="en-US" dirty="0" smtClean="0"/>
              <a:t>Instance methods can be chained together:</a:t>
            </a:r>
          </a:p>
        </p:txBody>
      </p:sp>
      <p:pic>
        <p:nvPicPr>
          <p:cNvPr id="4099" name="Picture 3"/>
          <p:cNvPicPr>
            <a:picLocks noChangeAspect="1" noChangeArrowheads="1"/>
          </p:cNvPicPr>
          <p:nvPr/>
        </p:nvPicPr>
        <p:blipFill>
          <a:blip r:embed="rId3" cstate="print"/>
          <a:srcRect/>
          <a:stretch>
            <a:fillRect/>
          </a:stretch>
        </p:blipFill>
        <p:spPr bwMode="auto">
          <a:xfrm>
            <a:off x="1742643" y="2807711"/>
            <a:ext cx="5880322" cy="614362"/>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736131" y="4803187"/>
            <a:ext cx="5842289" cy="597212"/>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a:t>
            </a:r>
            <a:endParaRPr lang="en-US" dirty="0"/>
          </a:p>
        </p:txBody>
      </p:sp>
      <p:sp>
        <p:nvSpPr>
          <p:cNvPr id="3" name="Content Placeholder 2"/>
          <p:cNvSpPr>
            <a:spLocks noGrp="1"/>
          </p:cNvSpPr>
          <p:nvPr>
            <p:ph idx="1"/>
          </p:nvPr>
        </p:nvSpPr>
        <p:spPr/>
        <p:txBody>
          <a:bodyPr>
            <a:normAutofit lnSpcReduction="10000"/>
          </a:bodyPr>
          <a:lstStyle/>
          <a:p>
            <a:r>
              <a:rPr lang="en-US" dirty="0" smtClean="0"/>
              <a:t>Certain properties of spatial objects can be accessed directly</a:t>
            </a:r>
          </a:p>
          <a:p>
            <a:r>
              <a:rPr lang="en-US" dirty="0" smtClean="0"/>
              <a:t>Syntax is </a:t>
            </a:r>
            <a:r>
              <a:rPr lang="en-US" dirty="0" err="1" smtClean="0"/>
              <a:t>Item.Property</a:t>
            </a:r>
            <a:endParaRPr lang="en-US" dirty="0" smtClean="0"/>
          </a:p>
          <a:p>
            <a:r>
              <a:rPr lang="en-US" dirty="0" smtClean="0"/>
              <a:t>Example: Lat and Long</a:t>
            </a:r>
          </a:p>
          <a:p>
            <a:pPr lvl="2"/>
            <a:r>
              <a:rPr lang="en-US" dirty="0" smtClean="0"/>
              <a:t> </a:t>
            </a:r>
          </a:p>
          <a:p>
            <a:pPr lvl="1"/>
            <a:endParaRPr lang="en-US" dirty="0" smtClean="0"/>
          </a:p>
          <a:p>
            <a:pPr lvl="1"/>
            <a:endParaRPr lang="en-US" dirty="0" smtClean="0"/>
          </a:p>
          <a:p>
            <a:pPr lvl="1">
              <a:buNone/>
            </a:pPr>
            <a:endParaRPr lang="en-US" dirty="0" smtClean="0"/>
          </a:p>
          <a:p>
            <a:pPr lvl="1"/>
            <a:r>
              <a:rPr lang="en-US" dirty="0" smtClean="0"/>
              <a:t>Some properties, such as Lat and Long are read-only</a:t>
            </a:r>
          </a:p>
          <a:p>
            <a:pPr lvl="1"/>
            <a:r>
              <a:rPr lang="en-US" dirty="0" smtClean="0"/>
              <a:t>Changing the coordinate values associated with a spatial instance requires you to make a whole new instance</a:t>
            </a:r>
          </a:p>
          <a:p>
            <a:endParaRPr lang="en-US" dirty="0" smtClean="0"/>
          </a:p>
        </p:txBody>
      </p:sp>
      <p:pic>
        <p:nvPicPr>
          <p:cNvPr id="5123" name="Picture 3"/>
          <p:cNvPicPr>
            <a:picLocks noChangeAspect="1" noChangeArrowheads="1"/>
          </p:cNvPicPr>
          <p:nvPr/>
        </p:nvPicPr>
        <p:blipFill>
          <a:blip r:embed="rId3" cstate="print"/>
          <a:srcRect/>
          <a:stretch>
            <a:fillRect/>
          </a:stretch>
        </p:blipFill>
        <p:spPr bwMode="auto">
          <a:xfrm>
            <a:off x="1985110" y="3220322"/>
            <a:ext cx="2323667" cy="1436449"/>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a:t>
            </a:r>
            <a:endParaRPr lang="en-US" dirty="0"/>
          </a:p>
        </p:txBody>
      </p:sp>
      <p:sp>
        <p:nvSpPr>
          <p:cNvPr id="3" name="Content Placeholder 2"/>
          <p:cNvSpPr>
            <a:spLocks noGrp="1"/>
          </p:cNvSpPr>
          <p:nvPr>
            <p:ph idx="1"/>
          </p:nvPr>
        </p:nvSpPr>
        <p:spPr/>
        <p:txBody>
          <a:bodyPr>
            <a:normAutofit/>
          </a:bodyPr>
          <a:lstStyle/>
          <a:p>
            <a:r>
              <a:rPr lang="en-US" dirty="0" smtClean="0"/>
              <a:t>Some properties of spatial objects can be updated</a:t>
            </a:r>
          </a:p>
          <a:p>
            <a:r>
              <a:rPr lang="en-US" dirty="0" smtClean="0"/>
              <a:t>Example: </a:t>
            </a:r>
            <a:r>
              <a:rPr lang="en-US" dirty="0" err="1" smtClean="0"/>
              <a:t>STSrid</a:t>
            </a:r>
            <a:r>
              <a:rPr lang="en-US" dirty="0" smtClean="0"/>
              <a:t> update</a:t>
            </a:r>
          </a:p>
          <a:p>
            <a:pPr lvl="2"/>
            <a:r>
              <a:rPr lang="en-US" dirty="0" smtClean="0"/>
              <a:t> </a:t>
            </a:r>
          </a:p>
          <a:p>
            <a:pPr lvl="2"/>
            <a:endParaRPr lang="en-US" dirty="0" smtClean="0"/>
          </a:p>
          <a:p>
            <a:pPr lvl="2"/>
            <a:r>
              <a:rPr lang="en-US" dirty="0" smtClean="0"/>
              <a:t>Changes the spatial reference identifier of the Points in the </a:t>
            </a:r>
            <a:r>
              <a:rPr lang="en-US" dirty="0" err="1" smtClean="0"/>
              <a:t>geographypoints</a:t>
            </a:r>
            <a:r>
              <a:rPr lang="en-US" dirty="0" smtClean="0"/>
              <a:t> table to use the North American Datum 1983 (SRID 4269)</a:t>
            </a:r>
          </a:p>
        </p:txBody>
      </p:sp>
      <p:pic>
        <p:nvPicPr>
          <p:cNvPr id="6147" name="Picture 3"/>
          <p:cNvPicPr>
            <a:picLocks noChangeAspect="1" noChangeArrowheads="1"/>
          </p:cNvPicPr>
          <p:nvPr/>
        </p:nvPicPr>
        <p:blipFill>
          <a:blip r:embed="rId3" cstate="print"/>
          <a:srcRect/>
          <a:stretch>
            <a:fillRect/>
          </a:stretch>
        </p:blipFill>
        <p:spPr bwMode="auto">
          <a:xfrm>
            <a:off x="2019734" y="2835420"/>
            <a:ext cx="3279630" cy="655926"/>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Libraries</a:t>
            </a:r>
            <a:endParaRPr lang="en-US" dirty="0"/>
          </a:p>
        </p:txBody>
      </p:sp>
      <p:sp>
        <p:nvSpPr>
          <p:cNvPr id="3" name="Content Placeholder 2"/>
          <p:cNvSpPr>
            <a:spLocks noGrp="1"/>
          </p:cNvSpPr>
          <p:nvPr>
            <p:ph idx="1"/>
          </p:nvPr>
        </p:nvSpPr>
        <p:spPr/>
        <p:txBody>
          <a:bodyPr>
            <a:normAutofit/>
          </a:bodyPr>
          <a:lstStyle/>
          <a:p>
            <a:r>
              <a:rPr lang="en-US" dirty="0" smtClean="0"/>
              <a:t>All of the functionality for the geometry and geography </a:t>
            </a:r>
            <a:r>
              <a:rPr lang="en-US" dirty="0" err="1" smtClean="0"/>
              <a:t>datatypes</a:t>
            </a:r>
            <a:r>
              <a:rPr lang="en-US" dirty="0" smtClean="0"/>
              <a:t> are stored in two libraries:</a:t>
            </a:r>
          </a:p>
          <a:p>
            <a:pPr lvl="1"/>
            <a:r>
              <a:rPr lang="en-US" dirty="0" err="1" smtClean="0"/>
              <a:t>Microsoft.SqlServer.Types.dll</a:t>
            </a:r>
            <a:r>
              <a:rPr lang="en-US" dirty="0" smtClean="0"/>
              <a:t> defines the spatial </a:t>
            </a:r>
            <a:r>
              <a:rPr lang="en-US" dirty="0" err="1" smtClean="0"/>
              <a:t>datatypes</a:t>
            </a:r>
            <a:endParaRPr lang="en-US" dirty="0" smtClean="0"/>
          </a:p>
          <a:p>
            <a:pPr lvl="1"/>
            <a:r>
              <a:rPr lang="en-US" dirty="0" smtClean="0"/>
              <a:t>SqlServerSpatial.dll provides spatial operations</a:t>
            </a:r>
          </a:p>
          <a:p>
            <a:r>
              <a:rPr lang="en-US" dirty="0" smtClean="0"/>
              <a:t>These libraries are installed with SQL Server, but are also available separately</a:t>
            </a:r>
          </a:p>
          <a:p>
            <a:r>
              <a:rPr lang="en-US" dirty="0" smtClean="0"/>
              <a:t>They can be used in any .NET language the same way, even without SQL Server installed</a:t>
            </a:r>
          </a:p>
          <a:p>
            <a:r>
              <a:rPr lang="en-US" dirty="0" smtClean="0"/>
              <a:t>Almost all examples from the book are in terms of SQL queries, but can be converted to work in any .NET language</a:t>
            </a:r>
          </a:p>
          <a:p>
            <a:endParaRPr lang="en-US" dirty="0" smtClean="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geography </a:t>
            </a:r>
            <a:r>
              <a:rPr lang="en-US" dirty="0" err="1" smtClean="0"/>
              <a:t>Datatype</a:t>
            </a:r>
            <a:endParaRPr lang="en-US" dirty="0"/>
          </a:p>
        </p:txBody>
      </p:sp>
      <p:sp>
        <p:nvSpPr>
          <p:cNvPr id="3" name="Content Placeholder 2"/>
          <p:cNvSpPr>
            <a:spLocks noGrp="1"/>
          </p:cNvSpPr>
          <p:nvPr>
            <p:ph idx="1"/>
          </p:nvPr>
        </p:nvSpPr>
        <p:spPr>
          <a:xfrm>
            <a:off x="1295401" y="1981201"/>
            <a:ext cx="6532418" cy="3809999"/>
          </a:xfrm>
        </p:spPr>
        <p:txBody>
          <a:bodyPr>
            <a:normAutofit/>
          </a:bodyPr>
          <a:lstStyle/>
          <a:p>
            <a:r>
              <a:rPr lang="en-US" dirty="0" smtClean="0"/>
              <a:t>The defining characteristic of the geography </a:t>
            </a:r>
            <a:r>
              <a:rPr lang="en-US" dirty="0" err="1" smtClean="0"/>
              <a:t>datatype</a:t>
            </a:r>
            <a:r>
              <a:rPr lang="en-US" dirty="0" smtClean="0"/>
              <a:t> is obviously that it stores geodetic data, or data that takes into account the curve of the earth</a:t>
            </a:r>
          </a:p>
          <a:p>
            <a:r>
              <a:rPr lang="en-US" dirty="0" smtClean="0"/>
              <a:t>To do this, geography data is always stated in terms of </a:t>
            </a:r>
            <a:r>
              <a:rPr lang="en-US" i="1" dirty="0" smtClean="0"/>
              <a:t>angular</a:t>
            </a:r>
            <a:r>
              <a:rPr lang="en-US" dirty="0" smtClean="0"/>
              <a:t> coordinates of latitude and longitude from a geographic coordinate system</a:t>
            </a:r>
          </a:p>
          <a:p>
            <a:r>
              <a:rPr lang="en-US" dirty="0" smtClean="0"/>
              <a:t>When geography data is queried, SQL Server uses angular calculations to produce the result</a:t>
            </a:r>
          </a:p>
          <a:p>
            <a:endParaRPr lang="en-US" dirty="0" smtClean="0"/>
          </a:p>
        </p:txBody>
      </p:sp>
      <p:pic>
        <p:nvPicPr>
          <p:cNvPr id="1028" name="Picture 4"/>
          <p:cNvPicPr>
            <a:picLocks noChangeAspect="1" noChangeArrowheads="1"/>
          </p:cNvPicPr>
          <p:nvPr/>
        </p:nvPicPr>
        <p:blipFill>
          <a:blip r:embed="rId3" cstate="print"/>
          <a:srcRect/>
          <a:stretch>
            <a:fillRect/>
          </a:stretch>
        </p:blipFill>
        <p:spPr bwMode="auto">
          <a:xfrm>
            <a:off x="8336537" y="1930552"/>
            <a:ext cx="3000375" cy="2581275"/>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Reference Systems for the geography </a:t>
            </a:r>
            <a:r>
              <a:rPr lang="en-US" dirty="0" err="1" smtClean="0"/>
              <a:t>Datatype</a:t>
            </a:r>
            <a:endParaRPr lang="en-US" dirty="0"/>
          </a:p>
        </p:txBody>
      </p:sp>
      <p:sp>
        <p:nvSpPr>
          <p:cNvPr id="3" name="Content Placeholder 2"/>
          <p:cNvSpPr>
            <a:spLocks noGrp="1"/>
          </p:cNvSpPr>
          <p:nvPr>
            <p:ph idx="1"/>
          </p:nvPr>
        </p:nvSpPr>
        <p:spPr>
          <a:xfrm>
            <a:off x="1295400" y="1981201"/>
            <a:ext cx="9524999" cy="3809999"/>
          </a:xfrm>
        </p:spPr>
        <p:txBody>
          <a:bodyPr>
            <a:normAutofit/>
          </a:bodyPr>
          <a:lstStyle/>
          <a:p>
            <a:pPr marL="0" indent="0">
              <a:buNone/>
            </a:pPr>
            <a:r>
              <a:rPr lang="en-US" dirty="0" smtClean="0"/>
              <a:t>Use of geography data requires a reference system supported by SQL Server to work off of. The list of supported systems is found in the </a:t>
            </a:r>
            <a:r>
              <a:rPr lang="en-US" dirty="0" err="1" smtClean="0"/>
              <a:t>sys.spatial_reference_systems</a:t>
            </a:r>
            <a:r>
              <a:rPr lang="en-US" dirty="0" smtClean="0"/>
              <a:t> table. The table has the following structure:</a:t>
            </a:r>
          </a:p>
        </p:txBody>
      </p:sp>
      <p:pic>
        <p:nvPicPr>
          <p:cNvPr id="2050" name="Picture 2"/>
          <p:cNvPicPr>
            <a:picLocks noChangeAspect="1" noChangeArrowheads="1"/>
          </p:cNvPicPr>
          <p:nvPr/>
        </p:nvPicPr>
        <p:blipFill>
          <a:blip r:embed="rId3" cstate="print"/>
          <a:srcRect/>
          <a:stretch>
            <a:fillRect/>
          </a:stretch>
        </p:blipFill>
        <p:spPr bwMode="auto">
          <a:xfrm>
            <a:off x="2730861" y="2933269"/>
            <a:ext cx="6730278" cy="3153570"/>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Reference Systems for the geography </a:t>
            </a:r>
            <a:r>
              <a:rPr lang="en-US" dirty="0" err="1" smtClean="0"/>
              <a:t>Datatype</a:t>
            </a:r>
            <a:endParaRPr lang="en-US" dirty="0"/>
          </a:p>
        </p:txBody>
      </p:sp>
      <p:sp>
        <p:nvSpPr>
          <p:cNvPr id="3" name="Content Placeholder 2"/>
          <p:cNvSpPr>
            <a:spLocks noGrp="1"/>
          </p:cNvSpPr>
          <p:nvPr>
            <p:ph idx="1"/>
          </p:nvPr>
        </p:nvSpPr>
        <p:spPr>
          <a:xfrm>
            <a:off x="1295400" y="1981201"/>
            <a:ext cx="9524999" cy="3809999"/>
          </a:xfrm>
        </p:spPr>
        <p:txBody>
          <a:bodyPr>
            <a:normAutofit/>
          </a:bodyPr>
          <a:lstStyle/>
          <a:p>
            <a:pPr marL="234950" indent="-234950"/>
            <a:r>
              <a:rPr lang="en-US" dirty="0" smtClean="0"/>
              <a:t>The parameters that describe a geographic coordinate system are stored in WKT format in the </a:t>
            </a:r>
            <a:r>
              <a:rPr lang="en-US" dirty="0" err="1" smtClean="0"/>
              <a:t>well_known_text</a:t>
            </a:r>
            <a:r>
              <a:rPr lang="en-US" dirty="0" smtClean="0"/>
              <a:t> column of the table</a:t>
            </a:r>
          </a:p>
          <a:p>
            <a:pPr marL="234950" indent="-234950"/>
            <a:r>
              <a:rPr lang="en-US" dirty="0" smtClean="0"/>
              <a:t>Reference systems have a unit of measure built in, often degrees, but the table has another column for unit of measure. This unit of measure is used for measuring distances and areas that cannot be expressed in degrees.</a:t>
            </a:r>
          </a:p>
          <a:p>
            <a:pPr marL="234950" indent="-234950"/>
            <a:r>
              <a:rPr lang="en-US" dirty="0" smtClean="0"/>
              <a:t>The following query can be used to check what unit a reference system uses: </a:t>
            </a:r>
          </a:p>
        </p:txBody>
      </p:sp>
      <p:pic>
        <p:nvPicPr>
          <p:cNvPr id="3075" name="Picture 3"/>
          <p:cNvPicPr>
            <a:picLocks noChangeAspect="1" noChangeArrowheads="1"/>
          </p:cNvPicPr>
          <p:nvPr/>
        </p:nvPicPr>
        <p:blipFill>
          <a:blip r:embed="rId3" cstate="print"/>
          <a:srcRect/>
          <a:stretch>
            <a:fillRect/>
          </a:stretch>
        </p:blipFill>
        <p:spPr bwMode="auto">
          <a:xfrm>
            <a:off x="1624423" y="4219570"/>
            <a:ext cx="4127351" cy="1765589"/>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690" y="448433"/>
            <a:ext cx="9601200" cy="1142385"/>
          </a:xfrm>
        </p:spPr>
        <p:txBody>
          <a:bodyPr/>
          <a:lstStyle/>
          <a:p>
            <a:r>
              <a:rPr lang="en-US" dirty="0" smtClean="0"/>
              <a:t>SQL </a:t>
            </a:r>
            <a:r>
              <a:rPr lang="en-US" dirty="0" err="1" smtClean="0"/>
              <a:t>Datatypes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531860" y="1532648"/>
            <a:ext cx="5838825" cy="2324100"/>
          </a:xfrm>
          <a:prstGeom prst="rect">
            <a:avLst/>
          </a:prstGeom>
          <a:noFill/>
          <a:ln w="9525">
            <a:noFill/>
            <a:miter lim="800000"/>
            <a:headEnd/>
            <a:tailEnd/>
          </a:ln>
        </p:spPr>
      </p:pic>
      <p:sp>
        <p:nvSpPr>
          <p:cNvPr id="6" name="TextBox 5"/>
          <p:cNvSpPr txBox="1"/>
          <p:nvPr/>
        </p:nvSpPr>
        <p:spPr>
          <a:xfrm>
            <a:off x="5500253" y="3837697"/>
            <a:ext cx="2702406" cy="369332"/>
          </a:xfrm>
          <a:prstGeom prst="rect">
            <a:avLst/>
          </a:prstGeom>
          <a:noFill/>
        </p:spPr>
        <p:txBody>
          <a:bodyPr wrap="none" rtlCol="0">
            <a:spAutoFit/>
          </a:bodyPr>
          <a:lstStyle/>
          <a:p>
            <a:r>
              <a:rPr lang="en-US" dirty="0" smtClean="0"/>
              <a:t>Common SQL </a:t>
            </a:r>
            <a:r>
              <a:rPr lang="en-US" dirty="0" err="1" smtClean="0"/>
              <a:t>datatypes</a:t>
            </a:r>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5531860" y="4618760"/>
            <a:ext cx="5838825" cy="1028700"/>
          </a:xfrm>
          <a:prstGeom prst="rect">
            <a:avLst/>
          </a:prstGeom>
          <a:noFill/>
          <a:ln w="9525">
            <a:noFill/>
            <a:miter lim="800000"/>
            <a:headEnd/>
            <a:tailEnd/>
          </a:ln>
        </p:spPr>
      </p:pic>
      <p:sp>
        <p:nvSpPr>
          <p:cNvPr id="8" name="TextBox 7"/>
          <p:cNvSpPr txBox="1"/>
          <p:nvPr/>
        </p:nvSpPr>
        <p:spPr>
          <a:xfrm>
            <a:off x="5500248" y="5666552"/>
            <a:ext cx="2471574" cy="369332"/>
          </a:xfrm>
          <a:prstGeom prst="rect">
            <a:avLst/>
          </a:prstGeom>
          <a:noFill/>
        </p:spPr>
        <p:txBody>
          <a:bodyPr wrap="none" rtlCol="0">
            <a:spAutoFit/>
          </a:bodyPr>
          <a:lstStyle/>
          <a:p>
            <a:r>
              <a:rPr lang="en-US" dirty="0" smtClean="0"/>
              <a:t>Spatial SQL </a:t>
            </a:r>
            <a:r>
              <a:rPr lang="en-US" dirty="0" err="1" smtClean="0"/>
              <a:t>datatypes</a:t>
            </a:r>
            <a:endParaRPr lang="en-US" dirty="0"/>
          </a:p>
        </p:txBody>
      </p:sp>
      <p:sp>
        <p:nvSpPr>
          <p:cNvPr id="11" name="Content Placeholder 2"/>
          <p:cNvSpPr>
            <a:spLocks noGrp="1"/>
          </p:cNvSpPr>
          <p:nvPr>
            <p:ph sz="half" idx="1"/>
          </p:nvPr>
        </p:nvSpPr>
        <p:spPr>
          <a:xfrm>
            <a:off x="893542" y="1828808"/>
            <a:ext cx="4572000" cy="3810001"/>
          </a:xfrm>
        </p:spPr>
        <p:txBody>
          <a:bodyPr/>
          <a:lstStyle/>
          <a:p>
            <a:r>
              <a:rPr lang="en-US" dirty="0" smtClean="0"/>
              <a:t>All attributes must have a </a:t>
            </a:r>
            <a:r>
              <a:rPr lang="en-US" dirty="0" err="1" smtClean="0"/>
              <a:t>datatype</a:t>
            </a:r>
            <a:r>
              <a:rPr lang="en-US" dirty="0" smtClean="0"/>
              <a:t>, so SQL added new ones for spatial data</a:t>
            </a:r>
          </a:p>
          <a:p>
            <a:r>
              <a:rPr lang="en-US" dirty="0" smtClean="0"/>
              <a:t>Two spatial </a:t>
            </a:r>
            <a:r>
              <a:rPr lang="en-US" dirty="0" err="1" smtClean="0"/>
              <a:t>datatypes</a:t>
            </a:r>
            <a:r>
              <a:rPr lang="en-US" dirty="0" smtClean="0"/>
              <a:t>:</a:t>
            </a:r>
          </a:p>
          <a:p>
            <a:pPr lvl="1"/>
            <a:r>
              <a:rPr lang="en-US" dirty="0" smtClean="0"/>
              <a:t>geography is for geodetic data</a:t>
            </a:r>
          </a:p>
          <a:p>
            <a:pPr lvl="1"/>
            <a:r>
              <a:rPr lang="en-US" dirty="0" smtClean="0"/>
              <a:t>geometry is for data on an arbitrary plane</a:t>
            </a:r>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Reference Systems for the geography </a:t>
            </a:r>
            <a:r>
              <a:rPr lang="en-US" dirty="0" err="1" smtClean="0"/>
              <a:t>Datatype</a:t>
            </a:r>
            <a:endParaRPr lang="en-US" dirty="0"/>
          </a:p>
        </p:txBody>
      </p:sp>
      <p:sp>
        <p:nvSpPr>
          <p:cNvPr id="3" name="Content Placeholder 2"/>
          <p:cNvSpPr>
            <a:spLocks noGrp="1"/>
          </p:cNvSpPr>
          <p:nvPr>
            <p:ph idx="1"/>
          </p:nvPr>
        </p:nvSpPr>
        <p:spPr>
          <a:xfrm>
            <a:off x="1295400" y="1981201"/>
            <a:ext cx="9524999" cy="3809999"/>
          </a:xfrm>
        </p:spPr>
        <p:txBody>
          <a:bodyPr>
            <a:normAutofit/>
          </a:bodyPr>
          <a:lstStyle/>
          <a:p>
            <a:pPr marL="234950" indent="-234950"/>
            <a:r>
              <a:rPr lang="en-US" dirty="0" smtClean="0"/>
              <a:t>Checking the unit is useful, because other spatial queries do not return units, so we need to check to understand our data</a:t>
            </a:r>
          </a:p>
          <a:p>
            <a:pPr marL="234950" indent="-234950"/>
            <a:r>
              <a:rPr lang="en-US" dirty="0" smtClean="0"/>
              <a:t>For example, the following query returns the distance between Paris and Berlin:</a:t>
            </a:r>
          </a:p>
          <a:p>
            <a:pPr marL="234950" indent="-234950"/>
            <a:endParaRPr lang="en-US" dirty="0" smtClean="0"/>
          </a:p>
          <a:p>
            <a:pPr marL="234950" indent="-234950"/>
            <a:endParaRPr lang="en-US" dirty="0" smtClean="0"/>
          </a:p>
          <a:p>
            <a:pPr marL="234950" indent="-234950"/>
            <a:r>
              <a:rPr lang="en-US" dirty="0" smtClean="0"/>
              <a:t>It returns this result:</a:t>
            </a:r>
          </a:p>
          <a:p>
            <a:pPr marL="234950" indent="-234950"/>
            <a:endParaRPr lang="en-US" dirty="0" smtClean="0"/>
          </a:p>
        </p:txBody>
      </p:sp>
      <p:pic>
        <p:nvPicPr>
          <p:cNvPr id="4099" name="Picture 3"/>
          <p:cNvPicPr>
            <a:picLocks noChangeAspect="1" noChangeArrowheads="1"/>
          </p:cNvPicPr>
          <p:nvPr/>
        </p:nvPicPr>
        <p:blipFill>
          <a:blip r:embed="rId3" cstate="print"/>
          <a:srcRect/>
          <a:stretch>
            <a:fillRect/>
          </a:stretch>
        </p:blipFill>
        <p:spPr bwMode="auto">
          <a:xfrm>
            <a:off x="1586133" y="3096489"/>
            <a:ext cx="6945670" cy="796636"/>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1549087" y="4579781"/>
            <a:ext cx="1978996" cy="352424"/>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Ring Orientation for geography Polygons</a:t>
            </a:r>
            <a:endParaRPr lang="en-US" dirty="0"/>
          </a:p>
        </p:txBody>
      </p:sp>
      <p:sp>
        <p:nvSpPr>
          <p:cNvPr id="3" name="Content Placeholder 2"/>
          <p:cNvSpPr>
            <a:spLocks noGrp="1"/>
          </p:cNvSpPr>
          <p:nvPr>
            <p:ph idx="1"/>
          </p:nvPr>
        </p:nvSpPr>
        <p:spPr>
          <a:xfrm>
            <a:off x="1295400" y="1981201"/>
            <a:ext cx="6601691" cy="3809999"/>
          </a:xfrm>
        </p:spPr>
        <p:txBody>
          <a:bodyPr>
            <a:normAutofit/>
          </a:bodyPr>
          <a:lstStyle/>
          <a:p>
            <a:pPr marL="234950" indent="-234950"/>
            <a:r>
              <a:rPr lang="en-US" dirty="0" smtClean="0"/>
              <a:t>A ring is a closed (looped) </a:t>
            </a:r>
            <a:r>
              <a:rPr lang="en-US" dirty="0" err="1" smtClean="0"/>
              <a:t>LineString</a:t>
            </a:r>
            <a:r>
              <a:rPr lang="en-US" dirty="0" smtClean="0"/>
              <a:t>, and Polygons are made of one or more rings</a:t>
            </a:r>
          </a:p>
          <a:p>
            <a:pPr marL="234950" indent="-234950"/>
            <a:r>
              <a:rPr lang="en-US" dirty="0" smtClean="0"/>
              <a:t>Ring orientation refers to the direction, or order, in which the points that represent a polygon are listed</a:t>
            </a:r>
          </a:p>
          <a:p>
            <a:pPr marL="234950" indent="-234950"/>
            <a:r>
              <a:rPr lang="en-US" dirty="0" smtClean="0"/>
              <a:t>The geodetic model of the earth is a continuous round surface, and therefore has no edges</a:t>
            </a:r>
          </a:p>
          <a:p>
            <a:pPr marL="234950" indent="-234950"/>
            <a:r>
              <a:rPr lang="en-US" dirty="0" smtClean="0"/>
              <a:t>Without edges, how do you define what area a polygon ring encloses?</a:t>
            </a:r>
          </a:p>
        </p:txBody>
      </p:sp>
      <p:pic>
        <p:nvPicPr>
          <p:cNvPr id="5122" name="Picture 2"/>
          <p:cNvPicPr>
            <a:picLocks noChangeAspect="1" noChangeArrowheads="1"/>
          </p:cNvPicPr>
          <p:nvPr/>
        </p:nvPicPr>
        <p:blipFill>
          <a:blip r:embed="rId3" cstate="print"/>
          <a:srcRect/>
          <a:stretch>
            <a:fillRect/>
          </a:stretch>
        </p:blipFill>
        <p:spPr bwMode="auto">
          <a:xfrm>
            <a:off x="8175623" y="1877315"/>
            <a:ext cx="3573067" cy="3641342"/>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Ring Orientation for geography Polygons</a:t>
            </a:r>
            <a:endParaRPr lang="en-US" dirty="0"/>
          </a:p>
        </p:txBody>
      </p:sp>
      <p:sp>
        <p:nvSpPr>
          <p:cNvPr id="3" name="Content Placeholder 2"/>
          <p:cNvSpPr>
            <a:spLocks noGrp="1"/>
          </p:cNvSpPr>
          <p:nvPr>
            <p:ph idx="1"/>
          </p:nvPr>
        </p:nvSpPr>
        <p:spPr>
          <a:xfrm>
            <a:off x="1295400" y="1981201"/>
            <a:ext cx="6601691" cy="3809999"/>
          </a:xfrm>
        </p:spPr>
        <p:txBody>
          <a:bodyPr>
            <a:normAutofit/>
          </a:bodyPr>
          <a:lstStyle/>
          <a:p>
            <a:pPr marL="234950" indent="-234950"/>
            <a:r>
              <a:rPr lang="en-US" dirty="0" smtClean="0"/>
              <a:t>To deal with this ambiguity, SQL Server uses the “left-hand rule”</a:t>
            </a:r>
          </a:p>
          <a:p>
            <a:pPr marL="234950" indent="-234950"/>
            <a:r>
              <a:rPr lang="en-US" dirty="0" smtClean="0"/>
              <a:t>If you imagine yourself walking along the ring of a geography Polygon, following the points in the order they are listed, SQL Server treats the area to the left as the interior and the area to the right as the exterior</a:t>
            </a:r>
          </a:p>
          <a:p>
            <a:pPr marL="234950" indent="-234950"/>
            <a:r>
              <a:rPr lang="en-US" dirty="0" smtClean="0"/>
              <a:t>Another way of thinking about this is to imagine looking down at a point on the surface of the Earth from space; if that point is enclosed by a Polygon ring in a counterclockwise direction then that point is contained inside the Polygon, otherwise it is outside</a:t>
            </a:r>
          </a:p>
        </p:txBody>
      </p:sp>
      <p:pic>
        <p:nvPicPr>
          <p:cNvPr id="5122" name="Picture 2"/>
          <p:cNvPicPr>
            <a:picLocks noChangeAspect="1" noChangeArrowheads="1"/>
          </p:cNvPicPr>
          <p:nvPr/>
        </p:nvPicPr>
        <p:blipFill>
          <a:blip r:embed="rId3" cstate="print"/>
          <a:srcRect/>
          <a:stretch>
            <a:fillRect/>
          </a:stretch>
        </p:blipFill>
        <p:spPr bwMode="auto">
          <a:xfrm>
            <a:off x="8175623" y="1877315"/>
            <a:ext cx="3573067" cy="3641342"/>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Ring Orientation for geography Polygons</a:t>
            </a:r>
            <a:endParaRPr lang="en-US" dirty="0"/>
          </a:p>
        </p:txBody>
      </p:sp>
      <p:sp>
        <p:nvSpPr>
          <p:cNvPr id="3" name="Content Placeholder 2"/>
          <p:cNvSpPr>
            <a:spLocks noGrp="1"/>
          </p:cNvSpPr>
          <p:nvPr>
            <p:ph idx="1"/>
          </p:nvPr>
        </p:nvSpPr>
        <p:spPr>
          <a:xfrm>
            <a:off x="1295400" y="1981201"/>
            <a:ext cx="6601691" cy="3809999"/>
          </a:xfrm>
        </p:spPr>
        <p:txBody>
          <a:bodyPr>
            <a:normAutofit/>
          </a:bodyPr>
          <a:lstStyle/>
          <a:p>
            <a:pPr marL="234950" indent="-234950"/>
            <a:r>
              <a:rPr lang="en-US" dirty="0" smtClean="0"/>
              <a:t>Polygons can also contain interior rings which mark out areas not included in the polygon</a:t>
            </a:r>
          </a:p>
          <a:p>
            <a:pPr marL="234950" indent="-234950"/>
            <a:r>
              <a:rPr lang="en-US" dirty="0" smtClean="0"/>
              <a:t>To define an area of space not included in a Polygon you should therefore enclose it in a ring of Points listed in clockwise order, so that the area to be excluded lies to the right of the line</a:t>
            </a:r>
          </a:p>
          <a:p>
            <a:pPr marL="234950" indent="-234950"/>
            <a:r>
              <a:rPr lang="en-US" dirty="0" smtClean="0"/>
              <a:t>The geography </a:t>
            </a:r>
            <a:r>
              <a:rPr lang="en-US" dirty="0" err="1" smtClean="0"/>
              <a:t>datatype</a:t>
            </a:r>
            <a:r>
              <a:rPr lang="en-US" dirty="0" smtClean="0"/>
              <a:t> has a </a:t>
            </a:r>
            <a:r>
              <a:rPr lang="en-US" dirty="0" err="1" smtClean="0"/>
              <a:t>ReorientObject</a:t>
            </a:r>
            <a:r>
              <a:rPr lang="en-US" dirty="0" smtClean="0"/>
              <a:t>() method, which flips the interior and exterior of a geography Polygon instance, and has the same effect as reversing the coordinate order of each ring</a:t>
            </a:r>
          </a:p>
        </p:txBody>
      </p:sp>
      <p:pic>
        <p:nvPicPr>
          <p:cNvPr id="6146" name="Picture 2"/>
          <p:cNvPicPr>
            <a:picLocks noChangeAspect="1" noChangeArrowheads="1"/>
          </p:cNvPicPr>
          <p:nvPr/>
        </p:nvPicPr>
        <p:blipFill>
          <a:blip r:embed="rId3" cstate="print"/>
          <a:srcRect/>
          <a:stretch>
            <a:fillRect/>
          </a:stretch>
        </p:blipFill>
        <p:spPr bwMode="auto">
          <a:xfrm>
            <a:off x="7948733" y="1581150"/>
            <a:ext cx="3609975" cy="3695700"/>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geometry </a:t>
            </a:r>
            <a:r>
              <a:rPr lang="en-US" dirty="0" err="1" smtClean="0"/>
              <a:t>Datatype</a:t>
            </a:r>
            <a:endParaRPr lang="en-US" dirty="0"/>
          </a:p>
        </p:txBody>
      </p:sp>
      <p:sp>
        <p:nvSpPr>
          <p:cNvPr id="3" name="Content Placeholder 2"/>
          <p:cNvSpPr>
            <a:spLocks noGrp="1"/>
          </p:cNvSpPr>
          <p:nvPr>
            <p:ph idx="1"/>
          </p:nvPr>
        </p:nvSpPr>
        <p:spPr>
          <a:xfrm>
            <a:off x="1295400" y="1981201"/>
            <a:ext cx="6601691" cy="3809999"/>
          </a:xfrm>
        </p:spPr>
        <p:txBody>
          <a:bodyPr>
            <a:normAutofit/>
          </a:bodyPr>
          <a:lstStyle/>
          <a:p>
            <a:pPr marL="234950" indent="-234950"/>
            <a:r>
              <a:rPr lang="en-US" dirty="0" smtClean="0"/>
              <a:t>The geometry </a:t>
            </a:r>
            <a:r>
              <a:rPr lang="en-US" dirty="0" err="1" smtClean="0"/>
              <a:t>datatype</a:t>
            </a:r>
            <a:r>
              <a:rPr lang="en-US" dirty="0" smtClean="0"/>
              <a:t> operates on a 2D flat plane</a:t>
            </a:r>
          </a:p>
          <a:p>
            <a:pPr marL="234950" indent="-234950"/>
            <a:r>
              <a:rPr lang="en-US" dirty="0" smtClean="0"/>
              <a:t>Calculations such as distance are worked out using simple geometrical methods</a:t>
            </a:r>
          </a:p>
          <a:p>
            <a:pPr marL="234950" indent="-234950"/>
            <a:r>
              <a:rPr lang="en-US" dirty="0" smtClean="0"/>
              <a:t>Stores data using the Cartesian (</a:t>
            </a:r>
            <a:r>
              <a:rPr lang="en-US" dirty="0" err="1" smtClean="0"/>
              <a:t>x,y</a:t>
            </a:r>
            <a:r>
              <a:rPr lang="en-US" dirty="0" smtClean="0"/>
              <a:t>) coordinate system</a:t>
            </a:r>
          </a:p>
          <a:p>
            <a:pPr marL="234950" indent="-234950"/>
            <a:r>
              <a:rPr lang="en-US" dirty="0" smtClean="0"/>
              <a:t>This makes it ideal for storing coordinate data from a </a:t>
            </a:r>
            <a:r>
              <a:rPr lang="en-US" i="1" dirty="0" smtClean="0"/>
              <a:t>projected</a:t>
            </a:r>
            <a:r>
              <a:rPr lang="en-US" dirty="0" smtClean="0"/>
              <a:t> spatial reference system</a:t>
            </a:r>
          </a:p>
          <a:p>
            <a:pPr marL="234950" indent="-234950"/>
            <a:r>
              <a:rPr lang="en-US" dirty="0" smtClean="0"/>
              <a:t>It can also be used to store “</a:t>
            </a:r>
            <a:r>
              <a:rPr lang="en-US" dirty="0" err="1" smtClean="0"/>
              <a:t>unprojected</a:t>
            </a:r>
            <a:r>
              <a:rPr lang="en-US" dirty="0" smtClean="0"/>
              <a:t>” coordinates, where longitude is mapped onto the x-axis and latitude onto the y-axis (this is an implicit projection) </a:t>
            </a:r>
          </a:p>
        </p:txBody>
      </p:sp>
      <p:pic>
        <p:nvPicPr>
          <p:cNvPr id="7170" name="Picture 2"/>
          <p:cNvPicPr>
            <a:picLocks noChangeAspect="1" noChangeArrowheads="1"/>
          </p:cNvPicPr>
          <p:nvPr/>
        </p:nvPicPr>
        <p:blipFill>
          <a:blip r:embed="rId3" cstate="print"/>
          <a:srcRect/>
          <a:stretch>
            <a:fillRect/>
          </a:stretch>
        </p:blipFill>
        <p:spPr bwMode="auto">
          <a:xfrm>
            <a:off x="7946486" y="2405063"/>
            <a:ext cx="3705189" cy="2673207"/>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geometry </a:t>
            </a:r>
            <a:r>
              <a:rPr lang="en-US" dirty="0" err="1" smtClean="0"/>
              <a:t>Datatype</a:t>
            </a:r>
            <a:endParaRPr lang="en-US" dirty="0"/>
          </a:p>
        </p:txBody>
      </p:sp>
      <p:sp>
        <p:nvSpPr>
          <p:cNvPr id="3" name="Content Placeholder 2"/>
          <p:cNvSpPr>
            <a:spLocks noGrp="1"/>
          </p:cNvSpPr>
          <p:nvPr>
            <p:ph idx="1"/>
          </p:nvPr>
        </p:nvSpPr>
        <p:spPr>
          <a:xfrm>
            <a:off x="1295401" y="1981201"/>
            <a:ext cx="4786744" cy="3809999"/>
          </a:xfrm>
        </p:spPr>
        <p:txBody>
          <a:bodyPr>
            <a:normAutofit/>
          </a:bodyPr>
          <a:lstStyle/>
          <a:p>
            <a:pPr marL="234950" indent="-234950"/>
            <a:r>
              <a:rPr lang="en-US" dirty="0" smtClean="0"/>
              <a:t>Can be used to express any x-y coordinate data</a:t>
            </a:r>
          </a:p>
          <a:p>
            <a:pPr marL="463550" lvl="1" indent="-234950"/>
            <a:r>
              <a:rPr lang="en-US" dirty="0" smtClean="0"/>
              <a:t>Data from a local survey</a:t>
            </a:r>
          </a:p>
          <a:p>
            <a:pPr marL="463550" lvl="1" indent="-234950"/>
            <a:r>
              <a:rPr lang="en-US" dirty="0" smtClean="0"/>
              <a:t>Topological plans of a small enough area that curvature of the earth can be safely ignored</a:t>
            </a:r>
          </a:p>
          <a:p>
            <a:pPr marL="463550" lvl="1" indent="-234950"/>
            <a:r>
              <a:rPr lang="en-US" dirty="0" smtClean="0"/>
              <a:t>Geometrical data obtained from CAD packages</a:t>
            </a:r>
          </a:p>
          <a:p>
            <a:pPr marL="463550" lvl="1" indent="-234950"/>
            <a:endParaRPr lang="en-US" dirty="0" smtClean="0"/>
          </a:p>
        </p:txBody>
      </p:sp>
      <p:pic>
        <p:nvPicPr>
          <p:cNvPr id="8194" name="Picture 2"/>
          <p:cNvPicPr>
            <a:picLocks noChangeAspect="1" noChangeArrowheads="1"/>
          </p:cNvPicPr>
          <p:nvPr/>
        </p:nvPicPr>
        <p:blipFill>
          <a:blip r:embed="rId3" cstate="print"/>
          <a:srcRect/>
          <a:stretch>
            <a:fillRect/>
          </a:stretch>
        </p:blipFill>
        <p:spPr bwMode="auto">
          <a:xfrm>
            <a:off x="5898599" y="2055269"/>
            <a:ext cx="5884463" cy="3306440"/>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geometry </a:t>
            </a:r>
            <a:r>
              <a:rPr lang="en-US" dirty="0" err="1" smtClean="0"/>
              <a:t>Datatype</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Because the geometry type uses simple planar calculations, the results of calculations is expressed in the same units the underlying data is stored in</a:t>
            </a:r>
          </a:p>
          <a:p>
            <a:pPr marL="234950" indent="-234950"/>
            <a:r>
              <a:rPr lang="en-US" dirty="0" smtClean="0"/>
              <a:t>Most projected systems are expressed in terms of meters</a:t>
            </a:r>
          </a:p>
          <a:p>
            <a:pPr marL="234950" indent="-234950"/>
            <a:r>
              <a:rPr lang="en-US" dirty="0" smtClean="0"/>
              <a:t>In contrast, the </a:t>
            </a:r>
            <a:r>
              <a:rPr lang="en-US" dirty="0" err="1" smtClean="0"/>
              <a:t>floorplan</a:t>
            </a:r>
            <a:r>
              <a:rPr lang="en-US" dirty="0" smtClean="0"/>
              <a:t> shown earlier was measured in pixels</a:t>
            </a:r>
          </a:p>
          <a:p>
            <a:pPr marL="234950" indent="-234950"/>
            <a:r>
              <a:rPr lang="en-US" dirty="0" smtClean="0"/>
              <a:t>The geometry type affords complete freedom of units: the unit that goes into a calculation is always what comes out</a:t>
            </a:r>
          </a:p>
          <a:p>
            <a:pPr marL="234950" indent="-234950"/>
            <a:endParaRPr lang="en-US" dirty="0" smtClean="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Reference Systems for the geometry </a:t>
            </a:r>
            <a:r>
              <a:rPr lang="en-US" dirty="0" err="1" smtClean="0"/>
              <a:t>Datatype</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The geometry </a:t>
            </a:r>
            <a:r>
              <a:rPr lang="en-US" dirty="0" err="1" smtClean="0"/>
              <a:t>datatype</a:t>
            </a:r>
            <a:r>
              <a:rPr lang="en-US" dirty="0" smtClean="0"/>
              <a:t> does not rely on knowledge of the unit of measurement in which coordinates are defined; therefore stating a different SRID does not alter the numeric value of any calculations performed on geometry data</a:t>
            </a:r>
          </a:p>
          <a:p>
            <a:pPr marL="234950" indent="-234950"/>
            <a:r>
              <a:rPr lang="en-US" dirty="0" smtClean="0"/>
              <a:t>In chapter 1, it said all coordinates must be stated with an SRID, so what gives?</a:t>
            </a:r>
          </a:p>
          <a:p>
            <a:pPr marL="234950" indent="-234950"/>
            <a:r>
              <a:rPr lang="en-US" dirty="0" smtClean="0"/>
              <a:t>The initial projection is calculated using a reference system, but thereafter is already in x-y coordinate form so changing reference system has no effect on the result of calculations</a:t>
            </a:r>
          </a:p>
          <a:p>
            <a:pPr marL="234950" indent="-234950"/>
            <a:r>
              <a:rPr lang="en-US" dirty="0" smtClean="0"/>
              <a:t>However, you should still provide the appropriate SRID, as it is used to interpret data and give it meaning</a:t>
            </a:r>
          </a:p>
          <a:p>
            <a:pPr marL="234950" indent="-234950"/>
            <a:r>
              <a:rPr lang="en-US" dirty="0" smtClean="0"/>
              <a:t>Once you lose metadata like the SRID, it is difficult or impossible to get it back</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Unambiguous Polygons</a:t>
            </a:r>
            <a:endParaRPr lang="en-US" dirty="0"/>
          </a:p>
        </p:txBody>
      </p:sp>
      <p:pic>
        <p:nvPicPr>
          <p:cNvPr id="4" name="Picture 3"/>
          <p:cNvPicPr>
            <a:picLocks noChangeAspect="1"/>
          </p:cNvPicPr>
          <p:nvPr/>
        </p:nvPicPr>
        <p:blipFill>
          <a:blip r:embed="rId3" cstate="print"/>
          <a:stretch>
            <a:fillRect/>
          </a:stretch>
        </p:blipFill>
        <p:spPr>
          <a:xfrm>
            <a:off x="2615453" y="1834496"/>
            <a:ext cx="6961094" cy="4004690"/>
          </a:xfrm>
          <a:prstGeom prst="rect">
            <a:avLst/>
          </a:prstGeom>
        </p:spPr>
      </p:pic>
    </p:spTree>
    <p:extLst>
      <p:ext uri="{BB962C8B-B14F-4D97-AF65-F5344CB8AC3E}">
        <p14:creationId xmlns:p14="http://schemas.microsoft.com/office/powerpoint/2010/main" val="138713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geography and geometry </a:t>
            </a:r>
            <a:r>
              <a:rPr lang="en-US" dirty="0" err="1" smtClean="0"/>
              <a:t>Datatypes</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The most important factor is obviously whether your application requires geodetic data or planar data</a:t>
            </a:r>
          </a:p>
          <a:p>
            <a:pPr marL="234950" indent="-234950"/>
            <a:r>
              <a:rPr lang="en-US" dirty="0" smtClean="0"/>
              <a:t>Other factors to consider are:</a:t>
            </a:r>
          </a:p>
          <a:p>
            <a:pPr marL="463550" lvl="1" indent="-234950"/>
            <a:r>
              <a:rPr lang="en-US" dirty="0" smtClean="0"/>
              <a:t>Consistency</a:t>
            </a:r>
          </a:p>
          <a:p>
            <a:pPr marL="463550" lvl="1" indent="-234950"/>
            <a:r>
              <a:rPr lang="en-US" dirty="0" smtClean="0"/>
              <a:t>Accuracy</a:t>
            </a:r>
          </a:p>
          <a:p>
            <a:pPr marL="463550" lvl="1" indent="-234950"/>
            <a:r>
              <a:rPr lang="en-US" dirty="0" smtClean="0"/>
              <a:t>The End(s) of the World</a:t>
            </a:r>
          </a:p>
          <a:p>
            <a:pPr marL="463550" lvl="1" indent="-234950"/>
            <a:r>
              <a:rPr lang="en-US" dirty="0" smtClean="0"/>
              <a:t>Presentation</a:t>
            </a:r>
          </a:p>
          <a:p>
            <a:pPr marL="463550" lvl="1" indent="-234950"/>
            <a:r>
              <a:rPr lang="en-US" dirty="0" smtClean="0"/>
              <a:t>Performance</a:t>
            </a:r>
          </a:p>
          <a:p>
            <a:pPr marL="463550" lvl="1" indent="-234950"/>
            <a:r>
              <a:rPr lang="en-US" dirty="0" smtClean="0"/>
              <a:t>OGC Standards Compliance</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a:t>
            </a:r>
            <a:endParaRPr lang="en-US" dirty="0"/>
          </a:p>
        </p:txBody>
      </p:sp>
      <p:sp>
        <p:nvSpPr>
          <p:cNvPr id="3" name="Content Placeholder 2"/>
          <p:cNvSpPr>
            <a:spLocks noGrp="1"/>
          </p:cNvSpPr>
          <p:nvPr>
            <p:ph idx="1"/>
          </p:nvPr>
        </p:nvSpPr>
        <p:spPr/>
        <p:txBody>
          <a:bodyPr>
            <a:normAutofit/>
          </a:bodyPr>
          <a:lstStyle/>
          <a:p>
            <a:r>
              <a:rPr lang="en-US" dirty="0" smtClean="0"/>
              <a:t>They both employ a vector model of spatial data (features may be represented using a range of geometries including Points, </a:t>
            </a:r>
            <a:r>
              <a:rPr lang="en-US" dirty="0" err="1" smtClean="0"/>
              <a:t>LineStrings</a:t>
            </a:r>
            <a:r>
              <a:rPr lang="en-US" dirty="0" smtClean="0"/>
              <a:t>, Polygons, and collections of these types)</a:t>
            </a:r>
          </a:p>
          <a:p>
            <a:r>
              <a:rPr lang="en-US" dirty="0" smtClean="0"/>
              <a:t>Internally stored in the same format</a:t>
            </a:r>
          </a:p>
          <a:p>
            <a:r>
              <a:rPr lang="en-US" dirty="0" smtClean="0"/>
              <a:t>Use object-oriented methods based on the .NET framework</a:t>
            </a:r>
          </a:p>
          <a:p>
            <a:r>
              <a:rPr lang="en-US" dirty="0" smtClean="0"/>
              <a:t>Both provide much of the same standard spatial functionality (such as calculating the length or area of a feature, the distance between features, or testing whether two features intersect)</a:t>
            </a:r>
          </a:p>
          <a:p>
            <a:r>
              <a:rPr lang="en-US" dirty="0" smtClean="0"/>
              <a:t>Essentially, they are </a:t>
            </a:r>
            <a:r>
              <a:rPr lang="en-US" i="1" dirty="0" smtClean="0"/>
              <a:t>used</a:t>
            </a:r>
            <a:r>
              <a:rPr lang="en-US" dirty="0" smtClean="0"/>
              <a:t> the same way but apply to different data</a:t>
            </a:r>
          </a:p>
          <a:p>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In order to perform various operations, all data must be defined using the same spatial reference system and must be of the same type</a:t>
            </a:r>
          </a:p>
          <a:p>
            <a:pPr marL="234950" indent="-234950"/>
            <a:r>
              <a:rPr lang="en-US" dirty="0" smtClean="0"/>
              <a:t>It is not possible to combine geometry and geography data in a query, nor perform operations on the same </a:t>
            </a:r>
            <a:r>
              <a:rPr lang="en-US" dirty="0" err="1" smtClean="0"/>
              <a:t>datatype</a:t>
            </a:r>
            <a:r>
              <a:rPr lang="en-US" dirty="0" smtClean="0"/>
              <a:t> using different SRIDs; attempting these returns null</a:t>
            </a:r>
          </a:p>
          <a:p>
            <a:pPr marL="234950" indent="-234950"/>
            <a:r>
              <a:rPr lang="en-US" dirty="0" smtClean="0"/>
              <a:t>Since all data must match, if you have existing data you wish to use, everything else must match that format</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Because the geometry data uses a flat plane and all geospatial features are therefore projected, geometry data will always contain distortion</a:t>
            </a:r>
          </a:p>
          <a:p>
            <a:pPr marL="234950" indent="-234950"/>
            <a:r>
              <a:rPr lang="en-US" dirty="0" smtClean="0"/>
              <a:t>Calculations using distorted data unsurprisingly results in distorted results</a:t>
            </a:r>
          </a:p>
          <a:p>
            <a:pPr marL="234950" indent="-234950"/>
            <a:r>
              <a:rPr lang="en-US" dirty="0" smtClean="0"/>
              <a:t>Whether you should use the geometry </a:t>
            </a:r>
            <a:r>
              <a:rPr lang="en-US" dirty="0" err="1" smtClean="0"/>
              <a:t>datatype</a:t>
            </a:r>
            <a:r>
              <a:rPr lang="en-US" dirty="0" smtClean="0"/>
              <a:t> depends on your need for accuracy and the size of the area you’re projecting</a:t>
            </a:r>
          </a:p>
          <a:p>
            <a:pPr marL="234950" indent="-234950"/>
            <a:r>
              <a:rPr lang="en-US" dirty="0" smtClean="0"/>
              <a:t>Geography has no distortion and is best when high degrees of accuracy are required </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End(s) of the World</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Flat projections have edges that must be accounted for when performing calculations</a:t>
            </a:r>
          </a:p>
          <a:p>
            <a:pPr marL="234950" indent="-234950"/>
            <a:r>
              <a:rPr lang="en-US" dirty="0" smtClean="0"/>
              <a:t>Typically, this becomes an issue when</a:t>
            </a:r>
          </a:p>
          <a:p>
            <a:pPr marL="463550" lvl="1" indent="-234950"/>
            <a:r>
              <a:rPr lang="en-US" dirty="0" smtClean="0"/>
              <a:t>any geometries or calculations cross the 180</a:t>
            </a:r>
            <a:r>
              <a:rPr lang="en-US" baseline="30000" dirty="0" smtClean="0"/>
              <a:t>th</a:t>
            </a:r>
            <a:r>
              <a:rPr lang="en-US" dirty="0" smtClean="0"/>
              <a:t> meridian (horizontal split on most maps)</a:t>
            </a:r>
          </a:p>
          <a:p>
            <a:pPr marL="463550" lvl="1" indent="-234950"/>
            <a:r>
              <a:rPr lang="en-US" dirty="0" smtClean="0"/>
              <a:t>any Polygon encloses the North or South Pole</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End(s) of the World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10850" y="1876440"/>
            <a:ext cx="7029450" cy="401955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975030" y="2019315"/>
            <a:ext cx="3695700" cy="3733800"/>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End(s) of the World</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552700" y="1783785"/>
            <a:ext cx="7086600" cy="4038600"/>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Because the geography type uses a 3D model of the Earth, if you want to present the results of some query in a display, it must be projected to 2D and therefore distorted</a:t>
            </a:r>
          </a:p>
          <a:p>
            <a:pPr marL="234950" indent="-234950"/>
            <a:r>
              <a:rPr lang="en-US" dirty="0" smtClean="0"/>
              <a:t>The geometry type uses 2D coordinates and can be displayed immediately without any additional calculations</a:t>
            </a:r>
          </a:p>
          <a:p>
            <a:pPr marL="234950" indent="-234950"/>
            <a:r>
              <a:rPr lang="en-US" dirty="0" smtClean="0"/>
              <a:t>Since data must be projected anyway, you should consider storing it that way if practical to reduce query and display times</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On a note related to presentation, performance of calculations is dependent on what </a:t>
            </a:r>
            <a:r>
              <a:rPr lang="en-US" dirty="0" err="1" smtClean="0"/>
              <a:t>datatype</a:t>
            </a:r>
            <a:r>
              <a:rPr lang="en-US" dirty="0" smtClean="0"/>
              <a:t> is used</a:t>
            </a:r>
          </a:p>
          <a:p>
            <a:pPr marL="234950" indent="-234950"/>
            <a:r>
              <a:rPr lang="en-US" dirty="0" smtClean="0"/>
              <a:t>The ellipsoidal calculations required for geography data are much slower than Cartesian calculations for geometry data</a:t>
            </a:r>
          </a:p>
          <a:p>
            <a:pPr marL="234950" indent="-234950"/>
            <a:r>
              <a:rPr lang="en-US" dirty="0" smtClean="0"/>
              <a:t>This further supports projecting your data and keeping it that way in the database if you will project the data anyway or accuracy is not an issue</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OGC Standards Compliance</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The Open Geospatial Consortium (OGC) administer a number of </a:t>
            </a:r>
            <a:r>
              <a:rPr lang="en-US" dirty="0" err="1" smtClean="0"/>
              <a:t>industrywide</a:t>
            </a:r>
            <a:r>
              <a:rPr lang="en-US" dirty="0" smtClean="0"/>
              <a:t> standards for geospatial data</a:t>
            </a:r>
          </a:p>
          <a:p>
            <a:pPr marL="234950" indent="-234950"/>
            <a:r>
              <a:rPr lang="en-US" dirty="0" smtClean="0"/>
              <a:t>The geometry </a:t>
            </a:r>
            <a:r>
              <a:rPr lang="en-US" dirty="0" err="1" smtClean="0"/>
              <a:t>datatype</a:t>
            </a:r>
            <a:r>
              <a:rPr lang="en-US" dirty="0" smtClean="0"/>
              <a:t> conforms to the OGC Simple Features for SQL specifications v1.1.0 and implements all methods required to meet that standard</a:t>
            </a:r>
          </a:p>
          <a:p>
            <a:pPr marL="234950" indent="-234950"/>
            <a:r>
              <a:rPr lang="en-US" dirty="0" smtClean="0"/>
              <a:t>The geography </a:t>
            </a:r>
            <a:r>
              <a:rPr lang="en-US" dirty="0" err="1" smtClean="0"/>
              <a:t>datatype</a:t>
            </a:r>
            <a:r>
              <a:rPr lang="en-US" dirty="0" smtClean="0"/>
              <a:t> implements many of the same methods but does not completely conform to the OGC standards</a:t>
            </a:r>
          </a:p>
          <a:p>
            <a:pPr marL="234950" indent="-234950"/>
            <a:r>
              <a:rPr lang="en-US" dirty="0" smtClean="0"/>
              <a:t>Therefore, if OGC compliance is important you should use the geometry </a:t>
            </a:r>
            <a:r>
              <a:rPr lang="en-US" dirty="0" err="1" smtClean="0"/>
              <a:t>datatype</a:t>
            </a:r>
            <a:endParaRPr lang="en-US" dirty="0" smtClean="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For general use, many of these considerations don’t mean much</a:t>
            </a:r>
          </a:p>
          <a:p>
            <a:pPr marL="234950" indent="-234950"/>
            <a:r>
              <a:rPr lang="en-US" dirty="0" smtClean="0"/>
              <a:t>These general rules help make practical decisions for common use:</a:t>
            </a:r>
          </a:p>
          <a:p>
            <a:pPr marL="463550" lvl="1" indent="-234950"/>
            <a:r>
              <a:rPr lang="en-US" dirty="0" smtClean="0"/>
              <a:t>If you have latitude and longitude coordinate data (collected from a GPS, from Google Earth, or most sources listed on the Web) use the geography </a:t>
            </a:r>
            <a:r>
              <a:rPr lang="en-US" dirty="0" err="1" smtClean="0"/>
              <a:t>datatype</a:t>
            </a:r>
            <a:r>
              <a:rPr lang="en-US" dirty="0" smtClean="0"/>
              <a:t>, normally using the default 4326 SRID.</a:t>
            </a:r>
          </a:p>
          <a:p>
            <a:pPr marL="463550" lvl="1" indent="-234950"/>
            <a:r>
              <a:rPr lang="en-US" dirty="0" smtClean="0"/>
              <a:t>If you have x- and y-coordinate data (e.g., collected from a flat map), use the geometry </a:t>
            </a:r>
            <a:r>
              <a:rPr lang="en-US" dirty="0" err="1" smtClean="0"/>
              <a:t>datatype</a:t>
            </a:r>
            <a:r>
              <a:rPr lang="en-US" dirty="0" smtClean="0"/>
              <a:t> with an SRID to represent the map projection and datum used.</a:t>
            </a:r>
          </a:p>
          <a:p>
            <a:pPr marL="463550" lvl="1" indent="-234950"/>
            <a:r>
              <a:rPr lang="en-US" dirty="0" smtClean="0"/>
              <a:t>If you have x- and y-coordinate data that are not defined in relation to any particular model of the Earth, use the geometry </a:t>
            </a:r>
            <a:r>
              <a:rPr lang="en-US" dirty="0" err="1" smtClean="0"/>
              <a:t>datatype</a:t>
            </a:r>
            <a:r>
              <a:rPr lang="en-US" dirty="0" smtClean="0"/>
              <a:t> with SRID = 0.</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Requirements</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Both the geometry and geography </a:t>
            </a:r>
            <a:r>
              <a:rPr lang="en-US" dirty="0" err="1" smtClean="0"/>
              <a:t>datatypes</a:t>
            </a:r>
            <a:r>
              <a:rPr lang="en-US" dirty="0" smtClean="0"/>
              <a:t> are of a variable length, like </a:t>
            </a:r>
            <a:r>
              <a:rPr lang="en-US" dirty="0" err="1" smtClean="0"/>
              <a:t>varchar</a:t>
            </a:r>
            <a:endParaRPr lang="en-US" dirty="0" smtClean="0"/>
          </a:p>
          <a:p>
            <a:pPr marL="234950" indent="-234950"/>
            <a:r>
              <a:rPr lang="en-US" dirty="0" smtClean="0"/>
              <a:t>The size depends on the complexity of the data to be stored, so a point is small and a complex polygon is large</a:t>
            </a:r>
          </a:p>
          <a:p>
            <a:pPr marL="234950" indent="-234950"/>
            <a:r>
              <a:rPr lang="en-US" dirty="0" smtClean="0"/>
              <a:t>The structure of a geometry or geography begins with a 6-byte header followed by a binary stream of a variable number of 8-byte points</a:t>
            </a:r>
          </a:p>
          <a:p>
            <a:pPr marL="234950" indent="-234950"/>
            <a:r>
              <a:rPr lang="en-US" dirty="0" smtClean="0"/>
              <a:t>There is no specific maximum size, although SQL Server has an implicit maximum size of ~2GB</a:t>
            </a:r>
          </a:p>
          <a:p>
            <a:pPr marL="234950" indent="-234950"/>
            <a:endParaRPr lang="en-US" dirty="0" smtClean="0"/>
          </a:p>
          <a:p>
            <a:pPr marL="234950" indent="-234950"/>
            <a:endParaRPr lang="en-US" dirty="0" smtClean="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SQLCLR</a:t>
            </a:r>
            <a:endParaRPr lang="en-US" dirty="0"/>
          </a:p>
        </p:txBody>
      </p:sp>
      <p:sp>
        <p:nvSpPr>
          <p:cNvPr id="3" name="Content Placeholder 2"/>
          <p:cNvSpPr>
            <a:spLocks noGrp="1"/>
          </p:cNvSpPr>
          <p:nvPr>
            <p:ph idx="1"/>
          </p:nvPr>
        </p:nvSpPr>
        <p:spPr/>
        <p:txBody>
          <a:bodyPr>
            <a:normAutofit/>
          </a:bodyPr>
          <a:lstStyle/>
          <a:p>
            <a:r>
              <a:rPr lang="en-US" dirty="0" smtClean="0"/>
              <a:t>Both spatial </a:t>
            </a:r>
            <a:r>
              <a:rPr lang="en-US" dirty="0" err="1" smtClean="0"/>
              <a:t>datatypes</a:t>
            </a:r>
            <a:r>
              <a:rPr lang="en-US" dirty="0" smtClean="0"/>
              <a:t> are CLR (Common Language Runtime) </a:t>
            </a:r>
            <a:r>
              <a:rPr lang="en-US" dirty="0" err="1" smtClean="0"/>
              <a:t>datatypes</a:t>
            </a:r>
            <a:endParaRPr lang="en-US" dirty="0" smtClean="0"/>
          </a:p>
          <a:p>
            <a:r>
              <a:rPr lang="en-US" dirty="0" smtClean="0"/>
              <a:t>They use the same environment used to execute managed .NET code</a:t>
            </a:r>
          </a:p>
          <a:p>
            <a:r>
              <a:rPr lang="en-US" dirty="0" smtClean="0"/>
              <a:t>When using CLR </a:t>
            </a:r>
            <a:r>
              <a:rPr lang="en-US" dirty="0" err="1" smtClean="0"/>
              <a:t>datatypes</a:t>
            </a:r>
            <a:r>
              <a:rPr lang="en-US" dirty="0" smtClean="0"/>
              <a:t>, SQLCLR is used instead of T-SQL (Transact-SQL)</a:t>
            </a:r>
          </a:p>
          <a:p>
            <a:r>
              <a:rPr lang="en-US" dirty="0" smtClean="0"/>
              <a:t>Using that environment allows SQL to deal with complex </a:t>
            </a:r>
            <a:r>
              <a:rPr lang="en-US" dirty="0" err="1" smtClean="0"/>
              <a:t>datatypes</a:t>
            </a:r>
            <a:r>
              <a:rPr lang="en-US" dirty="0" smtClean="0"/>
              <a:t> more efficiently</a:t>
            </a:r>
          </a:p>
          <a:p>
            <a:r>
              <a:rPr lang="en-US" dirty="0" smtClean="0"/>
              <a:t>Unlike user-defined CLR </a:t>
            </a:r>
            <a:r>
              <a:rPr lang="en-US" dirty="0" err="1" smtClean="0"/>
              <a:t>datatypes</a:t>
            </a:r>
            <a:r>
              <a:rPr lang="en-US" dirty="0" smtClean="0"/>
              <a:t>, no extra configuration is required (</a:t>
            </a:r>
            <a:r>
              <a:rPr lang="en-US" dirty="0" err="1" smtClean="0"/>
              <a:t>yay</a:t>
            </a:r>
            <a:r>
              <a:rPr lang="en-US" dirty="0" smtClean="0"/>
              <a:t>!)</a:t>
            </a:r>
          </a:p>
          <a:p>
            <a:r>
              <a:rPr lang="en-US" dirty="0" smtClean="0"/>
              <a:t>There are some special considerations, however:</a:t>
            </a:r>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Data Structure</a:t>
            </a:r>
            <a:endParaRPr lang="en-US" dirty="0"/>
          </a:p>
        </p:txBody>
      </p:sp>
      <p:sp>
        <p:nvSpPr>
          <p:cNvPr id="3" name="Content Placeholder 2"/>
          <p:cNvSpPr>
            <a:spLocks noGrp="1"/>
          </p:cNvSpPr>
          <p:nvPr>
            <p:ph idx="1"/>
          </p:nvPr>
        </p:nvSpPr>
        <p:spPr>
          <a:xfrm>
            <a:off x="1295401" y="1981201"/>
            <a:ext cx="9594272" cy="3809999"/>
          </a:xfrm>
        </p:spPr>
        <p:txBody>
          <a:bodyPr>
            <a:normAutofit/>
          </a:bodyPr>
          <a:lstStyle/>
          <a:p>
            <a:pPr marL="234950" indent="-234950"/>
            <a:r>
              <a:rPr lang="en-US" dirty="0" smtClean="0"/>
              <a:t>Generally you don’t need to know the internal format SQL Server uses to store spatial </a:t>
            </a:r>
            <a:r>
              <a:rPr lang="en-US" dirty="0" err="1" smtClean="0"/>
              <a:t>datatypes</a:t>
            </a:r>
            <a:endParaRPr lang="en-US" dirty="0" smtClean="0"/>
          </a:p>
          <a:p>
            <a:pPr marL="234950" indent="-234950"/>
            <a:r>
              <a:rPr lang="en-US" dirty="0" smtClean="0"/>
              <a:t>It can be useful to modify the bytes of a spatial instance directly if you’re using unmanaged C/C++ code, etc</a:t>
            </a:r>
          </a:p>
          <a:p>
            <a:pPr marL="234950" indent="-234950"/>
            <a:r>
              <a:rPr lang="en-US" dirty="0" smtClean="0"/>
              <a:t>If you are using unmanaged code, there is a lovely tutorial on pg. 72 of the textbook</a:t>
            </a:r>
          </a:p>
          <a:p>
            <a:pPr marL="234950" indent="-234950"/>
            <a:r>
              <a:rPr lang="en-US" dirty="0" smtClean="0"/>
              <a:t>Nathaniel will cover this more in depth in the next chapter</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Between </a:t>
            </a:r>
            <a:r>
              <a:rPr lang="en-US" dirty="0" err="1" smtClean="0"/>
              <a:t>Datatypes</a:t>
            </a:r>
            <a:endParaRPr lang="en-US" dirty="0"/>
          </a:p>
        </p:txBody>
      </p:sp>
      <p:sp>
        <p:nvSpPr>
          <p:cNvPr id="3" name="Content Placeholder 2"/>
          <p:cNvSpPr>
            <a:spLocks noGrp="1"/>
          </p:cNvSpPr>
          <p:nvPr>
            <p:ph idx="1"/>
          </p:nvPr>
        </p:nvSpPr>
        <p:spPr>
          <a:xfrm>
            <a:off x="1295401" y="1981201"/>
            <a:ext cx="9594272" cy="4100944"/>
          </a:xfrm>
        </p:spPr>
        <p:txBody>
          <a:bodyPr>
            <a:normAutofit/>
          </a:bodyPr>
          <a:lstStyle/>
          <a:p>
            <a:pPr marL="234950" indent="-234950"/>
            <a:r>
              <a:rPr lang="en-US" dirty="0" smtClean="0"/>
              <a:t>Although their physical representation are the same, you cannot convert directly between spatial </a:t>
            </a:r>
            <a:r>
              <a:rPr lang="en-US" dirty="0" err="1" smtClean="0"/>
              <a:t>datatypes</a:t>
            </a:r>
            <a:r>
              <a:rPr lang="en-US" dirty="0" smtClean="0"/>
              <a:t> using CAST or CONVERT; you will get an error</a:t>
            </a:r>
          </a:p>
          <a:p>
            <a:pPr marL="234950" indent="-234950"/>
            <a:r>
              <a:rPr lang="en-US" dirty="0" smtClean="0"/>
              <a:t>There are few scenarios where this makes sense to do, but there are a few (wanting to use a method only available to the geometry for example)</a:t>
            </a:r>
          </a:p>
          <a:p>
            <a:pPr marL="234950" indent="-234950"/>
            <a:r>
              <a:rPr lang="en-US" dirty="0" smtClean="0"/>
              <a:t>To convert between them, we use the fact that both can be represented by WKT:</a:t>
            </a:r>
          </a:p>
          <a:p>
            <a:pPr marL="234950" indent="-234950"/>
            <a:endParaRPr lang="en-US" dirty="0" smtClean="0"/>
          </a:p>
          <a:p>
            <a:pPr marL="234950" indent="-234950"/>
            <a:endParaRPr lang="en-US" dirty="0" smtClean="0"/>
          </a:p>
          <a:p>
            <a:pPr marL="234950" indent="-234950"/>
            <a:endParaRPr lang="en-US" dirty="0" smtClean="0"/>
          </a:p>
          <a:p>
            <a:pPr marL="234950" indent="-234950"/>
            <a:r>
              <a:rPr lang="en-US" dirty="0" smtClean="0"/>
              <a:t>Many conversions do not make sense to perform; make sure yours do!</a:t>
            </a:r>
          </a:p>
        </p:txBody>
      </p:sp>
      <p:pic>
        <p:nvPicPr>
          <p:cNvPr id="3074" name="Picture 2"/>
          <p:cNvPicPr>
            <a:picLocks noChangeAspect="1" noChangeArrowheads="1"/>
          </p:cNvPicPr>
          <p:nvPr/>
        </p:nvPicPr>
        <p:blipFill>
          <a:blip r:embed="rId3" cstate="print"/>
          <a:srcRect/>
          <a:stretch>
            <a:fillRect/>
          </a:stretch>
        </p:blipFill>
        <p:spPr bwMode="auto">
          <a:xfrm>
            <a:off x="1623105" y="3913490"/>
            <a:ext cx="7008277" cy="1603202"/>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Spatially Enabled Tables</a:t>
            </a:r>
            <a:endParaRPr lang="en-US" dirty="0"/>
          </a:p>
        </p:txBody>
      </p:sp>
      <p:sp>
        <p:nvSpPr>
          <p:cNvPr id="3" name="Content Placeholder 2"/>
          <p:cNvSpPr>
            <a:spLocks noGrp="1"/>
          </p:cNvSpPr>
          <p:nvPr>
            <p:ph idx="1"/>
          </p:nvPr>
        </p:nvSpPr>
        <p:spPr>
          <a:xfrm>
            <a:off x="1295401" y="1981201"/>
            <a:ext cx="9594272" cy="4100944"/>
          </a:xfrm>
        </p:spPr>
        <p:txBody>
          <a:bodyPr>
            <a:normAutofit/>
          </a:bodyPr>
          <a:lstStyle/>
          <a:p>
            <a:pPr marL="234950" indent="-234950"/>
            <a:r>
              <a:rPr lang="en-US" dirty="0" smtClean="0"/>
              <a:t>There are no special attribute or configurations required to store spatial database in a SQL database; all that is required is a table with at least one geometry or geography column</a:t>
            </a:r>
          </a:p>
          <a:p>
            <a:pPr marL="234950" indent="-234950"/>
            <a:r>
              <a:rPr lang="en-US" dirty="0" smtClean="0"/>
              <a:t>Example: CREATE TABLE</a:t>
            </a:r>
          </a:p>
          <a:p>
            <a:pPr marL="234950" indent="-234950"/>
            <a:endParaRPr lang="en-US" dirty="0" smtClean="0"/>
          </a:p>
          <a:p>
            <a:pPr marL="234950" indent="-234950"/>
            <a:endParaRPr lang="en-US" dirty="0" smtClean="0"/>
          </a:p>
          <a:p>
            <a:pPr marL="234950" indent="-234950"/>
            <a:r>
              <a:rPr lang="en-US" dirty="0" smtClean="0"/>
              <a:t>Existing tables can be extended to hold spatial data:</a:t>
            </a:r>
          </a:p>
        </p:txBody>
      </p:sp>
      <p:pic>
        <p:nvPicPr>
          <p:cNvPr id="4099" name="Picture 3"/>
          <p:cNvPicPr>
            <a:picLocks noChangeAspect="1" noChangeArrowheads="1"/>
          </p:cNvPicPr>
          <p:nvPr/>
        </p:nvPicPr>
        <p:blipFill>
          <a:blip r:embed="rId3" cstate="print"/>
          <a:srcRect/>
          <a:stretch>
            <a:fillRect/>
          </a:stretch>
        </p:blipFill>
        <p:spPr bwMode="auto">
          <a:xfrm>
            <a:off x="1550410" y="3412116"/>
            <a:ext cx="3217425" cy="1173739"/>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567296" y="4923127"/>
            <a:ext cx="3877248" cy="660256"/>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a Common SRID</a:t>
            </a:r>
            <a:endParaRPr lang="en-US" dirty="0"/>
          </a:p>
        </p:txBody>
      </p:sp>
      <p:sp>
        <p:nvSpPr>
          <p:cNvPr id="3" name="Content Placeholder 2"/>
          <p:cNvSpPr>
            <a:spLocks noGrp="1"/>
          </p:cNvSpPr>
          <p:nvPr>
            <p:ph idx="1"/>
          </p:nvPr>
        </p:nvSpPr>
        <p:spPr>
          <a:xfrm>
            <a:off x="1295401" y="1981201"/>
            <a:ext cx="9594272" cy="4100944"/>
          </a:xfrm>
        </p:spPr>
        <p:txBody>
          <a:bodyPr>
            <a:normAutofit/>
          </a:bodyPr>
          <a:lstStyle/>
          <a:p>
            <a:pPr marL="234950" indent="-234950"/>
            <a:r>
              <a:rPr lang="en-US" dirty="0" smtClean="0"/>
              <a:t>Although all values in a geography or geometry column must match that type, they can all have different SRIDs</a:t>
            </a:r>
          </a:p>
          <a:p>
            <a:pPr marL="234950" indent="-234950"/>
            <a:r>
              <a:rPr lang="en-US" dirty="0" smtClean="0"/>
              <a:t>This is rarely useful; if you have this, you’re probably doing it wrong</a:t>
            </a:r>
          </a:p>
          <a:p>
            <a:pPr marL="234950" indent="-234950"/>
            <a:r>
              <a:rPr lang="en-US" dirty="0" smtClean="0"/>
              <a:t>Naming conventions for tables, like geog4326 for data using SRID 4326, can be useful</a:t>
            </a:r>
          </a:p>
          <a:p>
            <a:pPr marL="234950" indent="-234950"/>
            <a:r>
              <a:rPr lang="en-US" dirty="0" smtClean="0"/>
              <a:t>To enforce a single SRID on a column, we can add a constraint with this code:</a:t>
            </a:r>
          </a:p>
        </p:txBody>
      </p:sp>
      <p:pic>
        <p:nvPicPr>
          <p:cNvPr id="5122" name="Picture 2"/>
          <p:cNvPicPr>
            <a:picLocks noChangeAspect="1" noChangeArrowheads="1"/>
          </p:cNvPicPr>
          <p:nvPr/>
        </p:nvPicPr>
        <p:blipFill>
          <a:blip r:embed="rId3" cstate="print"/>
          <a:srcRect/>
          <a:stretch>
            <a:fillRect/>
          </a:stretch>
        </p:blipFill>
        <p:spPr bwMode="auto">
          <a:xfrm>
            <a:off x="1549977" y="4403149"/>
            <a:ext cx="5497362" cy="847724"/>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a Common SRID</a:t>
            </a:r>
            <a:endParaRPr lang="en-US" dirty="0"/>
          </a:p>
        </p:txBody>
      </p:sp>
      <p:sp>
        <p:nvSpPr>
          <p:cNvPr id="3" name="Content Placeholder 2"/>
          <p:cNvSpPr>
            <a:spLocks noGrp="1"/>
          </p:cNvSpPr>
          <p:nvPr>
            <p:ph idx="1"/>
          </p:nvPr>
        </p:nvSpPr>
        <p:spPr>
          <a:xfrm>
            <a:off x="1295401" y="1981201"/>
            <a:ext cx="9594272" cy="4100944"/>
          </a:xfrm>
        </p:spPr>
        <p:txBody>
          <a:bodyPr>
            <a:normAutofit/>
          </a:bodyPr>
          <a:lstStyle/>
          <a:p>
            <a:pPr marL="234950" indent="-234950"/>
            <a:r>
              <a:rPr lang="en-US" dirty="0" smtClean="0"/>
              <a:t>It can also be useful to enforce other constraints on columns of spatial data</a:t>
            </a:r>
          </a:p>
          <a:p>
            <a:pPr marL="234950" indent="-234950"/>
            <a:r>
              <a:rPr lang="en-US" dirty="0" smtClean="0"/>
              <a:t>Example: Only allow Point geometries</a:t>
            </a:r>
          </a:p>
        </p:txBody>
      </p:sp>
      <p:pic>
        <p:nvPicPr>
          <p:cNvPr id="6147" name="Picture 3"/>
          <p:cNvPicPr>
            <a:picLocks noChangeAspect="1" noChangeArrowheads="1"/>
          </p:cNvPicPr>
          <p:nvPr/>
        </p:nvPicPr>
        <p:blipFill>
          <a:blip r:embed="rId3" cstate="print"/>
          <a:srcRect/>
          <a:stretch>
            <a:fillRect/>
          </a:stretch>
        </p:blipFill>
        <p:spPr bwMode="auto">
          <a:xfrm>
            <a:off x="1569026" y="2851006"/>
            <a:ext cx="6337699" cy="958994"/>
          </a:xfrm>
          <a:prstGeom prst="rect">
            <a:avLst/>
          </a:prstGeom>
          <a:noFill/>
          <a:ln w="9525">
            <a:noFill/>
            <a:miter lim="800000"/>
            <a:headEnd/>
            <a:tailEnd/>
          </a:ln>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57400"/>
            <a:ext cx="9601200" cy="2743200"/>
          </a:xfrm>
        </p:spPr>
        <p:txBody>
          <a:bodyPr anchor="ctr"/>
          <a:lstStyle/>
          <a:p>
            <a:pPr algn="ctr"/>
            <a:r>
              <a:rPr lang="en-US" dirty="0" smtClean="0"/>
              <a:t>Questions?</a:t>
            </a:r>
            <a:endParaRPr lang="en-US" dirty="0"/>
          </a:p>
        </p:txBody>
      </p:sp>
    </p:spTree>
    <p:extLst>
      <p:ext uri="{BB962C8B-B14F-4D97-AF65-F5344CB8AC3E}">
        <p14:creationId xmlns:p14="http://schemas.microsoft.com/office/powerpoint/2010/main" val="23622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with CLR</a:t>
            </a:r>
            <a:endParaRPr lang="en-US" dirty="0"/>
          </a:p>
        </p:txBody>
      </p:sp>
      <p:sp>
        <p:nvSpPr>
          <p:cNvPr id="3" name="Content Placeholder 2"/>
          <p:cNvSpPr>
            <a:spLocks noGrp="1"/>
          </p:cNvSpPr>
          <p:nvPr>
            <p:ph idx="1"/>
          </p:nvPr>
        </p:nvSpPr>
        <p:spPr/>
        <p:txBody>
          <a:bodyPr>
            <a:normAutofit/>
          </a:bodyPr>
          <a:lstStyle/>
          <a:p>
            <a:r>
              <a:rPr lang="en-US" dirty="0" smtClean="0"/>
              <a:t>Each CLR data item is defined as an object, so if you do a simple SELECT on them, your query will return a set of binary values</a:t>
            </a:r>
          </a:p>
          <a:p>
            <a:r>
              <a:rPr lang="en-US" dirty="0" smtClean="0"/>
              <a:t>As with classes in object-oriented languages, a CLR </a:t>
            </a:r>
            <a:r>
              <a:rPr lang="en-US" dirty="0" err="1" smtClean="0"/>
              <a:t>datatype</a:t>
            </a:r>
            <a:r>
              <a:rPr lang="en-US" dirty="0" smtClean="0"/>
              <a:t> defines a number of methods and properties </a:t>
            </a:r>
          </a:p>
          <a:p>
            <a:pPr lvl="1"/>
            <a:r>
              <a:rPr lang="en-US" dirty="0" smtClean="0"/>
              <a:t>Each individual item of geography or geometry data is an instance of the respective </a:t>
            </a:r>
            <a:r>
              <a:rPr lang="en-US" dirty="0" err="1" smtClean="0"/>
              <a:t>datatype</a:t>
            </a:r>
            <a:r>
              <a:rPr lang="en-US" dirty="0" smtClean="0"/>
              <a:t>, and inherits the methods of the </a:t>
            </a:r>
            <a:r>
              <a:rPr lang="en-US" dirty="0" err="1" smtClean="0"/>
              <a:t>datatype</a:t>
            </a:r>
            <a:r>
              <a:rPr lang="en-US" dirty="0" smtClean="0"/>
              <a:t> from which it is derived</a:t>
            </a:r>
          </a:p>
          <a:p>
            <a:pPr lvl="1"/>
            <a:r>
              <a:rPr lang="en-US" dirty="0" smtClean="0"/>
              <a:t>Methods defined by the geometry </a:t>
            </a:r>
            <a:r>
              <a:rPr lang="en-US" dirty="0" err="1" smtClean="0"/>
              <a:t>datatype</a:t>
            </a:r>
            <a:r>
              <a:rPr lang="en-US" dirty="0" smtClean="0"/>
              <a:t> can only be used on items of geometry data, and methods defined by the geography </a:t>
            </a:r>
            <a:r>
              <a:rPr lang="en-US" dirty="0" err="1" smtClean="0"/>
              <a:t>datatype</a:t>
            </a:r>
            <a:r>
              <a:rPr lang="en-US" dirty="0" smtClean="0"/>
              <a:t> can only be used on items of geography data.</a:t>
            </a:r>
          </a:p>
          <a:p>
            <a:r>
              <a:rPr lang="en-US" dirty="0" smtClean="0"/>
              <a:t>The syntax for SQLCLR is different from T-SQL</a:t>
            </a:r>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with CLR</a:t>
            </a:r>
            <a:endParaRPr lang="en-US" dirty="0"/>
          </a:p>
        </p:txBody>
      </p:sp>
      <p:sp>
        <p:nvSpPr>
          <p:cNvPr id="3" name="Content Placeholder 2"/>
          <p:cNvSpPr>
            <a:spLocks noGrp="1"/>
          </p:cNvSpPr>
          <p:nvPr>
            <p:ph idx="1"/>
          </p:nvPr>
        </p:nvSpPr>
        <p:spPr/>
        <p:txBody>
          <a:bodyPr>
            <a:normAutofit/>
          </a:bodyPr>
          <a:lstStyle/>
          <a:p>
            <a:r>
              <a:rPr lang="en-US" dirty="0" smtClean="0"/>
              <a:t>Unlike with T-SQL functions, methods and properties for CLR are case sensitive</a:t>
            </a:r>
          </a:p>
          <a:p>
            <a:r>
              <a:rPr lang="en-US" dirty="0" smtClean="0"/>
              <a:t>CLR </a:t>
            </a:r>
            <a:r>
              <a:rPr lang="en-US" dirty="0" err="1" smtClean="0"/>
              <a:t>datatypes</a:t>
            </a:r>
            <a:r>
              <a:rPr lang="en-US" dirty="0" smtClean="0"/>
              <a:t> can be used within the .NET application layer as well as within SQLCLR, so if you design well you can reuse some routines</a:t>
            </a:r>
          </a:p>
          <a:p>
            <a:r>
              <a:rPr lang="en-US" dirty="0" smtClean="0"/>
              <a:t>Errors need to be handled differently than with T-SQL</a:t>
            </a:r>
          </a:p>
          <a:p>
            <a:r>
              <a:rPr lang="en-US" dirty="0" smtClean="0"/>
              <a:t>Because spatial data are not comparable, you can't use geometry or geography data with any T-SQL operators that make a direct comparison between two values</a:t>
            </a:r>
          </a:p>
          <a:p>
            <a:pPr lvl="1"/>
            <a:r>
              <a:rPr lang="en-US" dirty="0" smtClean="0"/>
              <a:t>This includes ORDER BY, SELECT DISTINCT, UNION, and typical join syntax</a:t>
            </a:r>
          </a:p>
          <a:p>
            <a:pPr lvl="1"/>
            <a:r>
              <a:rPr lang="en-US" dirty="0" smtClean="0"/>
              <a:t>Must instead use comparison operators defined by the </a:t>
            </a:r>
            <a:r>
              <a:rPr lang="en-US" dirty="0" err="1" smtClean="0"/>
              <a:t>datatype</a:t>
            </a:r>
            <a:r>
              <a:rPr lang="en-US" dirty="0" smtClean="0"/>
              <a:t> itself</a:t>
            </a:r>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and Properties</a:t>
            </a:r>
            <a:endParaRPr lang="en-US" dirty="0"/>
          </a:p>
        </p:txBody>
      </p:sp>
      <p:sp>
        <p:nvSpPr>
          <p:cNvPr id="3" name="Content Placeholder 2"/>
          <p:cNvSpPr>
            <a:spLocks noGrp="1"/>
          </p:cNvSpPr>
          <p:nvPr>
            <p:ph idx="1"/>
          </p:nvPr>
        </p:nvSpPr>
        <p:spPr/>
        <p:txBody>
          <a:bodyPr>
            <a:normAutofit/>
          </a:bodyPr>
          <a:lstStyle/>
          <a:p>
            <a:r>
              <a:rPr lang="en-US" dirty="0" smtClean="0"/>
              <a:t>The methods available for an item of data depends on its </a:t>
            </a:r>
            <a:r>
              <a:rPr lang="en-US" dirty="0" err="1" smtClean="0"/>
              <a:t>datatype</a:t>
            </a:r>
            <a:endParaRPr lang="en-US" dirty="0" smtClean="0"/>
          </a:p>
          <a:p>
            <a:r>
              <a:rPr lang="en-US" dirty="0" smtClean="0"/>
              <a:t>In most cases there are equivalent methods for geographies and geometries, but some are completely exclusive</a:t>
            </a:r>
          </a:p>
          <a:p>
            <a:r>
              <a:rPr lang="en-US" dirty="0" smtClean="0"/>
              <a:t>Some have same functionality but different name. For example:</a:t>
            </a:r>
          </a:p>
          <a:p>
            <a:pPr lvl="1"/>
            <a:r>
              <a:rPr lang="en-US" dirty="0" smtClean="0"/>
              <a:t>Lat and Long return coordinate data from a geography</a:t>
            </a:r>
          </a:p>
          <a:p>
            <a:pPr lvl="1"/>
            <a:r>
              <a:rPr lang="en-US" dirty="0" smtClean="0"/>
              <a:t>STY and STX return the coordinate data from a geometry</a:t>
            </a:r>
          </a:p>
          <a:p>
            <a:r>
              <a:rPr lang="en-US" dirty="0" smtClean="0"/>
              <a:t>Two primary classifications of methods available, OGC methods and extended methods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OGC Methods</a:t>
            </a:r>
            <a:endParaRPr lang="en-US" dirty="0"/>
          </a:p>
        </p:txBody>
      </p:sp>
      <p:sp>
        <p:nvSpPr>
          <p:cNvPr id="3" name="Content Placeholder 2"/>
          <p:cNvSpPr>
            <a:spLocks noGrp="1"/>
          </p:cNvSpPr>
          <p:nvPr>
            <p:ph idx="1"/>
          </p:nvPr>
        </p:nvSpPr>
        <p:spPr/>
        <p:txBody>
          <a:bodyPr>
            <a:normAutofit/>
          </a:bodyPr>
          <a:lstStyle/>
          <a:p>
            <a:r>
              <a:rPr lang="en-US" dirty="0" smtClean="0"/>
              <a:t>These methods adhere to the Open Geospatial Consortium specifications and are prefixed by the letters ST (an abbreviation for spatiotemporal)</a:t>
            </a:r>
          </a:p>
          <a:p>
            <a:r>
              <a:rPr lang="en-US" dirty="0" smtClean="0"/>
              <a:t>These methods provide commonly used, basic functionality for working with spatial instances such as:</a:t>
            </a:r>
          </a:p>
          <a:p>
            <a:pPr lvl="1"/>
            <a:r>
              <a:rPr lang="en-US" dirty="0" err="1" smtClean="0"/>
              <a:t>STIntersects</a:t>
            </a:r>
            <a:r>
              <a:rPr lang="en-US" dirty="0" smtClean="0"/>
              <a:t>(), used to determine whether one instance intersects another</a:t>
            </a:r>
          </a:p>
          <a:p>
            <a:pPr lvl="1"/>
            <a:r>
              <a:rPr lang="en-US" dirty="0" err="1" smtClean="0"/>
              <a:t>STDistance</a:t>
            </a:r>
            <a:r>
              <a:rPr lang="en-US" dirty="0" smtClean="0"/>
              <a:t>(), used to calculate the shortest distance between two instances</a:t>
            </a:r>
          </a:p>
          <a:p>
            <a:pPr lvl="1"/>
            <a:r>
              <a:rPr lang="en-US" dirty="0" err="1" smtClean="0"/>
              <a:t>STArea</a:t>
            </a:r>
            <a:r>
              <a:rPr lang="en-US" dirty="0" smtClean="0"/>
              <a:t>(), used to calculate the area contained within a Polygon instance.</a:t>
            </a:r>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Methods</a:t>
            </a:r>
            <a:endParaRPr lang="en-US" dirty="0"/>
          </a:p>
        </p:txBody>
      </p:sp>
      <p:sp>
        <p:nvSpPr>
          <p:cNvPr id="3" name="Content Placeholder 2"/>
          <p:cNvSpPr>
            <a:spLocks noGrp="1"/>
          </p:cNvSpPr>
          <p:nvPr>
            <p:ph idx="1"/>
          </p:nvPr>
        </p:nvSpPr>
        <p:spPr/>
        <p:txBody>
          <a:bodyPr>
            <a:normAutofit/>
          </a:bodyPr>
          <a:lstStyle/>
          <a:p>
            <a:r>
              <a:rPr lang="en-US" dirty="0" smtClean="0"/>
              <a:t>SQL Server provides a number of extended methods, which provide additional functionality on top of the OGC standard. These include:</a:t>
            </a:r>
          </a:p>
          <a:p>
            <a:pPr lvl="1"/>
            <a:r>
              <a:rPr lang="en-US" dirty="0" smtClean="0"/>
              <a:t>Reduce(), which simplifies a geometry</a:t>
            </a:r>
          </a:p>
          <a:p>
            <a:pPr lvl="1"/>
            <a:r>
              <a:rPr lang="en-US" dirty="0" err="1" smtClean="0"/>
              <a:t>BufferWithTolerance</a:t>
            </a:r>
            <a:r>
              <a:rPr lang="en-US" dirty="0" smtClean="0"/>
              <a:t>(), which applies a buffer within a given tolerance limit</a:t>
            </a:r>
          </a:p>
          <a:p>
            <a:pPr lvl="1"/>
            <a:r>
              <a:rPr lang="en-US" dirty="0" smtClean="0"/>
              <a:t>Filter(), which performs an approximate test of intersection based on a spatial index</a:t>
            </a:r>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031015">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TS103031015</Template>
  <TotalTime>0</TotalTime>
  <Words>2889</Words>
  <Application>Microsoft Office PowerPoint</Application>
  <PresentationFormat>Widescreen</PresentationFormat>
  <Paragraphs>280</Paragraphs>
  <Slides>45</Slides>
  <Notes>43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45</vt:i4>
      </vt:variant>
    </vt:vector>
  </HeadingPairs>
  <TitlesOfParts>
    <vt:vector size="47" baseType="lpstr">
      <vt:lpstr>Arial</vt:lpstr>
      <vt:lpstr>TS103031015</vt:lpstr>
      <vt:lpstr>Chapter 3  Spatial Datatypes</vt:lpstr>
      <vt:lpstr>SQL Datatypes</vt:lpstr>
      <vt:lpstr>Similarities</vt:lpstr>
      <vt:lpstr>SQLCLR</vt:lpstr>
      <vt:lpstr>Special Considerations with CLR</vt:lpstr>
      <vt:lpstr>Special Considerations with CLR</vt:lpstr>
      <vt:lpstr>Methods and Properties</vt:lpstr>
      <vt:lpstr>OGC Methods</vt:lpstr>
      <vt:lpstr>Extended Methods</vt:lpstr>
      <vt:lpstr>Static Methods</vt:lpstr>
      <vt:lpstr>Static Methods</vt:lpstr>
      <vt:lpstr>Instance Methods</vt:lpstr>
      <vt:lpstr>Instance Methods</vt:lpstr>
      <vt:lpstr>Properties</vt:lpstr>
      <vt:lpstr>Properties</vt:lpstr>
      <vt:lpstr>Spatial Libraries</vt:lpstr>
      <vt:lpstr>The geography Datatype</vt:lpstr>
      <vt:lpstr>Spatial Reference Systems for the geography Datatype</vt:lpstr>
      <vt:lpstr>Spatial Reference Systems for the geography Datatype</vt:lpstr>
      <vt:lpstr>Spatial Reference Systems for the geography Datatype</vt:lpstr>
      <vt:lpstr>Correct Ring Orientation for geography Polygons</vt:lpstr>
      <vt:lpstr>Correct Ring Orientation for geography Polygons</vt:lpstr>
      <vt:lpstr>Correct Ring Orientation for geography Polygons</vt:lpstr>
      <vt:lpstr>The geometry Datatype</vt:lpstr>
      <vt:lpstr>The geometry Datatype</vt:lpstr>
      <vt:lpstr>The geometry Datatype</vt:lpstr>
      <vt:lpstr>Spatial Reference Systems for the geometry Datatype</vt:lpstr>
      <vt:lpstr>Unambiguous Polygons</vt:lpstr>
      <vt:lpstr>Comparing geography and geometry Datatypes</vt:lpstr>
      <vt:lpstr>Consistency</vt:lpstr>
      <vt:lpstr>Accuracy</vt:lpstr>
      <vt:lpstr>The End(s) of the World</vt:lpstr>
      <vt:lpstr>The End(s) of the World</vt:lpstr>
      <vt:lpstr>The End(s) of the World</vt:lpstr>
      <vt:lpstr>Presentation</vt:lpstr>
      <vt:lpstr>Performance</vt:lpstr>
      <vt:lpstr>OGC Standards Compliance</vt:lpstr>
      <vt:lpstr>General Rules</vt:lpstr>
      <vt:lpstr>Storage Requirements</vt:lpstr>
      <vt:lpstr>Internal Data Structure</vt:lpstr>
      <vt:lpstr>Converting Between Datatypes</vt:lpstr>
      <vt:lpstr>Creating Spatially Enabled Tables</vt:lpstr>
      <vt:lpstr>Enforcing a Common SRID</vt:lpstr>
      <vt:lpstr>Enforcing a Common SRID</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2013-12-04T00:50:21Z</dcterms:created>
  <dcterms:modified xsi:type="dcterms:W3CDTF">2014-04-01T17:07:42Z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