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3" r:id="rId18"/>
    <p:sldId id="272"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0" autoAdjust="0"/>
    <p:restoredTop sz="94640" autoAdjust="0"/>
  </p:normalViewPr>
  <p:slideViewPr>
    <p:cSldViewPr>
      <p:cViewPr varScale="1">
        <p:scale>
          <a:sx n="78" d="100"/>
          <a:sy n="78" d="100"/>
        </p:scale>
        <p:origin x="-750" y="-84"/>
      </p:cViewPr>
      <p:guideLst>
        <p:guide orient="horz" pos="2160"/>
        <p:guide pos="2880"/>
      </p:guideLst>
    </p:cSldViewPr>
  </p:slideViewPr>
  <p:outlineViewPr>
    <p:cViewPr>
      <p:scale>
        <a:sx n="33" d="100"/>
        <a:sy n="33" d="100"/>
      </p:scale>
      <p:origin x="0" y="12006"/>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ACE986C-2615-4252-B7FA-883F0CD24918}" type="datetimeFigureOut">
              <a:rPr lang="en-US" smtClean="0"/>
              <a:pPr/>
              <a:t>9/22/2009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96CE7F8-B859-42A1-A24D-A51C1F802F6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 programmer</a:t>
            </a:r>
            <a:r>
              <a:rPr lang="en-US" baseline="0" dirty="0" smtClean="0"/>
              <a:t> writing RPC-based code does 3 things:</a:t>
            </a:r>
          </a:p>
          <a:p>
            <a:pPr marL="228600" indent="-228600">
              <a:buFont typeface="+mj-lt"/>
              <a:buAutoNum type="arabicPeriod"/>
            </a:pPr>
            <a:r>
              <a:rPr lang="en-US" baseline="0" dirty="0" smtClean="0"/>
              <a:t>Specifies the protocol for client-server communication</a:t>
            </a:r>
          </a:p>
          <a:p>
            <a:pPr marL="228600" indent="-228600">
              <a:buFont typeface="+mj-lt"/>
              <a:buAutoNum type="arabicPeriod"/>
            </a:pPr>
            <a:r>
              <a:rPr lang="en-US" baseline="0" dirty="0" smtClean="0"/>
              <a:t>Develops the client program</a:t>
            </a:r>
          </a:p>
          <a:p>
            <a:pPr marL="228600" indent="-228600">
              <a:buFont typeface="+mj-lt"/>
              <a:buAutoNum type="arabicPeriod"/>
            </a:pPr>
            <a:r>
              <a:rPr lang="en-US" baseline="0" dirty="0" smtClean="0"/>
              <a:t>Develops the server program</a:t>
            </a:r>
            <a:endParaRPr lang="en-US" dirty="0"/>
          </a:p>
        </p:txBody>
      </p:sp>
      <p:sp>
        <p:nvSpPr>
          <p:cNvPr id="4" name="Slide Number Placeholder 3"/>
          <p:cNvSpPr>
            <a:spLocks noGrp="1"/>
          </p:cNvSpPr>
          <p:nvPr>
            <p:ph type="sldNum" sz="quarter" idx="10"/>
          </p:nvPr>
        </p:nvSpPr>
        <p:spPr/>
        <p:txBody>
          <a:bodyPr/>
          <a:lstStyle/>
          <a:p>
            <a:fld id="{C96CE7F8-B859-42A1-A24D-A51C1F802F6F}" type="slidenum">
              <a:rPr lang="en-US" smtClean="0"/>
              <a:pPr/>
              <a:t>13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5399F8CC-B0E4-49E0-9A63-8AAA92ADD2DA}" type="datetimeFigureOut">
              <a:rPr lang="en-US" smtClean="0"/>
              <a:pPr/>
              <a:t>9/22/2009</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38CE694E-CFF0-4275-811C-ED5BD9BECCE9}"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399F8CC-B0E4-49E0-9A63-8AAA92ADD2DA}" type="datetimeFigureOut">
              <a:rPr lang="en-US" smtClean="0"/>
              <a:pPr/>
              <a:t>9/22/2009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CE694E-CFF0-4275-811C-ED5BD9BECCE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399F8CC-B0E4-49E0-9A63-8AAA92ADD2DA}" type="datetimeFigureOut">
              <a:rPr lang="en-US" smtClean="0"/>
              <a:pPr/>
              <a:t>9/22/2009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CE694E-CFF0-4275-811C-ED5BD9BECCE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5399F8CC-B0E4-49E0-9A63-8AAA92ADD2DA}" type="datetimeFigureOut">
              <a:rPr lang="en-US" smtClean="0"/>
              <a:pPr/>
              <a:t>9/22/2009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CE694E-CFF0-4275-811C-ED5BD9BECCE9}"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399F8CC-B0E4-49E0-9A63-8AAA92ADD2DA}" type="datetimeFigureOut">
              <a:rPr lang="en-US" smtClean="0"/>
              <a:pPr/>
              <a:t>9/22/2009</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38CE694E-CFF0-4275-811C-ED5BD9BECCE9}"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5399F8CC-B0E4-49E0-9A63-8AAA92ADD2DA}" type="datetimeFigureOut">
              <a:rPr lang="en-US" smtClean="0"/>
              <a:pPr/>
              <a:t>9/22/2009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CE694E-CFF0-4275-811C-ED5BD9BECCE9}"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5399F8CC-B0E4-49E0-9A63-8AAA92ADD2DA}" type="datetimeFigureOut">
              <a:rPr lang="en-US" smtClean="0"/>
              <a:pPr/>
              <a:t>9/22/2009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CE694E-CFF0-4275-811C-ED5BD9BECCE9}"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399F8CC-B0E4-49E0-9A63-8AAA92ADD2DA}" type="datetimeFigureOut">
              <a:rPr lang="en-US" smtClean="0"/>
              <a:pPr/>
              <a:t>9/22/2009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CE694E-CFF0-4275-811C-ED5BD9BECCE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99F8CC-B0E4-49E0-9A63-8AAA92ADD2DA}" type="datetimeFigureOut">
              <a:rPr lang="en-US" smtClean="0"/>
              <a:pPr/>
              <a:t>9/22/2009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CE694E-CFF0-4275-811C-ED5BD9BECCE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399F8CC-B0E4-49E0-9A63-8AAA92ADD2DA}" type="datetimeFigureOut">
              <a:rPr lang="en-US" smtClean="0"/>
              <a:pPr/>
              <a:t>9/22/2009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CE694E-CFF0-4275-811C-ED5BD9BECCE9}"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399F8CC-B0E4-49E0-9A63-8AAA92ADD2DA}" type="datetimeFigureOut">
              <a:rPr lang="en-US" smtClean="0"/>
              <a:pPr/>
              <a:t>9/22/2009</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38CE694E-CFF0-4275-811C-ED5BD9BECCE9}"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5399F8CC-B0E4-49E0-9A63-8AAA92ADD2DA}" type="datetimeFigureOut">
              <a:rPr lang="en-US" smtClean="0"/>
              <a:pPr/>
              <a:t>9/22/2009</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38CE694E-CFF0-4275-811C-ED5BD9BECCE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en.wikipedia.org/wiki/Fallacies_of_Distributed_Computing" TargetMode="External"/><Relationship Id="rId2" Type="http://schemas.openxmlformats.org/officeDocument/2006/relationships/hyperlink" Target="http://code.google.com/edu/parallel/dsd-tutorial.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Scot Anderson, Ph.D.</a:t>
            </a:r>
          </a:p>
        </p:txBody>
      </p:sp>
      <p:sp>
        <p:nvSpPr>
          <p:cNvPr id="2" name="Title 1"/>
          <p:cNvSpPr>
            <a:spLocks noGrp="1"/>
          </p:cNvSpPr>
          <p:nvPr>
            <p:ph type="ctrTitle"/>
          </p:nvPr>
        </p:nvSpPr>
        <p:spPr/>
        <p:txBody>
          <a:bodyPr/>
          <a:lstStyle/>
          <a:p>
            <a:r>
              <a:rPr lang="en-US" dirty="0" smtClean="0"/>
              <a:t>Introduction to Distributed Systems</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is it Done?</a:t>
            </a:r>
            <a:endParaRPr lang="en-US" dirty="0"/>
          </a:p>
        </p:txBody>
      </p:sp>
      <p:sp>
        <p:nvSpPr>
          <p:cNvPr id="3" name="Content Placeholder 2"/>
          <p:cNvSpPr>
            <a:spLocks noGrp="1"/>
          </p:cNvSpPr>
          <p:nvPr>
            <p:ph sz="quarter" idx="1"/>
          </p:nvPr>
        </p:nvSpPr>
        <p:spPr/>
        <p:txBody>
          <a:bodyPr>
            <a:normAutofit/>
          </a:bodyPr>
          <a:lstStyle/>
          <a:p>
            <a:pPr marL="0" indent="0" algn="just">
              <a:buNone/>
            </a:pPr>
            <a:r>
              <a:rPr lang="en-US" dirty="0" smtClean="0"/>
              <a:t>“Building a reliable system that runs over an unreliable communications network seems like an impossible goal. We are </a:t>
            </a:r>
            <a:r>
              <a:rPr lang="en-US" b="1" dirty="0" smtClean="0"/>
              <a:t>forced to deal with uncertainty</a:t>
            </a:r>
            <a:r>
              <a:rPr lang="en-US" dirty="0" smtClean="0"/>
              <a:t>. A process knows its own state, and it knows what state other processes were in recently. But the processes have no way of knowing each other's current state. They lack the equivalent of shared memory. They also lack accurate ways to detect failure, or to distinguish a local software/hardware failure from a communication failure.”</a:t>
            </a:r>
          </a:p>
          <a:p>
            <a:pPr marL="0" indent="0" algn="just">
              <a:buNone/>
            </a:pPr>
            <a:endParaRPr lang="en-US" sz="300" dirty="0" smtClean="0"/>
          </a:p>
          <a:p>
            <a:pPr marL="0" indent="0" algn="just">
              <a:buNone/>
            </a:pPr>
            <a:r>
              <a:rPr lang="en-US" b="1" i="1" dirty="0" smtClean="0"/>
              <a:t>In fact , the correctness of a program is undecidable. </a:t>
            </a:r>
          </a:p>
        </p:txBody>
      </p:sp>
      <p:sp>
        <p:nvSpPr>
          <p:cNvPr id="4" name="Footer Placeholder 3"/>
          <p:cNvSpPr>
            <a:spLocks noGrp="1"/>
          </p:cNvSpPr>
          <p:nvPr>
            <p:ph type="ftr" sz="quarter" idx="11"/>
          </p:nvPr>
        </p:nvSpPr>
        <p:spPr>
          <a:xfrm>
            <a:off x="914400" y="6172200"/>
            <a:ext cx="3962400" cy="457200"/>
          </a:xfrm>
        </p:spPr>
        <p:txBody>
          <a:bodyPr/>
          <a:lstStyle/>
          <a:p>
            <a:r>
              <a:rPr lang="en-US" dirty="0" smtClean="0"/>
              <a:t>2 - How is it Done?</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Start simple, and get theoretically…</a:t>
            </a:r>
            <a:endParaRPr lang="en-US" dirty="0"/>
          </a:p>
        </p:txBody>
      </p:sp>
      <p:sp>
        <p:nvSpPr>
          <p:cNvPr id="3" name="Content Placeholder 2"/>
          <p:cNvSpPr>
            <a:spLocks noGrp="1"/>
          </p:cNvSpPr>
          <p:nvPr>
            <p:ph sz="quarter" idx="1"/>
          </p:nvPr>
        </p:nvSpPr>
        <p:spPr/>
        <p:txBody>
          <a:bodyPr/>
          <a:lstStyle/>
          <a:p>
            <a:r>
              <a:rPr lang="en-US" dirty="0" smtClean="0"/>
              <a:t>Many</a:t>
            </a:r>
            <a:r>
              <a:rPr lang="en-US" baseline="0" dirty="0" smtClean="0"/>
              <a:t> of the techniques you learn in programming define a protocol to deal with errors.</a:t>
            </a:r>
            <a:endParaRPr lang="en-US" dirty="0" smtClean="0"/>
          </a:p>
          <a:p>
            <a:pPr lvl="1"/>
            <a:r>
              <a:rPr lang="en-US" dirty="0" smtClean="0"/>
              <a:t>IF (expected result) THEN Execute success code</a:t>
            </a:r>
            <a:br>
              <a:rPr lang="en-US" dirty="0" smtClean="0"/>
            </a:br>
            <a:r>
              <a:rPr lang="en-US" dirty="0" smtClean="0"/>
              <a:t>ELSE (failure) Execute code to fix or recover from error.</a:t>
            </a:r>
          </a:p>
          <a:p>
            <a:pPr lvl="1"/>
            <a:r>
              <a:rPr lang="en-US" dirty="0" smtClean="0"/>
              <a:t>How you fix/recover depends on Distributed system protocols</a:t>
            </a:r>
          </a:p>
          <a:p>
            <a:r>
              <a:rPr lang="en-US" dirty="0" smtClean="0"/>
              <a:t>Protocols that are decidable (e.g. deterministic finite automata, such as the regular expression language) are the answer. </a:t>
            </a:r>
          </a:p>
          <a:p>
            <a:r>
              <a:rPr lang="en-US" dirty="0" smtClean="0"/>
              <a:t>If you can’t decide what a protocol is going to do in a given circumstance, you are in trouble.</a:t>
            </a:r>
          </a:p>
        </p:txBody>
      </p:sp>
      <p:sp>
        <p:nvSpPr>
          <p:cNvPr id="5" name="Footer Placeholder 4"/>
          <p:cNvSpPr>
            <a:spLocks noGrp="1"/>
          </p:cNvSpPr>
          <p:nvPr>
            <p:ph type="ftr" sz="quarter" idx="11"/>
          </p:nvPr>
        </p:nvSpPr>
        <p:spPr/>
        <p:txBody>
          <a:bodyPr/>
          <a:lstStyle/>
          <a:p>
            <a:r>
              <a:rPr lang="en-US" smtClean="0"/>
              <a:t>2 - How is it Done?</a:t>
            </a: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Client Server Systems</a:t>
            </a:r>
            <a:endParaRPr lang="en-US" dirty="0"/>
          </a:p>
        </p:txBody>
      </p:sp>
      <p:sp>
        <p:nvSpPr>
          <p:cNvPr id="3" name="Content Placeholder 2"/>
          <p:cNvSpPr>
            <a:spLocks noGrp="1"/>
          </p:cNvSpPr>
          <p:nvPr>
            <p:ph sz="quarter" idx="1"/>
          </p:nvPr>
        </p:nvSpPr>
        <p:spPr/>
        <p:txBody>
          <a:bodyPr/>
          <a:lstStyle/>
          <a:p>
            <a:r>
              <a:rPr lang="en-US" dirty="0" smtClean="0"/>
              <a:t>Usually run over a TCP network, which already has a way to tell if a message was delivered: Take Principles of Networking</a:t>
            </a:r>
          </a:p>
          <a:p>
            <a:r>
              <a:rPr lang="en-US" dirty="0" smtClean="0"/>
              <a:t>You may have many servers (a server farm like </a:t>
            </a:r>
            <a:r>
              <a:rPr lang="en-US" dirty="0" err="1" smtClean="0"/>
              <a:t>google</a:t>
            </a:r>
            <a:r>
              <a:rPr lang="en-US" dirty="0" smtClean="0"/>
              <a:t>)</a:t>
            </a:r>
          </a:p>
          <a:p>
            <a:pPr lvl="1"/>
            <a:r>
              <a:rPr lang="en-US" dirty="0" smtClean="0"/>
              <a:t>You need to decide which one a client binds to, in order to receive the requested service.</a:t>
            </a:r>
          </a:p>
          <a:p>
            <a:pPr lvl="1"/>
            <a:r>
              <a:rPr lang="en-US" dirty="0" smtClean="0"/>
              <a:t>If one fails, you need to decide how</a:t>
            </a:r>
            <a:br>
              <a:rPr lang="en-US" dirty="0" smtClean="0"/>
            </a:br>
            <a:r>
              <a:rPr lang="en-US" dirty="0" smtClean="0"/>
              <a:t>to fail over and recover using </a:t>
            </a:r>
            <a:br>
              <a:rPr lang="en-US" dirty="0" smtClean="0"/>
            </a:br>
            <a:r>
              <a:rPr lang="en-US" dirty="0" smtClean="0"/>
              <a:t>another server.</a:t>
            </a:r>
          </a:p>
          <a:p>
            <a:r>
              <a:rPr lang="en-US" dirty="0" smtClean="0"/>
              <a:t>Types: file server, SQL server, DNS</a:t>
            </a:r>
            <a:br>
              <a:rPr lang="en-US" dirty="0" smtClean="0"/>
            </a:br>
            <a:r>
              <a:rPr lang="en-US" dirty="0" smtClean="0"/>
              <a:t>server, etc.</a:t>
            </a:r>
          </a:p>
        </p:txBody>
      </p:sp>
      <p:pic>
        <p:nvPicPr>
          <p:cNvPr id="1026" name="Picture 2"/>
          <p:cNvPicPr>
            <a:picLocks noChangeAspect="1" noChangeArrowheads="1"/>
          </p:cNvPicPr>
          <p:nvPr/>
        </p:nvPicPr>
        <p:blipFill>
          <a:blip r:embed="rId2" cstate="print"/>
          <a:srcRect/>
          <a:stretch>
            <a:fillRect/>
          </a:stretch>
        </p:blipFill>
        <p:spPr bwMode="auto">
          <a:xfrm>
            <a:off x="5867400" y="3733800"/>
            <a:ext cx="2952750" cy="2286000"/>
          </a:xfrm>
          <a:prstGeom prst="rect">
            <a:avLst/>
          </a:prstGeom>
          <a:noFill/>
          <a:ln w="9525">
            <a:noFill/>
            <a:miter lim="800000"/>
            <a:headEnd/>
            <a:tailEnd/>
          </a:ln>
        </p:spPr>
      </p:pic>
      <p:sp>
        <p:nvSpPr>
          <p:cNvPr id="6" name="Footer Placeholder 5"/>
          <p:cNvSpPr>
            <a:spLocks noGrp="1"/>
          </p:cNvSpPr>
          <p:nvPr>
            <p:ph type="ftr" sz="quarter" idx="11"/>
          </p:nvPr>
        </p:nvSpPr>
        <p:spPr/>
        <p:txBody>
          <a:bodyPr/>
          <a:lstStyle/>
          <a:p>
            <a:r>
              <a:rPr lang="en-US" smtClean="0"/>
              <a:t>3 - Examples</a:t>
            </a: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RPC</a:t>
            </a:r>
            <a:endParaRPr lang="en-US" dirty="0"/>
          </a:p>
        </p:txBody>
      </p:sp>
      <p:sp>
        <p:nvSpPr>
          <p:cNvPr id="3" name="Content Placeholder 2"/>
          <p:cNvSpPr>
            <a:spLocks noGrp="1"/>
          </p:cNvSpPr>
          <p:nvPr>
            <p:ph sz="quarter" idx="1"/>
          </p:nvPr>
        </p:nvSpPr>
        <p:spPr/>
        <p:txBody>
          <a:bodyPr/>
          <a:lstStyle/>
          <a:p>
            <a:pPr>
              <a:buNone/>
            </a:pPr>
            <a:endParaRPr lang="en-US" dirty="0"/>
          </a:p>
        </p:txBody>
      </p:sp>
      <p:pic>
        <p:nvPicPr>
          <p:cNvPr id="2050" name="Picture 2"/>
          <p:cNvPicPr>
            <a:picLocks noChangeAspect="1" noChangeArrowheads="1"/>
          </p:cNvPicPr>
          <p:nvPr/>
        </p:nvPicPr>
        <p:blipFill>
          <a:blip r:embed="rId3" cstate="print"/>
          <a:srcRect/>
          <a:stretch>
            <a:fillRect/>
          </a:stretch>
        </p:blipFill>
        <p:spPr bwMode="auto">
          <a:xfrm>
            <a:off x="762000" y="1447800"/>
            <a:ext cx="8003380" cy="4563174"/>
          </a:xfrm>
          <a:prstGeom prst="rect">
            <a:avLst/>
          </a:prstGeom>
          <a:noFill/>
          <a:ln w="9525">
            <a:noFill/>
            <a:miter lim="800000"/>
            <a:headEnd/>
            <a:tailEnd/>
          </a:ln>
        </p:spPr>
      </p:pic>
      <p:sp>
        <p:nvSpPr>
          <p:cNvPr id="6" name="Footer Placeholder 5"/>
          <p:cNvSpPr>
            <a:spLocks noGrp="1"/>
          </p:cNvSpPr>
          <p:nvPr>
            <p:ph type="ftr" sz="quarter" idx="11"/>
          </p:nvPr>
        </p:nvSpPr>
        <p:spPr/>
        <p:txBody>
          <a:bodyPr/>
          <a:lstStyle/>
          <a:p>
            <a:r>
              <a:rPr lang="en-US" smtClean="0"/>
              <a:t>3 - Examples</a:t>
            </a:r>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RPC: Common error conditions</a:t>
            </a:r>
            <a:endParaRPr lang="en-US" dirty="0"/>
          </a:p>
        </p:txBody>
      </p:sp>
      <p:sp>
        <p:nvSpPr>
          <p:cNvPr id="3" name="Content Placeholder 2"/>
          <p:cNvSpPr>
            <a:spLocks noGrp="1"/>
          </p:cNvSpPr>
          <p:nvPr>
            <p:ph sz="quarter" idx="1"/>
          </p:nvPr>
        </p:nvSpPr>
        <p:spPr/>
        <p:txBody>
          <a:bodyPr>
            <a:normAutofit fontScale="92500" lnSpcReduction="10000"/>
          </a:bodyPr>
          <a:lstStyle/>
          <a:p>
            <a:r>
              <a:rPr lang="en-US" b="1" dirty="0" smtClean="0"/>
              <a:t>Network data loss resulting in retransmit</a:t>
            </a:r>
            <a:r>
              <a:rPr lang="en-US" dirty="0" smtClean="0"/>
              <a:t>: Often, a system tries to achieve 'at most once' transmission tries. In the worst case, if duplicate transmissions occur, we try to minimize any damage done by the data being received multiple time. </a:t>
            </a:r>
          </a:p>
          <a:p>
            <a:r>
              <a:rPr lang="en-US" b="1" dirty="0" smtClean="0"/>
              <a:t>Server process crashes during RPC operation</a:t>
            </a:r>
            <a:r>
              <a:rPr lang="en-US" dirty="0" smtClean="0"/>
              <a:t>: If a server process crashes before it completes its task, the system usually recovers correctly because the client will initiate a retry request once the server has recovered. If the server crashes completing the task but before the RPC reply is sent, duplicate requests sometimes result due to client retries. </a:t>
            </a:r>
          </a:p>
          <a:p>
            <a:r>
              <a:rPr lang="en-US" b="1" dirty="0" smtClean="0"/>
              <a:t>Client process crashes before receiving response</a:t>
            </a:r>
            <a:r>
              <a:rPr lang="en-US" dirty="0" smtClean="0"/>
              <a:t>: Client is restarted. Server discards response data. </a:t>
            </a:r>
          </a:p>
        </p:txBody>
      </p:sp>
      <p:sp>
        <p:nvSpPr>
          <p:cNvPr id="4" name="Footer Placeholder 3"/>
          <p:cNvSpPr>
            <a:spLocks noGrp="1"/>
          </p:cNvSpPr>
          <p:nvPr>
            <p:ph type="ftr" sz="quarter" idx="11"/>
          </p:nvPr>
        </p:nvSpPr>
        <p:spPr/>
        <p:txBody>
          <a:bodyPr/>
          <a:lstStyle/>
          <a:p>
            <a:r>
              <a:rPr lang="en-US" smtClean="0"/>
              <a:t>3 - Examples</a:t>
            </a:r>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Distributed</a:t>
            </a:r>
            <a:r>
              <a:rPr lang="en-US" baseline="0" dirty="0" smtClean="0"/>
              <a:t> Design Principles…</a:t>
            </a:r>
            <a:endParaRPr lang="en-US" dirty="0"/>
          </a:p>
        </p:txBody>
      </p:sp>
      <p:sp>
        <p:nvSpPr>
          <p:cNvPr id="3" name="Content Placeholder 2"/>
          <p:cNvSpPr>
            <a:spLocks noGrp="1"/>
          </p:cNvSpPr>
          <p:nvPr>
            <p:ph sz="quarter" idx="1"/>
          </p:nvPr>
        </p:nvSpPr>
        <p:spPr/>
        <p:txBody>
          <a:bodyPr>
            <a:normAutofit/>
          </a:bodyPr>
          <a:lstStyle/>
          <a:p>
            <a:r>
              <a:rPr lang="en-US" dirty="0" smtClean="0"/>
              <a:t>Design distributed systems with the expectation of failure.</a:t>
            </a:r>
          </a:p>
          <a:p>
            <a:r>
              <a:rPr lang="en-US" dirty="0" smtClean="0"/>
              <a:t>Explicitly define failure scenarios and identify how likely each one might occur. Create code that thoroughly covers them. </a:t>
            </a:r>
          </a:p>
          <a:p>
            <a:r>
              <a:rPr lang="en-US" dirty="0" smtClean="0"/>
              <a:t>Both clients and servers must be able to deal with unresponsive senders/receivers. </a:t>
            </a:r>
          </a:p>
          <a:p>
            <a:r>
              <a:rPr lang="en-US" dirty="0" smtClean="0"/>
              <a:t>Think carefully about how much data you send over the network. Minimize traffic as much as possible. </a:t>
            </a:r>
          </a:p>
        </p:txBody>
      </p:sp>
      <p:sp>
        <p:nvSpPr>
          <p:cNvPr id="4" name="Footer Placeholder 3"/>
          <p:cNvSpPr>
            <a:spLocks noGrp="1"/>
          </p:cNvSpPr>
          <p:nvPr>
            <p:ph type="ftr" sz="quarter" idx="11"/>
          </p:nvPr>
        </p:nvSpPr>
        <p:spPr/>
        <p:txBody>
          <a:bodyPr/>
          <a:lstStyle/>
          <a:p>
            <a:r>
              <a:rPr lang="en-US" smtClean="0"/>
              <a:t>4 - Design Principles</a:t>
            </a:r>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…Distributed Design Principles</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smtClean="0"/>
              <a:t>Minimizing latency sometimes comes down to a question of whether you should make many little calls/data transfers or one big call/data transfer. The way to make this decision is to experiment. Do small tests to identify the best compromise. </a:t>
            </a:r>
          </a:p>
          <a:p>
            <a:r>
              <a:rPr lang="en-US" dirty="0" smtClean="0"/>
              <a:t>Don't assume that data sent across a network (or even sent from disk to disk in a rack) is the same data when it arrives. If you must be sure, do checksums or validity checks on data to verify that the data has not changed. </a:t>
            </a:r>
          </a:p>
          <a:p>
            <a:r>
              <a:rPr lang="en-US" dirty="0" smtClean="0"/>
              <a:t>Caches and replication strategies are methods for dealing with state across components. We try to minimize </a:t>
            </a:r>
            <a:r>
              <a:rPr lang="en-US" dirty="0" err="1" smtClean="0"/>
              <a:t>stateful</a:t>
            </a:r>
            <a:r>
              <a:rPr lang="en-US" dirty="0" smtClean="0"/>
              <a:t> components in distributed systems, but it's challenging. </a:t>
            </a:r>
          </a:p>
          <a:p>
            <a:r>
              <a:rPr lang="en-US" dirty="0" smtClean="0"/>
              <a:t>If it can be reconstructed it's a cache. Cached data can become stale, so there may need to be a policy for validating a cached data item before using it.</a:t>
            </a:r>
          </a:p>
        </p:txBody>
      </p:sp>
      <p:sp>
        <p:nvSpPr>
          <p:cNvPr id="4" name="Footer Placeholder 3"/>
          <p:cNvSpPr>
            <a:spLocks noGrp="1"/>
          </p:cNvSpPr>
          <p:nvPr>
            <p:ph type="ftr" sz="quarter" idx="11"/>
          </p:nvPr>
        </p:nvSpPr>
        <p:spPr/>
        <p:txBody>
          <a:bodyPr/>
          <a:lstStyle/>
          <a:p>
            <a:r>
              <a:rPr lang="en-US" smtClean="0"/>
              <a:t>4 - Design Principles</a:t>
            </a:r>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…Distributed Design Principles</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If a process stores information that can't be reconstructed, then problems arise. </a:t>
            </a:r>
          </a:p>
          <a:p>
            <a:pPr lvl="1"/>
            <a:r>
              <a:rPr lang="en-US" dirty="0" smtClean="0"/>
              <a:t>"Are you now a single point of failure?" I have to talk to </a:t>
            </a:r>
            <a:r>
              <a:rPr lang="en-US" i="1" dirty="0" smtClean="0"/>
              <a:t>you</a:t>
            </a:r>
            <a:r>
              <a:rPr lang="en-US" dirty="0" smtClean="0"/>
              <a:t> now - I can't talk to anyone else. </a:t>
            </a:r>
          </a:p>
          <a:p>
            <a:pPr lvl="1"/>
            <a:r>
              <a:rPr lang="en-US" dirty="0" smtClean="0"/>
              <a:t>So what happens if you go down? To deal with this issue, you could be replicated. </a:t>
            </a:r>
          </a:p>
          <a:p>
            <a:r>
              <a:rPr lang="en-US" dirty="0" smtClean="0"/>
              <a:t>Replication strategies have challenges too: </a:t>
            </a:r>
          </a:p>
          <a:p>
            <a:pPr lvl="1"/>
            <a:r>
              <a:rPr lang="en-US" dirty="0" smtClean="0"/>
              <a:t>What if I talk to one replicant and modify some data, then I talk to another? Is that modification guaranteed to have already arrived at the other? </a:t>
            </a:r>
          </a:p>
          <a:p>
            <a:pPr lvl="1"/>
            <a:r>
              <a:rPr lang="en-US" dirty="0" smtClean="0"/>
              <a:t>What happens if the network gets partitioned and the replicants can't talk to each other? Can anybody proceed? </a:t>
            </a:r>
            <a:endParaRPr lang="en-US" dirty="0"/>
          </a:p>
        </p:txBody>
      </p:sp>
      <p:sp>
        <p:nvSpPr>
          <p:cNvPr id="4" name="Footer Placeholder 3"/>
          <p:cNvSpPr>
            <a:spLocks noGrp="1"/>
          </p:cNvSpPr>
          <p:nvPr>
            <p:ph type="ftr" sz="quarter" idx="11"/>
          </p:nvPr>
        </p:nvSpPr>
        <p:spPr/>
        <p:txBody>
          <a:bodyPr/>
          <a:lstStyle/>
          <a:p>
            <a:r>
              <a:rPr lang="en-US" smtClean="0"/>
              <a:t>4 - Design Principles</a:t>
            </a:r>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…Distributed Design Principles</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Be sensitive to speed and performance. Take time to determine which parts of your system can have a significant impact on performance: Where are the bottlenecks and why? Devise small tests you can do to evaluate alternatives. Profile and measure to learn more. Talk to your colleagues about these alternatives and your results, and decide on the best solution. </a:t>
            </a:r>
          </a:p>
          <a:p>
            <a:r>
              <a:rPr lang="en-US" dirty="0" err="1" smtClean="0"/>
              <a:t>Acks</a:t>
            </a:r>
            <a:r>
              <a:rPr lang="en-US" dirty="0" smtClean="0"/>
              <a:t> are expensive and tend to be avoided in distributed systems wherever possible (outside of TCP of course). </a:t>
            </a:r>
          </a:p>
          <a:p>
            <a:r>
              <a:rPr lang="en-US" dirty="0" smtClean="0"/>
              <a:t>Retransmission is costly. It's important to experiment so you can tune the delay that prompts a retransmission to be optimal. </a:t>
            </a:r>
          </a:p>
        </p:txBody>
      </p:sp>
      <p:sp>
        <p:nvSpPr>
          <p:cNvPr id="4" name="Footer Placeholder 3"/>
          <p:cNvSpPr>
            <a:spLocks noGrp="1"/>
          </p:cNvSpPr>
          <p:nvPr>
            <p:ph type="ftr" sz="quarter" idx="11"/>
          </p:nvPr>
        </p:nvSpPr>
        <p:spPr/>
        <p:txBody>
          <a:bodyPr/>
          <a:lstStyle/>
          <a:p>
            <a:r>
              <a:rPr lang="en-US" smtClean="0"/>
              <a:t>4 - Design Principles</a:t>
            </a:r>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sz="quarter" idx="1"/>
          </p:nvPr>
        </p:nvSpPr>
        <p:spPr/>
        <p:txBody>
          <a:bodyPr/>
          <a:lstStyle/>
          <a:p>
            <a:r>
              <a:rPr lang="en-US" dirty="0" smtClean="0"/>
              <a:t>[1] </a:t>
            </a:r>
            <a:r>
              <a:rPr lang="en-US" dirty="0" err="1" smtClean="0"/>
              <a:t>Birman</a:t>
            </a:r>
            <a:r>
              <a:rPr lang="en-US" dirty="0" smtClean="0"/>
              <a:t>, Kenneth. </a:t>
            </a:r>
            <a:r>
              <a:rPr lang="en-US" b="1" dirty="0" smtClean="0"/>
              <a:t>Reliable Distributed Systems: Technologies, Web Services and Applications.</a:t>
            </a:r>
            <a:r>
              <a:rPr lang="en-US" dirty="0" smtClean="0"/>
              <a:t> New York: Springer-</a:t>
            </a:r>
            <a:r>
              <a:rPr lang="en-US" dirty="0" err="1" smtClean="0"/>
              <a:t>Verlag</a:t>
            </a:r>
            <a:r>
              <a:rPr lang="en-US" dirty="0" smtClean="0"/>
              <a:t>, 2005. </a:t>
            </a:r>
          </a:p>
          <a:p>
            <a:r>
              <a:rPr lang="en-US" dirty="0" smtClean="0"/>
              <a:t>[2] </a:t>
            </a:r>
            <a:r>
              <a:rPr lang="en-US" dirty="0" smtClean="0">
                <a:hlinkClick r:id="rId2"/>
              </a:rPr>
              <a:t>Introduction to Distributed System Design</a:t>
            </a:r>
            <a:endParaRPr lang="en-US" dirty="0" smtClean="0"/>
          </a:p>
          <a:p>
            <a:r>
              <a:rPr lang="en-US" dirty="0" smtClean="0"/>
              <a:t>[3] </a:t>
            </a:r>
            <a:r>
              <a:rPr lang="en-US" dirty="0" smtClean="0">
                <a:hlinkClick r:id="rId3"/>
              </a:rPr>
              <a:t>The Eight Fallacies</a:t>
            </a:r>
            <a:r>
              <a:rPr lang="en-US" dirty="0" smtClean="0"/>
              <a:t> </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sz="quarter" idx="1"/>
          </p:nvPr>
        </p:nvSpPr>
        <p:spPr/>
        <p:txBody>
          <a:bodyPr/>
          <a:lstStyle/>
          <a:p>
            <a:pPr lvl="0"/>
            <a:r>
              <a:rPr lang="en-US" dirty="0" smtClean="0"/>
              <a:t>Basics</a:t>
            </a:r>
          </a:p>
          <a:p>
            <a:pPr lvl="0"/>
            <a:r>
              <a:rPr lang="en-US" dirty="0" smtClean="0"/>
              <a:t>How is it done?</a:t>
            </a:r>
          </a:p>
          <a:p>
            <a:pPr lvl="0"/>
            <a:r>
              <a:rPr lang="en-US" baseline="0" dirty="0" smtClean="0"/>
              <a:t>Two</a:t>
            </a:r>
            <a:r>
              <a:rPr lang="en-US" dirty="0" smtClean="0"/>
              <a:t> </a:t>
            </a:r>
            <a:r>
              <a:rPr lang="en-US" baseline="0" dirty="0" smtClean="0"/>
              <a:t>Examples</a:t>
            </a:r>
          </a:p>
          <a:p>
            <a:pPr lvl="0"/>
            <a:r>
              <a:rPr lang="en-US" baseline="0" dirty="0" smtClean="0"/>
              <a:t>Distributed Design Principles</a:t>
            </a:r>
          </a:p>
        </p:txBody>
      </p:sp>
      <p:sp>
        <p:nvSpPr>
          <p:cNvPr id="4" name="Footer Placeholder 3"/>
          <p:cNvSpPr>
            <a:spLocks noGrp="1"/>
          </p:cNvSpPr>
          <p:nvPr>
            <p:ph type="ftr" sz="quarter" idx="11"/>
          </p:nvPr>
        </p:nvSpPr>
        <p:spPr/>
        <p:txBody>
          <a:bodyPr/>
          <a:lstStyle/>
          <a:p>
            <a:r>
              <a:rPr lang="en-US" smtClean="0"/>
              <a:t>1 - Basics</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Distributed System?</a:t>
            </a:r>
            <a:endParaRPr lang="en-US" dirty="0"/>
          </a:p>
        </p:txBody>
      </p:sp>
      <p:sp>
        <p:nvSpPr>
          <p:cNvPr id="3" name="Content Placeholder 2"/>
          <p:cNvSpPr>
            <a:spLocks noGrp="1"/>
          </p:cNvSpPr>
          <p:nvPr>
            <p:ph sz="quarter" idx="1"/>
          </p:nvPr>
        </p:nvSpPr>
        <p:spPr/>
        <p:txBody>
          <a:bodyPr>
            <a:normAutofit/>
          </a:bodyPr>
          <a:lstStyle/>
          <a:p>
            <a:pPr>
              <a:buNone/>
            </a:pPr>
            <a:r>
              <a:rPr lang="en-US" dirty="0" smtClean="0"/>
              <a:t>Cascading Definition:</a:t>
            </a:r>
          </a:p>
          <a:p>
            <a:r>
              <a:rPr lang="en-US" dirty="0" smtClean="0"/>
              <a:t>A</a:t>
            </a:r>
            <a:r>
              <a:rPr lang="en-US" baseline="0" dirty="0" smtClean="0"/>
              <a:t> program: is the code you write.</a:t>
            </a:r>
          </a:p>
          <a:p>
            <a:r>
              <a:rPr lang="en-US" baseline="0" dirty="0" smtClean="0"/>
              <a:t>A Process: is what you get when you run it.</a:t>
            </a:r>
          </a:p>
          <a:p>
            <a:r>
              <a:rPr lang="en-US" baseline="0" dirty="0" smtClean="0"/>
              <a:t>A message: is used to communicate between processes.</a:t>
            </a:r>
          </a:p>
          <a:p>
            <a:r>
              <a:rPr lang="en-US" baseline="0" dirty="0" smtClean="0"/>
              <a:t>A packet: is a fragment of a message that might travel a wire.</a:t>
            </a:r>
          </a:p>
        </p:txBody>
      </p:sp>
      <p:sp>
        <p:nvSpPr>
          <p:cNvPr id="4" name="Footer Placeholder 3"/>
          <p:cNvSpPr>
            <a:spLocks noGrp="1"/>
          </p:cNvSpPr>
          <p:nvPr>
            <p:ph type="ftr" sz="quarter" idx="11"/>
          </p:nvPr>
        </p:nvSpPr>
        <p:spPr/>
        <p:txBody>
          <a:bodyPr/>
          <a:lstStyle/>
          <a:p>
            <a:r>
              <a:rPr lang="en-US" smtClean="0"/>
              <a:t>1 - Basics</a:t>
            </a: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…Distributed</a:t>
            </a:r>
            <a:r>
              <a:rPr lang="en-US" baseline="0" dirty="0" smtClean="0"/>
              <a:t> System Continued</a:t>
            </a:r>
            <a:endParaRPr lang="en-US" dirty="0"/>
          </a:p>
        </p:txBody>
      </p:sp>
      <p:sp>
        <p:nvSpPr>
          <p:cNvPr id="3" name="Content Placeholder 2"/>
          <p:cNvSpPr>
            <a:spLocks noGrp="1"/>
          </p:cNvSpPr>
          <p:nvPr>
            <p:ph sz="quarter" idx="1"/>
          </p:nvPr>
        </p:nvSpPr>
        <p:spPr/>
        <p:txBody>
          <a:bodyPr>
            <a:normAutofit/>
          </a:bodyPr>
          <a:lstStyle/>
          <a:p>
            <a:r>
              <a:rPr lang="en-US" baseline="0" dirty="0" smtClean="0"/>
              <a:t>A protocol: is a formal description of message formats and the rules that two processes must follow in order to exchange those messages.</a:t>
            </a:r>
          </a:p>
          <a:p>
            <a:r>
              <a:rPr lang="en-US" baseline="0" dirty="0" smtClean="0"/>
              <a:t>A network: is the infrastructure that links computers</a:t>
            </a:r>
            <a:r>
              <a:rPr lang="en-US" dirty="0" smtClean="0"/>
              <a:t> and other hardware</a:t>
            </a:r>
            <a:r>
              <a:rPr lang="en-US" baseline="0" dirty="0" smtClean="0"/>
              <a:t>. It consists of routers connected by communication links. </a:t>
            </a:r>
          </a:p>
        </p:txBody>
      </p:sp>
      <p:sp>
        <p:nvSpPr>
          <p:cNvPr id="4" name="Footer Placeholder 3"/>
          <p:cNvSpPr>
            <a:spLocks noGrp="1"/>
          </p:cNvSpPr>
          <p:nvPr>
            <p:ph type="ftr" sz="quarter" idx="11"/>
          </p:nvPr>
        </p:nvSpPr>
        <p:spPr/>
        <p:txBody>
          <a:bodyPr/>
          <a:lstStyle/>
          <a:p>
            <a:r>
              <a:rPr lang="en-US" smtClean="0"/>
              <a:t>1 - Basics</a:t>
            </a: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…Distributed Systems Defined</a:t>
            </a:r>
            <a:endParaRPr lang="en-US" dirty="0"/>
          </a:p>
        </p:txBody>
      </p:sp>
      <p:sp>
        <p:nvSpPr>
          <p:cNvPr id="3" name="Content Placeholder 2"/>
          <p:cNvSpPr>
            <a:spLocks noGrp="1"/>
          </p:cNvSpPr>
          <p:nvPr>
            <p:ph sz="quarter" idx="1"/>
          </p:nvPr>
        </p:nvSpPr>
        <p:spPr/>
        <p:txBody>
          <a:bodyPr/>
          <a:lstStyle/>
          <a:p>
            <a:r>
              <a:rPr lang="en-US" baseline="0" dirty="0" smtClean="0"/>
              <a:t>A component: can be a process or any piece of hardware required to run a process, support communications between processes, store data, etc.</a:t>
            </a:r>
          </a:p>
          <a:p>
            <a:r>
              <a:rPr lang="en-US" dirty="0" smtClean="0"/>
              <a:t>A distributed system: is an application that executes a collection of protocols to coordinate the actions of multiple processes on a network, such that all components cooperate together to perform a single or small set of related tasks.</a:t>
            </a:r>
          </a:p>
        </p:txBody>
      </p:sp>
      <p:sp>
        <p:nvSpPr>
          <p:cNvPr id="4" name="Footer Placeholder 3"/>
          <p:cNvSpPr>
            <a:spLocks noGrp="1"/>
          </p:cNvSpPr>
          <p:nvPr>
            <p:ph type="ftr" sz="quarter" idx="11"/>
          </p:nvPr>
        </p:nvSpPr>
        <p:spPr/>
        <p:txBody>
          <a:bodyPr/>
          <a:lstStyle/>
          <a:p>
            <a:r>
              <a:rPr lang="en-US" smtClean="0"/>
              <a:t>1 - Basics</a:t>
            </a: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Why build a distributed system? </a:t>
            </a:r>
            <a:endParaRPr lang="en-US" dirty="0"/>
          </a:p>
        </p:txBody>
      </p:sp>
      <p:sp>
        <p:nvSpPr>
          <p:cNvPr id="3" name="Content Placeholder 2"/>
          <p:cNvSpPr>
            <a:spLocks noGrp="1"/>
          </p:cNvSpPr>
          <p:nvPr>
            <p:ph sz="quarter" idx="1"/>
          </p:nvPr>
        </p:nvSpPr>
        <p:spPr/>
        <p:txBody>
          <a:bodyPr/>
          <a:lstStyle/>
          <a:p>
            <a:pPr lvl="0">
              <a:buNone/>
            </a:pPr>
            <a:r>
              <a:rPr lang="en-US" dirty="0" smtClean="0"/>
              <a:t>There are lots of advantages including ability to connect remote users with remote resources in an open and scalable way. </a:t>
            </a:r>
          </a:p>
          <a:p>
            <a:r>
              <a:rPr lang="en-US" dirty="0" smtClean="0"/>
              <a:t>When we say </a:t>
            </a:r>
            <a:r>
              <a:rPr lang="en-US" i="1" dirty="0" smtClean="0"/>
              <a:t>open</a:t>
            </a:r>
            <a:r>
              <a:rPr lang="en-US" dirty="0" smtClean="0"/>
              <a:t>, we mean each component is continually open to interaction with other components. </a:t>
            </a:r>
          </a:p>
          <a:p>
            <a:r>
              <a:rPr lang="en-US" dirty="0" smtClean="0"/>
              <a:t>When we say </a:t>
            </a:r>
            <a:r>
              <a:rPr lang="en-US" i="1" dirty="0" smtClean="0"/>
              <a:t>scalable</a:t>
            </a:r>
            <a:r>
              <a:rPr lang="en-US" dirty="0" smtClean="0"/>
              <a:t>, we mean the system can easily be altered to accommodate changes in the number of users, resources and computing entities. </a:t>
            </a:r>
          </a:p>
        </p:txBody>
      </p:sp>
      <p:sp>
        <p:nvSpPr>
          <p:cNvPr id="4" name="Footer Placeholder 3"/>
          <p:cNvSpPr>
            <a:spLocks noGrp="1"/>
          </p:cNvSpPr>
          <p:nvPr>
            <p:ph type="ftr" sz="quarter" idx="11"/>
          </p:nvPr>
        </p:nvSpPr>
        <p:spPr/>
        <p:txBody>
          <a:bodyPr/>
          <a:lstStyle/>
          <a:p>
            <a:r>
              <a:rPr lang="en-US" smtClean="0"/>
              <a:t>1 - Basics</a:t>
            </a: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Distributed System Characteristics</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Fault-Tolerant: It can recover from component failures without performing incorrect actions. </a:t>
            </a:r>
          </a:p>
          <a:p>
            <a:r>
              <a:rPr lang="en-US" dirty="0" smtClean="0"/>
              <a:t>Highly Available: It can restore operations, permitting it to resume providing services even when some components have failed. </a:t>
            </a:r>
          </a:p>
          <a:p>
            <a:r>
              <a:rPr lang="en-US" dirty="0" smtClean="0"/>
              <a:t>Recoverable: Failed components can restart themselves and rejoin the system, after the cause of failure has been repaired. </a:t>
            </a:r>
          </a:p>
          <a:p>
            <a:r>
              <a:rPr lang="en-US" dirty="0" smtClean="0"/>
              <a:t>Consistent: The system can coordinate actions by multiple components often in the presence of concurrency and failure. This underlies the ability of a distributed system to act like a non-distributed system. </a:t>
            </a:r>
          </a:p>
        </p:txBody>
      </p:sp>
      <p:sp>
        <p:nvSpPr>
          <p:cNvPr id="4" name="Footer Placeholder 3"/>
          <p:cNvSpPr>
            <a:spLocks noGrp="1"/>
          </p:cNvSpPr>
          <p:nvPr>
            <p:ph type="ftr" sz="quarter" idx="11"/>
          </p:nvPr>
        </p:nvSpPr>
        <p:spPr/>
        <p:txBody>
          <a:bodyPr/>
          <a:lstStyle/>
          <a:p>
            <a:r>
              <a:rPr lang="en-US" smtClean="0"/>
              <a:t>1 - Basics</a:t>
            </a: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…Distributed Systems Characteristics</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Scalable: It can operate correctly even as some aspect of the system is scaled to a larger size. For example, we might increase the size of the network on which the system is running. This increases the frequency of network outages and could degrade a "non-scalable" system. Similarly, we might increase the number of users or servers, or overall load on the system. In a scalable system, this should not have a significant effect. </a:t>
            </a:r>
          </a:p>
          <a:p>
            <a:r>
              <a:rPr lang="en-US" dirty="0" smtClean="0"/>
              <a:t>Predictable Performance: The ability to provide desired responsiveness in a timely manner. </a:t>
            </a:r>
          </a:p>
          <a:p>
            <a:r>
              <a:rPr lang="en-US" dirty="0" smtClean="0"/>
              <a:t>Secure: The system authenticates access to data and services [1] </a:t>
            </a:r>
          </a:p>
        </p:txBody>
      </p:sp>
      <p:sp>
        <p:nvSpPr>
          <p:cNvPr id="4" name="Footer Placeholder 3"/>
          <p:cNvSpPr>
            <a:spLocks noGrp="1"/>
          </p:cNvSpPr>
          <p:nvPr>
            <p:ph type="ftr" sz="quarter" idx="11"/>
          </p:nvPr>
        </p:nvSpPr>
        <p:spPr/>
        <p:txBody>
          <a:bodyPr/>
          <a:lstStyle/>
          <a:p>
            <a:r>
              <a:rPr lang="en-US" smtClean="0"/>
              <a:t>1 - Basics</a:t>
            </a: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 must design for FAILURE</a:t>
            </a:r>
            <a:endParaRPr lang="en-US" dirty="0"/>
          </a:p>
        </p:txBody>
      </p:sp>
      <p:sp>
        <p:nvSpPr>
          <p:cNvPr id="3" name="Content Placeholder 2"/>
          <p:cNvSpPr>
            <a:spLocks noGrp="1"/>
          </p:cNvSpPr>
          <p:nvPr>
            <p:ph sz="quarter" idx="1"/>
          </p:nvPr>
        </p:nvSpPr>
        <p:spPr/>
        <p:txBody>
          <a:bodyPr/>
          <a:lstStyle/>
          <a:p>
            <a:pPr>
              <a:buNone/>
            </a:pPr>
            <a:r>
              <a:rPr lang="en-US" dirty="0" smtClean="0"/>
              <a:t>“8 Fallacies”</a:t>
            </a:r>
          </a:p>
          <a:p>
            <a:r>
              <a:rPr lang="en-US" dirty="0" smtClean="0"/>
              <a:t>The network is reliable. </a:t>
            </a:r>
          </a:p>
          <a:p>
            <a:r>
              <a:rPr lang="en-US" dirty="0" smtClean="0"/>
              <a:t>Latency is zero. </a:t>
            </a:r>
          </a:p>
          <a:p>
            <a:r>
              <a:rPr lang="en-US" dirty="0" smtClean="0"/>
              <a:t>Bandwidth is infinite. </a:t>
            </a:r>
          </a:p>
          <a:p>
            <a:r>
              <a:rPr lang="en-US" dirty="0" smtClean="0"/>
              <a:t>The network is secure. </a:t>
            </a:r>
          </a:p>
          <a:p>
            <a:r>
              <a:rPr lang="en-US" dirty="0" smtClean="0"/>
              <a:t>Topology doesn't change. </a:t>
            </a:r>
          </a:p>
          <a:p>
            <a:r>
              <a:rPr lang="en-US" dirty="0" smtClean="0"/>
              <a:t>There is one administrator. </a:t>
            </a:r>
          </a:p>
          <a:p>
            <a:r>
              <a:rPr lang="en-US" dirty="0" smtClean="0"/>
              <a:t>Transport cost is zero. </a:t>
            </a:r>
          </a:p>
          <a:p>
            <a:r>
              <a:rPr lang="en-US" dirty="0" smtClean="0"/>
              <a:t>The network is homogeneous.    [3] </a:t>
            </a:r>
          </a:p>
        </p:txBody>
      </p:sp>
      <p:sp>
        <p:nvSpPr>
          <p:cNvPr id="4" name="Footer Placeholder 3"/>
          <p:cNvSpPr>
            <a:spLocks noGrp="1"/>
          </p:cNvSpPr>
          <p:nvPr>
            <p:ph type="ftr" sz="quarter" idx="11"/>
          </p:nvPr>
        </p:nvSpPr>
        <p:spPr/>
        <p:txBody>
          <a:bodyPr/>
          <a:lstStyle/>
          <a:p>
            <a:r>
              <a:rPr lang="en-US" smtClean="0"/>
              <a:t>1 - Basics</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73</TotalTime>
  <Words>1439</Words>
  <Application>Microsoft Office PowerPoint</Application>
  <PresentationFormat>On-screen Show (4:3)</PresentationFormat>
  <Paragraphs>110</Paragraphs>
  <Slides>19</Slides>
  <Notes>1</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Equity</vt:lpstr>
      <vt:lpstr>Introduction to Distributed Systems</vt:lpstr>
      <vt:lpstr>Outline</vt:lpstr>
      <vt:lpstr>What is a Distributed System?</vt:lpstr>
      <vt:lpstr>…Distributed System Continued</vt:lpstr>
      <vt:lpstr>…Distributed Systems Defined</vt:lpstr>
      <vt:lpstr>Why build a distributed system? </vt:lpstr>
      <vt:lpstr>Distributed System Characteristics</vt:lpstr>
      <vt:lpstr>…Distributed Systems Characteristics</vt:lpstr>
      <vt:lpstr>We must design for FAILURE</vt:lpstr>
      <vt:lpstr>How is it Done?</vt:lpstr>
      <vt:lpstr>Start simple, and get theoretically…</vt:lpstr>
      <vt:lpstr>Example: Client Server Systems</vt:lpstr>
      <vt:lpstr>Example: RPC</vt:lpstr>
      <vt:lpstr>RPC: Common error conditions</vt:lpstr>
      <vt:lpstr>Distributed Design Principles…</vt:lpstr>
      <vt:lpstr>…Distributed Design Principles</vt:lpstr>
      <vt:lpstr>…Distributed Design Principles</vt:lpstr>
      <vt:lpstr>…Distributed Design Principles</vt:lpstr>
      <vt:lpstr>References</vt:lpstr>
    </vt:vector>
  </TitlesOfParts>
  <Company>Southern Adventist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Distributed Systems</dc:title>
  <dc:creator>scot</dc:creator>
  <cp:lastModifiedBy>scot</cp:lastModifiedBy>
  <cp:revision>8</cp:revision>
  <dcterms:created xsi:type="dcterms:W3CDTF">2009-09-23T00:46:40Z</dcterms:created>
  <dcterms:modified xsi:type="dcterms:W3CDTF">2009-09-23T02:21:35Z</dcterms:modified>
</cp:coreProperties>
</file>