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5"/>
  </p:notesMasterIdLst>
  <p:sldIdLst>
    <p:sldId id="256" r:id="rId2"/>
    <p:sldId id="257" r:id="rId3"/>
    <p:sldId id="259" r:id="rId4"/>
    <p:sldId id="260" r:id="rId5"/>
    <p:sldId id="258" r:id="rId6"/>
    <p:sldId id="263" r:id="rId7"/>
    <p:sldId id="261"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0" autoAdjust="0"/>
    <p:restoredTop sz="81044" autoAdjust="0"/>
  </p:normalViewPr>
  <p:slideViewPr>
    <p:cSldViewPr>
      <p:cViewPr varScale="1">
        <p:scale>
          <a:sx n="95" d="100"/>
          <a:sy n="95" d="100"/>
        </p:scale>
        <p:origin x="-93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8DEBEE-44E3-4471-8022-C69BA293A199}" type="datetimeFigureOut">
              <a:rPr lang="en-US" smtClean="0"/>
              <a:t>11/8/2011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D9E6B8-8CE5-41B5-8378-1D833B93D3E1}" type="slidenum">
              <a:rPr lang="en-US" smtClean="0"/>
              <a:t>‹#›</a:t>
            </a:fld>
            <a:endParaRPr lang="en-US"/>
          </a:p>
        </p:txBody>
      </p:sp>
    </p:spTree>
    <p:extLst>
      <p:ext uri="{BB962C8B-B14F-4D97-AF65-F5344CB8AC3E}">
        <p14:creationId xmlns:p14="http://schemas.microsoft.com/office/powerpoint/2010/main" val="3576650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is this important – Students need it, and programmers are adamant about it. Talk about this a bit.</a:t>
            </a:r>
          </a:p>
          <a:p>
            <a:endParaRPr lang="en-US" dirty="0" smtClean="0"/>
          </a:p>
          <a:p>
            <a:endParaRPr lang="en-US" dirty="0" smtClean="0"/>
          </a:p>
          <a:p>
            <a:endParaRPr lang="en-US" dirty="0" smtClean="0"/>
          </a:p>
          <a:p>
            <a:r>
              <a:rPr lang="en-US" dirty="0" smtClean="0"/>
              <a:t>Lets</a:t>
            </a:r>
            <a:r>
              <a:rPr lang="en-US" baseline="0" dirty="0" smtClean="0"/>
              <a:t> review some basic definitions.</a:t>
            </a:r>
            <a:endParaRPr lang="en-US" dirty="0"/>
          </a:p>
        </p:txBody>
      </p:sp>
      <p:sp>
        <p:nvSpPr>
          <p:cNvPr id="4" name="Slide Number Placeholder 3"/>
          <p:cNvSpPr>
            <a:spLocks noGrp="1"/>
          </p:cNvSpPr>
          <p:nvPr>
            <p:ph type="sldNum" sz="quarter" idx="10"/>
          </p:nvPr>
        </p:nvSpPr>
        <p:spPr/>
        <p:txBody>
          <a:bodyPr/>
          <a:lstStyle/>
          <a:p>
            <a:fld id="{E3D9E6B8-8CE5-41B5-8378-1D833B93D3E1}" type="slidenum">
              <a:rPr lang="en-US" smtClean="0"/>
              <a:t>2</a:t>
            </a:fld>
            <a:endParaRPr lang="en-US"/>
          </a:p>
        </p:txBody>
      </p:sp>
    </p:spTree>
    <p:extLst>
      <p:ext uri="{BB962C8B-B14F-4D97-AF65-F5344CB8AC3E}">
        <p14:creationId xmlns:p14="http://schemas.microsoft.com/office/powerpoint/2010/main" val="3781362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stick with ID-dependent entities</a:t>
            </a:r>
            <a:r>
              <a:rPr lang="en-US" baseline="0" dirty="0" smtClean="0"/>
              <a:t> in this presentation for simplicity. Let’s look at the quintessential ID-dependent relationship.</a:t>
            </a:r>
            <a:endParaRPr lang="en-US" dirty="0" smtClean="0"/>
          </a:p>
        </p:txBody>
      </p:sp>
      <p:sp>
        <p:nvSpPr>
          <p:cNvPr id="4" name="Slide Number Placeholder 3"/>
          <p:cNvSpPr>
            <a:spLocks noGrp="1"/>
          </p:cNvSpPr>
          <p:nvPr>
            <p:ph type="sldNum" sz="quarter" idx="10"/>
          </p:nvPr>
        </p:nvSpPr>
        <p:spPr/>
        <p:txBody>
          <a:bodyPr/>
          <a:lstStyle/>
          <a:p>
            <a:fld id="{E3D9E6B8-8CE5-41B5-8378-1D833B93D3E1}" type="slidenum">
              <a:rPr lang="en-US" smtClean="0"/>
              <a:t>3</a:t>
            </a:fld>
            <a:endParaRPr lang="en-US"/>
          </a:p>
        </p:txBody>
      </p:sp>
    </p:spTree>
    <p:extLst>
      <p:ext uri="{BB962C8B-B14F-4D97-AF65-F5344CB8AC3E}">
        <p14:creationId xmlns:p14="http://schemas.microsoft.com/office/powerpoint/2010/main" val="2516226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Point</a:t>
            </a:r>
            <a:r>
              <a:rPr lang="en-US" baseline="0" dirty="0" smtClean="0"/>
              <a:t> out the two relationships that are ID-Dependent and talk about the fact that Textbooks generally present this topic using designs similar to this ER-Diagram.</a:t>
            </a:r>
          </a:p>
          <a:p>
            <a:endParaRPr lang="en-US" baseline="0" dirty="0" smtClean="0"/>
          </a:p>
          <a:p>
            <a:pPr marL="228600" indent="-228600">
              <a:buAutoNum type="arabicPeriod"/>
            </a:pPr>
            <a:r>
              <a:rPr lang="en-US" baseline="0" dirty="0" smtClean="0"/>
              <a:t>Is an intersection table</a:t>
            </a:r>
          </a:p>
          <a:p>
            <a:pPr marL="228600" indent="-228600">
              <a:buAutoNum type="arabicPeriod"/>
            </a:pPr>
            <a:r>
              <a:rPr lang="en-US" baseline="0" dirty="0" smtClean="0"/>
              <a:t>Is an association table because additional information is included.</a:t>
            </a:r>
            <a:endParaRPr lang="en-US" dirty="0"/>
          </a:p>
        </p:txBody>
      </p:sp>
      <p:sp>
        <p:nvSpPr>
          <p:cNvPr id="4" name="Slide Number Placeholder 3"/>
          <p:cNvSpPr>
            <a:spLocks noGrp="1"/>
          </p:cNvSpPr>
          <p:nvPr>
            <p:ph type="sldNum" sz="quarter" idx="10"/>
          </p:nvPr>
        </p:nvSpPr>
        <p:spPr/>
        <p:txBody>
          <a:bodyPr/>
          <a:lstStyle/>
          <a:p>
            <a:fld id="{E3D9E6B8-8CE5-41B5-8378-1D833B93D3E1}" type="slidenum">
              <a:rPr lang="en-US" smtClean="0"/>
              <a:t>4</a:t>
            </a:fld>
            <a:endParaRPr lang="en-US"/>
          </a:p>
        </p:txBody>
      </p:sp>
    </p:spTree>
    <p:extLst>
      <p:ext uri="{BB962C8B-B14F-4D97-AF65-F5344CB8AC3E}">
        <p14:creationId xmlns:p14="http://schemas.microsoft.com/office/powerpoint/2010/main" val="1852027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D9E6B8-8CE5-41B5-8378-1D833B93D3E1}" type="slidenum">
              <a:rPr lang="en-US" smtClean="0"/>
              <a:t>5</a:t>
            </a:fld>
            <a:endParaRPr lang="en-US"/>
          </a:p>
        </p:txBody>
      </p:sp>
    </p:spTree>
    <p:extLst>
      <p:ext uri="{BB962C8B-B14F-4D97-AF65-F5344CB8AC3E}">
        <p14:creationId xmlns:p14="http://schemas.microsoft.com/office/powerpoint/2010/main" val="3581335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ARE WE GOING</a:t>
            </a:r>
            <a:r>
              <a:rPr lang="en-US" baseline="0" dirty="0" smtClean="0"/>
              <a:t> TO DO?</a:t>
            </a:r>
          </a:p>
          <a:p>
            <a:endParaRPr lang="en-US" baseline="0" dirty="0" smtClean="0"/>
          </a:p>
          <a:p>
            <a:r>
              <a:rPr lang="en-US" baseline="0" dirty="0" smtClean="0"/>
              <a:t>This is what we have,</a:t>
            </a:r>
          </a:p>
          <a:p>
            <a:r>
              <a:rPr lang="en-US" baseline="0" dirty="0" smtClean="0"/>
              <a:t>This is what we will try to do.</a:t>
            </a:r>
          </a:p>
          <a:p>
            <a:endParaRPr lang="en-US" baseline="0" dirty="0" smtClean="0"/>
          </a:p>
          <a:p>
            <a:r>
              <a:rPr lang="en-US" baseline="0" dirty="0" smtClean="0"/>
              <a:t>	First: We’ll take Dean Martin and Change His advisor from Nolan Ryan to Hank Aaron. From the database perspective this is easy. Just change the row (1,1) to (1,2). As we’ll see this is not how programmers view it with an ORM.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E3D9E6B8-8CE5-41B5-8378-1D833B93D3E1}" type="slidenum">
              <a:rPr lang="en-US" smtClean="0"/>
              <a:t>7</a:t>
            </a:fld>
            <a:endParaRPr lang="en-US"/>
          </a:p>
        </p:txBody>
      </p:sp>
    </p:spTree>
    <p:extLst>
      <p:ext uri="{BB962C8B-B14F-4D97-AF65-F5344CB8AC3E}">
        <p14:creationId xmlns:p14="http://schemas.microsoft.com/office/powerpoint/2010/main" val="2985836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association table pattern is really simple and it will work for both intersection and association tables. </a:t>
            </a:r>
          </a:p>
          <a:p>
            <a:r>
              <a:rPr lang="en-US" baseline="0" dirty="0" smtClean="0"/>
              <a:t>Change the ID-Dependent entity into a weak entity that is not ID-Dependent.</a:t>
            </a:r>
            <a:endParaRPr lang="en-US" dirty="0"/>
          </a:p>
        </p:txBody>
      </p:sp>
      <p:sp>
        <p:nvSpPr>
          <p:cNvPr id="4" name="Slide Number Placeholder 3"/>
          <p:cNvSpPr>
            <a:spLocks noGrp="1"/>
          </p:cNvSpPr>
          <p:nvPr>
            <p:ph type="sldNum" sz="quarter" idx="10"/>
          </p:nvPr>
        </p:nvSpPr>
        <p:spPr/>
        <p:txBody>
          <a:bodyPr/>
          <a:lstStyle/>
          <a:p>
            <a:fld id="{E3D9E6B8-8CE5-41B5-8378-1D833B93D3E1}" type="slidenum">
              <a:rPr lang="en-US" smtClean="0"/>
              <a:t>9</a:t>
            </a:fld>
            <a:endParaRPr lang="en-US"/>
          </a:p>
        </p:txBody>
      </p:sp>
    </p:spTree>
    <p:extLst>
      <p:ext uri="{BB962C8B-B14F-4D97-AF65-F5344CB8AC3E}">
        <p14:creationId xmlns:p14="http://schemas.microsoft.com/office/powerpoint/2010/main" val="37882018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 course the real difference happens</a:t>
            </a:r>
            <a:r>
              <a:rPr lang="en-US" baseline="0" dirty="0" smtClean="0"/>
              <a:t> in the </a:t>
            </a:r>
            <a:r>
              <a:rPr lang="en-US" baseline="0" dirty="0" err="1" smtClean="0"/>
              <a:t>ViewModel</a:t>
            </a:r>
            <a:r>
              <a:rPr lang="en-US" baseline="0" dirty="0" smtClean="0"/>
              <a:t>… This is an excerpt from our Archaeology program…</a:t>
            </a:r>
          </a:p>
          <a:p>
            <a:endParaRPr lang="en-US" baseline="0" dirty="0" smtClean="0"/>
          </a:p>
          <a:p>
            <a:r>
              <a:rPr lang="en-US" baseline="0" dirty="0" smtClean="0"/>
              <a:t>How long do you think it takes the average programmer to figure out what went wrong and how to fix it. </a:t>
            </a:r>
            <a:endParaRPr lang="en-US" dirty="0" smtClean="0"/>
          </a:p>
          <a:p>
            <a:endParaRPr lang="en-US" dirty="0" smtClean="0"/>
          </a:p>
          <a:p>
            <a:r>
              <a:rPr lang="en-US" dirty="0" smtClean="0"/>
              <a:t>When estimates on the number of debugged lines of code that a programmer writes in an day range from 10-300, those six</a:t>
            </a:r>
            <a:r>
              <a:rPr lang="en-US" baseline="0" dirty="0" smtClean="0"/>
              <a:t> lines of code make the difference between a “Hacked” programmer, and a programmer that doesn’t have to “Hack a work-around.”</a:t>
            </a:r>
            <a:endParaRPr lang="en-US" dirty="0"/>
          </a:p>
        </p:txBody>
      </p:sp>
      <p:sp>
        <p:nvSpPr>
          <p:cNvPr id="4" name="Slide Number Placeholder 3"/>
          <p:cNvSpPr>
            <a:spLocks noGrp="1"/>
          </p:cNvSpPr>
          <p:nvPr>
            <p:ph type="sldNum" sz="quarter" idx="10"/>
          </p:nvPr>
        </p:nvSpPr>
        <p:spPr/>
        <p:txBody>
          <a:bodyPr/>
          <a:lstStyle/>
          <a:p>
            <a:fld id="{E3D9E6B8-8CE5-41B5-8378-1D833B93D3E1}" type="slidenum">
              <a:rPr lang="en-US" smtClean="0"/>
              <a:t>12</a:t>
            </a:fld>
            <a:endParaRPr lang="en-US"/>
          </a:p>
        </p:txBody>
      </p:sp>
    </p:spTree>
    <p:extLst>
      <p:ext uri="{BB962C8B-B14F-4D97-AF65-F5344CB8AC3E}">
        <p14:creationId xmlns:p14="http://schemas.microsoft.com/office/powerpoint/2010/main" val="2453888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C44A118D-BFF8-4655-AC0F-C83F466D98BF}" type="datetimeFigureOut">
              <a:rPr lang="en-US" smtClean="0"/>
              <a:t>11/8/2011</a:t>
            </a:fld>
            <a:endParaRPr lang="en-US"/>
          </a:p>
        </p:txBody>
      </p:sp>
      <p:sp>
        <p:nvSpPr>
          <p:cNvPr id="8" name="Slide Number Placeholder 7"/>
          <p:cNvSpPr>
            <a:spLocks noGrp="1"/>
          </p:cNvSpPr>
          <p:nvPr>
            <p:ph type="sldNum" sz="quarter" idx="11"/>
          </p:nvPr>
        </p:nvSpPr>
        <p:spPr/>
        <p:txBody>
          <a:bodyPr/>
          <a:lstStyle/>
          <a:p>
            <a:fld id="{B145EF21-58FF-4668-BEF3-8BD04CDDE4D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4A118D-BFF8-4655-AC0F-C83F466D98BF}" type="datetimeFigureOut">
              <a:rPr lang="en-US" smtClean="0"/>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5EF21-58FF-4668-BEF3-8BD04CDDE4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4A118D-BFF8-4655-AC0F-C83F466D98BF}" type="datetimeFigureOut">
              <a:rPr lang="en-US" smtClean="0"/>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5EF21-58FF-4668-BEF3-8BD04CDDE4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C44A118D-BFF8-4655-AC0F-C83F466D98BF}" type="datetimeFigureOut">
              <a:rPr lang="en-US" smtClean="0"/>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5EF21-58FF-4668-BEF3-8BD04CDDE4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4A118D-BFF8-4655-AC0F-C83F466D98BF}" type="datetimeFigureOut">
              <a:rPr lang="en-US" smtClean="0"/>
              <a:t>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5EF21-58FF-4668-BEF3-8BD04CDDE4D9}"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C44A118D-BFF8-4655-AC0F-C83F466D98BF}" type="datetimeFigureOut">
              <a:rPr lang="en-US" smtClean="0"/>
              <a:t>11/8/2011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5EF21-58FF-4668-BEF3-8BD04CDDE4D9}"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C44A118D-BFF8-4655-AC0F-C83F466D98BF}" type="datetimeFigureOut">
              <a:rPr lang="en-US" smtClean="0"/>
              <a:t>11/8/2011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45EF21-58FF-4668-BEF3-8BD04CDDE4D9}"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44A118D-BFF8-4655-AC0F-C83F466D98BF}" type="datetimeFigureOut">
              <a:rPr lang="en-US" smtClean="0"/>
              <a:t>11/8/2011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45EF21-58FF-4668-BEF3-8BD04CDDE4D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A118D-BFF8-4655-AC0F-C83F466D98BF}" type="datetimeFigureOut">
              <a:rPr lang="en-US" smtClean="0"/>
              <a:t>11/8/2011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45EF21-58FF-4668-BEF3-8BD04CDDE4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4A118D-BFF8-4655-AC0F-C83F466D98BF}" type="datetimeFigureOut">
              <a:rPr lang="en-US" smtClean="0"/>
              <a:t>11/8/2011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5EF21-58FF-4668-BEF3-8BD04CDDE4D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4A118D-BFF8-4655-AC0F-C83F466D98BF}" type="datetimeFigureOut">
              <a:rPr lang="en-US" smtClean="0"/>
              <a:t>11/8/2011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5EF21-58FF-4668-BEF3-8BD04CDDE4D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C44A118D-BFF8-4655-AC0F-C83F466D98BF}" type="datetimeFigureOut">
              <a:rPr lang="en-US" smtClean="0"/>
              <a:t>11/8/2011</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145EF21-58FF-4668-BEF3-8BD04CDDE4D9}"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hyperlink" Target="https://dra.cs.southern.edu/compwiki/DatabaseManagementSystems/AssociationTablePatter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5.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4.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emf"/><Relationship Id="rId5" Type="http://schemas.openxmlformats.org/officeDocument/2006/relationships/oleObject" Target="../embeddings/oleObject5.bin"/><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4.e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Textbooks vs. Frameworks</a:t>
            </a:r>
            <a:endParaRPr lang="en-US" dirty="0"/>
          </a:p>
        </p:txBody>
      </p:sp>
      <p:sp>
        <p:nvSpPr>
          <p:cNvPr id="3" name="Subtitle 2"/>
          <p:cNvSpPr>
            <a:spLocks noGrp="1"/>
          </p:cNvSpPr>
          <p:nvPr>
            <p:ph type="subTitle" idx="1"/>
          </p:nvPr>
        </p:nvSpPr>
        <p:spPr/>
        <p:txBody>
          <a:bodyPr>
            <a:normAutofit/>
          </a:bodyPr>
          <a:lstStyle/>
          <a:p>
            <a:r>
              <a:rPr lang="en-US" dirty="0" smtClean="0"/>
              <a:t>How </a:t>
            </a:r>
            <a:r>
              <a:rPr lang="en-US" dirty="0" smtClean="0"/>
              <a:t>ORM Frameworks Change Database Design</a:t>
            </a:r>
          </a:p>
        </p:txBody>
      </p:sp>
    </p:spTree>
    <p:extLst>
      <p:ext uri="{BB962C8B-B14F-4D97-AF65-F5344CB8AC3E}">
        <p14:creationId xmlns:p14="http://schemas.microsoft.com/office/powerpoint/2010/main" val="24820711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 Demo</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10937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Big Deal?</a:t>
            </a:r>
            <a:endParaRPr lang="en-US" dirty="0"/>
          </a:p>
        </p:txBody>
      </p:sp>
      <p:pic>
        <p:nvPicPr>
          <p:cNvPr id="8195" name="Picture 3" descr="C:\Users\scot\AppData\Local\Microsoft\Windows\Temporary Internet Files\Content.IE5\N8NUBNXA\MC900441902[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905000"/>
            <a:ext cx="3352800" cy="3961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6445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4" name="Rectangle 3"/>
          <p:cNvSpPr/>
          <p:nvPr/>
        </p:nvSpPr>
        <p:spPr>
          <a:xfrm>
            <a:off x="457200" y="239048"/>
            <a:ext cx="8229600" cy="3647152"/>
          </a:xfrm>
          <a:prstGeom prst="rect">
            <a:avLst/>
          </a:prstGeom>
          <a:solidFill>
            <a:schemeClr val="tx1"/>
          </a:solidFill>
        </p:spPr>
        <p:txBody>
          <a:bodyPr wrap="square">
            <a:spAutoFit/>
          </a:bodyPr>
          <a:lstStyle/>
          <a:p>
            <a:r>
              <a:rPr lang="en-US" sz="1050" dirty="0" smtClean="0">
                <a:solidFill>
                  <a:srgbClr val="93C763"/>
                </a:solidFill>
                <a:latin typeface="Consolas"/>
              </a:rPr>
              <a:t>public</a:t>
            </a:r>
            <a:r>
              <a:rPr lang="en-US" sz="1050" dirty="0" smtClean="0">
                <a:solidFill>
                  <a:srgbClr val="F1F2F3"/>
                </a:solidFill>
                <a:latin typeface="Consolas"/>
              </a:rPr>
              <a:t> </a:t>
            </a:r>
            <a:r>
              <a:rPr lang="en-US" sz="1050" dirty="0" smtClean="0">
                <a:solidFill>
                  <a:srgbClr val="93C763"/>
                </a:solidFill>
                <a:latin typeface="Consolas"/>
              </a:rPr>
              <a:t>class</a:t>
            </a:r>
            <a:r>
              <a:rPr lang="en-US" sz="1050" dirty="0" smtClean="0">
                <a:solidFill>
                  <a:srgbClr val="F1F2F3"/>
                </a:solidFill>
                <a:latin typeface="Consolas"/>
              </a:rPr>
              <a:t> </a:t>
            </a:r>
            <a:r>
              <a:rPr lang="en-US" sz="1050" dirty="0" err="1" smtClean="0">
                <a:solidFill>
                  <a:srgbClr val="678CB1"/>
                </a:solidFill>
                <a:latin typeface="Consolas"/>
              </a:rPr>
              <a:t>VChinkStone</a:t>
            </a:r>
            <a:r>
              <a:rPr lang="en-US" sz="1050" dirty="0" smtClean="0">
                <a:solidFill>
                  <a:srgbClr val="F1F2F3"/>
                </a:solidFill>
                <a:latin typeface="Consolas"/>
              </a:rPr>
              <a:t> : </a:t>
            </a:r>
            <a:r>
              <a:rPr lang="en-US" sz="1050" dirty="0" err="1" smtClean="0">
                <a:solidFill>
                  <a:srgbClr val="678CB1"/>
                </a:solidFill>
                <a:latin typeface="Consolas"/>
              </a:rPr>
              <a:t>AbstractViewModel</a:t>
            </a:r>
            <a:endParaRPr lang="en-US" sz="1050" dirty="0" smtClean="0">
              <a:solidFill>
                <a:srgbClr val="F1F2F3"/>
              </a:solidFill>
              <a:latin typeface="Consolas"/>
            </a:endParaRPr>
          </a:p>
          <a:p>
            <a:r>
              <a:rPr lang="en-US" sz="1050" dirty="0" smtClean="0">
                <a:solidFill>
                  <a:srgbClr val="F1F2F3"/>
                </a:solidFill>
                <a:latin typeface="Consolas"/>
              </a:rPr>
              <a:t>    {</a:t>
            </a:r>
          </a:p>
          <a:p>
            <a:r>
              <a:rPr lang="en-US" sz="1050" dirty="0" smtClean="0">
                <a:solidFill>
                  <a:srgbClr val="F1F2F3"/>
                </a:solidFill>
                <a:latin typeface="Consolas"/>
              </a:rPr>
              <a:t>        </a:t>
            </a:r>
            <a:r>
              <a:rPr lang="en-US" sz="1050" dirty="0" smtClean="0">
                <a:solidFill>
                  <a:srgbClr val="93C763"/>
                </a:solidFill>
                <a:latin typeface="Consolas"/>
              </a:rPr>
              <a:t>private</a:t>
            </a:r>
            <a:r>
              <a:rPr lang="en-US" sz="1050" dirty="0" smtClean="0">
                <a:solidFill>
                  <a:srgbClr val="F1F2F3"/>
                </a:solidFill>
                <a:latin typeface="Consolas"/>
              </a:rPr>
              <a:t> </a:t>
            </a:r>
            <a:r>
              <a:rPr lang="en-US" sz="1050" dirty="0" err="1" smtClean="0">
                <a:solidFill>
                  <a:srgbClr val="678CB1"/>
                </a:solidFill>
                <a:latin typeface="Consolas"/>
              </a:rPr>
              <a:t>ARCH_Asc_ArchitecturalLocus_MasonryChinkStones</a:t>
            </a:r>
            <a:r>
              <a:rPr lang="en-US" sz="1050" dirty="0" smtClean="0">
                <a:solidFill>
                  <a:srgbClr val="F1F2F3"/>
                </a:solidFill>
                <a:latin typeface="Consolas"/>
              </a:rPr>
              <a:t> _association;</a:t>
            </a:r>
          </a:p>
          <a:p>
            <a:endParaRPr lang="en-US" sz="1050" dirty="0" smtClean="0">
              <a:solidFill>
                <a:srgbClr val="F1F2F3"/>
              </a:solidFill>
              <a:latin typeface="Consolas"/>
            </a:endParaRPr>
          </a:p>
          <a:p>
            <a:r>
              <a:rPr lang="en-US" sz="1050" dirty="0" smtClean="0">
                <a:solidFill>
                  <a:srgbClr val="F1F2F3"/>
                </a:solidFill>
                <a:latin typeface="Consolas"/>
              </a:rPr>
              <a:t>        </a:t>
            </a:r>
            <a:r>
              <a:rPr lang="en-US" sz="1050" dirty="0" smtClean="0">
                <a:solidFill>
                  <a:srgbClr val="93C763"/>
                </a:solidFill>
                <a:latin typeface="Consolas"/>
              </a:rPr>
              <a:t>public</a:t>
            </a:r>
            <a:r>
              <a:rPr lang="en-US" sz="1050" dirty="0" smtClean="0">
                <a:solidFill>
                  <a:srgbClr val="F1F2F3"/>
                </a:solidFill>
                <a:latin typeface="Consolas"/>
              </a:rPr>
              <a:t> </a:t>
            </a:r>
            <a:r>
              <a:rPr lang="en-US" sz="1050" dirty="0" err="1" smtClean="0">
                <a:solidFill>
                  <a:srgbClr val="93C763"/>
                </a:solidFill>
                <a:latin typeface="Consolas"/>
              </a:rPr>
              <a:t>int</a:t>
            </a:r>
            <a:r>
              <a:rPr lang="en-US" sz="1050" dirty="0" smtClean="0">
                <a:solidFill>
                  <a:srgbClr val="F1F2F3"/>
                </a:solidFill>
                <a:latin typeface="Consolas"/>
              </a:rPr>
              <a:t> </a:t>
            </a:r>
            <a:r>
              <a:rPr lang="en-US" sz="1050" dirty="0" err="1" smtClean="0">
                <a:solidFill>
                  <a:srgbClr val="F1F2F3"/>
                </a:solidFill>
                <a:latin typeface="Consolas"/>
              </a:rPr>
              <a:t>StoneTypeID</a:t>
            </a:r>
            <a:endParaRPr lang="en-US" sz="1050" dirty="0" smtClean="0">
              <a:solidFill>
                <a:srgbClr val="F1F2F3"/>
              </a:solidFill>
              <a:latin typeface="Consolas"/>
            </a:endParaRPr>
          </a:p>
          <a:p>
            <a:r>
              <a:rPr lang="en-US" sz="1050" dirty="0" smtClean="0">
                <a:solidFill>
                  <a:srgbClr val="F1F2F3"/>
                </a:solidFill>
                <a:latin typeface="Consolas"/>
              </a:rPr>
              <a:t>        {</a:t>
            </a:r>
          </a:p>
          <a:p>
            <a:r>
              <a:rPr lang="en-US" sz="1050" dirty="0" smtClean="0">
                <a:solidFill>
                  <a:srgbClr val="F1F2F3"/>
                </a:solidFill>
                <a:latin typeface="Consolas"/>
              </a:rPr>
              <a:t>            </a:t>
            </a:r>
            <a:r>
              <a:rPr lang="en-US" sz="1050" dirty="0" smtClean="0">
                <a:solidFill>
                  <a:srgbClr val="93C763"/>
                </a:solidFill>
                <a:latin typeface="Consolas"/>
              </a:rPr>
              <a:t>get</a:t>
            </a:r>
            <a:endParaRPr lang="en-US" sz="1050" dirty="0" smtClean="0">
              <a:solidFill>
                <a:srgbClr val="F1F2F3"/>
              </a:solidFill>
              <a:latin typeface="Consolas"/>
            </a:endParaRPr>
          </a:p>
          <a:p>
            <a:r>
              <a:rPr lang="en-US" sz="1050" dirty="0" smtClean="0">
                <a:solidFill>
                  <a:srgbClr val="F1F2F3"/>
                </a:solidFill>
                <a:latin typeface="Consolas"/>
              </a:rPr>
              <a:t>            { </a:t>
            </a:r>
            <a:r>
              <a:rPr lang="en-US" sz="1050" dirty="0" smtClean="0">
                <a:solidFill>
                  <a:srgbClr val="93C763"/>
                </a:solidFill>
                <a:latin typeface="Consolas"/>
              </a:rPr>
              <a:t>return</a:t>
            </a:r>
            <a:r>
              <a:rPr lang="en-US" sz="1050" dirty="0" smtClean="0">
                <a:solidFill>
                  <a:srgbClr val="F1F2F3"/>
                </a:solidFill>
                <a:latin typeface="Consolas"/>
              </a:rPr>
              <a:t> _</a:t>
            </a:r>
            <a:r>
              <a:rPr lang="en-US" sz="1050" dirty="0" err="1" smtClean="0">
                <a:solidFill>
                  <a:srgbClr val="F1F2F3"/>
                </a:solidFill>
                <a:latin typeface="Consolas"/>
              </a:rPr>
              <a:t>association</a:t>
            </a:r>
            <a:r>
              <a:rPr lang="en-US" sz="1050" dirty="0" err="1" smtClean="0">
                <a:solidFill>
                  <a:srgbClr val="E8E2B7"/>
                </a:solidFill>
                <a:latin typeface="Consolas"/>
              </a:rPr>
              <a:t>.</a:t>
            </a:r>
            <a:r>
              <a:rPr lang="en-US" sz="1050" dirty="0" err="1" smtClean="0">
                <a:solidFill>
                  <a:srgbClr val="F1F2F3"/>
                </a:solidFill>
                <a:latin typeface="Consolas"/>
              </a:rPr>
              <a:t>StoneTypeID</a:t>
            </a:r>
            <a:r>
              <a:rPr lang="en-US" sz="1050" dirty="0" smtClean="0">
                <a:solidFill>
                  <a:srgbClr val="F1F2F3"/>
                </a:solidFill>
                <a:latin typeface="Consolas"/>
              </a:rPr>
              <a:t>; }</a:t>
            </a:r>
          </a:p>
          <a:p>
            <a:r>
              <a:rPr lang="en-US" sz="1050" dirty="0" smtClean="0">
                <a:solidFill>
                  <a:srgbClr val="F1F2F3"/>
                </a:solidFill>
                <a:latin typeface="Consolas"/>
              </a:rPr>
              <a:t>            </a:t>
            </a:r>
            <a:r>
              <a:rPr lang="en-US" sz="1050" dirty="0" smtClean="0">
                <a:solidFill>
                  <a:srgbClr val="93C763"/>
                </a:solidFill>
                <a:latin typeface="Consolas"/>
              </a:rPr>
              <a:t>set</a:t>
            </a:r>
            <a:endParaRPr lang="en-US" sz="1050" dirty="0" smtClean="0">
              <a:solidFill>
                <a:srgbClr val="F1F2F3"/>
              </a:solidFill>
              <a:latin typeface="Consolas"/>
            </a:endParaRPr>
          </a:p>
          <a:p>
            <a:r>
              <a:rPr lang="en-US" sz="1050" dirty="0" smtClean="0">
                <a:solidFill>
                  <a:srgbClr val="F1F2F3"/>
                </a:solidFill>
                <a:latin typeface="Consolas"/>
              </a:rPr>
              <a:t>            {</a:t>
            </a:r>
          </a:p>
          <a:p>
            <a:r>
              <a:rPr lang="en-US" sz="1050" dirty="0" smtClean="0">
                <a:solidFill>
                  <a:srgbClr val="F1F2F3"/>
                </a:solidFill>
                <a:latin typeface="Consolas"/>
              </a:rPr>
              <a:t>                </a:t>
            </a:r>
            <a:r>
              <a:rPr lang="en-US" sz="1050" dirty="0" err="1" smtClean="0">
                <a:solidFill>
                  <a:srgbClr val="678CB1"/>
                </a:solidFill>
                <a:latin typeface="Consolas"/>
              </a:rPr>
              <a:t>ARCH_Asc_ArchitecturalLocus_MasonryChinkStones</a:t>
            </a:r>
            <a:r>
              <a:rPr lang="en-US" sz="1050" dirty="0" smtClean="0">
                <a:solidFill>
                  <a:srgbClr val="F1F2F3"/>
                </a:solidFill>
                <a:latin typeface="Consolas"/>
              </a:rPr>
              <a:t> </a:t>
            </a:r>
            <a:r>
              <a:rPr lang="en-US" sz="1050" dirty="0" err="1" smtClean="0">
                <a:solidFill>
                  <a:srgbClr val="F1F2F3"/>
                </a:solidFill>
                <a:latin typeface="Consolas"/>
              </a:rPr>
              <a:t>newAssociation</a:t>
            </a:r>
            <a:r>
              <a:rPr lang="en-US" sz="1050" dirty="0" smtClean="0">
                <a:solidFill>
                  <a:srgbClr val="F1F2F3"/>
                </a:solidFill>
                <a:latin typeface="Consolas"/>
              </a:rPr>
              <a:t> </a:t>
            </a:r>
            <a:r>
              <a:rPr lang="en-US" sz="1050" dirty="0" smtClean="0">
                <a:solidFill>
                  <a:srgbClr val="E8E2B7"/>
                </a:solidFill>
                <a:latin typeface="Consolas"/>
              </a:rPr>
              <a:t>=</a:t>
            </a:r>
            <a:r>
              <a:rPr lang="en-US" sz="1050" dirty="0" smtClean="0">
                <a:solidFill>
                  <a:srgbClr val="F1F2F3"/>
                </a:solidFill>
                <a:latin typeface="Consolas"/>
              </a:rPr>
              <a:t> </a:t>
            </a:r>
            <a:br>
              <a:rPr lang="en-US" sz="1050" dirty="0" smtClean="0">
                <a:solidFill>
                  <a:srgbClr val="F1F2F3"/>
                </a:solidFill>
                <a:latin typeface="Consolas"/>
              </a:rPr>
            </a:br>
            <a:r>
              <a:rPr lang="en-US" sz="1050" dirty="0" smtClean="0">
                <a:solidFill>
                  <a:srgbClr val="F1F2F3"/>
                </a:solidFill>
                <a:latin typeface="Consolas"/>
              </a:rPr>
              <a:t>			</a:t>
            </a:r>
            <a:r>
              <a:rPr lang="en-US" sz="1050" dirty="0" smtClean="0">
                <a:solidFill>
                  <a:srgbClr val="93C763"/>
                </a:solidFill>
                <a:latin typeface="Consolas"/>
              </a:rPr>
              <a:t>new</a:t>
            </a:r>
            <a:r>
              <a:rPr lang="en-US" sz="1050" dirty="0" smtClean="0">
                <a:solidFill>
                  <a:srgbClr val="F1F2F3"/>
                </a:solidFill>
                <a:latin typeface="Consolas"/>
              </a:rPr>
              <a:t> </a:t>
            </a:r>
            <a:r>
              <a:rPr lang="en-US" sz="1050" dirty="0" err="1" smtClean="0">
                <a:solidFill>
                  <a:srgbClr val="678CB1"/>
                </a:solidFill>
                <a:latin typeface="Consolas"/>
              </a:rPr>
              <a:t>ARCH_Asc_ArchitecturalLocus_MasonryChinkStones</a:t>
            </a:r>
            <a:r>
              <a:rPr lang="en-US" sz="1050" dirty="0" smtClean="0">
                <a:solidFill>
                  <a:srgbClr val="F1F2F3"/>
                </a:solidFill>
                <a:latin typeface="Consolas"/>
              </a:rPr>
              <a:t>();</a:t>
            </a:r>
          </a:p>
          <a:p>
            <a:r>
              <a:rPr lang="en-US" sz="1050" dirty="0" smtClean="0">
                <a:solidFill>
                  <a:srgbClr val="F1F2F3"/>
                </a:solidFill>
                <a:latin typeface="Consolas"/>
              </a:rPr>
              <a:t>                </a:t>
            </a:r>
            <a:r>
              <a:rPr lang="en-US" sz="1050" dirty="0" err="1" smtClean="0">
                <a:solidFill>
                  <a:srgbClr val="F1F2F3"/>
                </a:solidFill>
                <a:latin typeface="Consolas"/>
              </a:rPr>
              <a:t>newAssociation</a:t>
            </a:r>
            <a:r>
              <a:rPr lang="en-US" sz="1050" dirty="0" err="1" smtClean="0">
                <a:solidFill>
                  <a:srgbClr val="E8E2B7"/>
                </a:solidFill>
                <a:latin typeface="Consolas"/>
              </a:rPr>
              <a:t>.</a:t>
            </a:r>
            <a:r>
              <a:rPr lang="en-US" sz="1050" dirty="0" err="1" smtClean="0">
                <a:solidFill>
                  <a:srgbClr val="F1F2F3"/>
                </a:solidFill>
                <a:latin typeface="Consolas"/>
              </a:rPr>
              <a:t>ARCH_ArchitecturalLocusDescription</a:t>
            </a:r>
            <a:r>
              <a:rPr lang="en-US" sz="1050" dirty="0" smtClean="0">
                <a:solidFill>
                  <a:srgbClr val="F1F2F3"/>
                </a:solidFill>
                <a:latin typeface="Consolas"/>
              </a:rPr>
              <a:t> </a:t>
            </a:r>
            <a:r>
              <a:rPr lang="en-US" sz="1050" dirty="0" smtClean="0">
                <a:solidFill>
                  <a:srgbClr val="E8E2B7"/>
                </a:solidFill>
                <a:latin typeface="Consolas"/>
              </a:rPr>
              <a:t>=</a:t>
            </a:r>
            <a:r>
              <a:rPr lang="en-US" sz="1050" dirty="0" smtClean="0">
                <a:solidFill>
                  <a:srgbClr val="F1F2F3"/>
                </a:solidFill>
                <a:latin typeface="Consolas"/>
              </a:rPr>
              <a:t> 						_</a:t>
            </a:r>
            <a:r>
              <a:rPr lang="en-US" sz="1050" dirty="0" err="1" smtClean="0">
                <a:solidFill>
                  <a:srgbClr val="F1F2F3"/>
                </a:solidFill>
                <a:latin typeface="Consolas"/>
              </a:rPr>
              <a:t>association</a:t>
            </a:r>
            <a:r>
              <a:rPr lang="en-US" sz="1050" dirty="0" err="1" smtClean="0">
                <a:solidFill>
                  <a:srgbClr val="E8E2B7"/>
                </a:solidFill>
                <a:latin typeface="Consolas"/>
              </a:rPr>
              <a:t>.</a:t>
            </a:r>
            <a:r>
              <a:rPr lang="en-US" sz="1050" dirty="0" err="1" smtClean="0">
                <a:solidFill>
                  <a:srgbClr val="F1F2F3"/>
                </a:solidFill>
                <a:latin typeface="Consolas"/>
              </a:rPr>
              <a:t>ARCH_ArchitecturalLocusDescription</a:t>
            </a:r>
            <a:r>
              <a:rPr lang="en-US" sz="1050" dirty="0" smtClean="0">
                <a:solidFill>
                  <a:srgbClr val="F1F2F3"/>
                </a:solidFill>
                <a:latin typeface="Consolas"/>
              </a:rPr>
              <a:t>;</a:t>
            </a:r>
          </a:p>
          <a:p>
            <a:r>
              <a:rPr lang="en-US" sz="1050" dirty="0" smtClean="0">
                <a:solidFill>
                  <a:srgbClr val="F1F2F3"/>
                </a:solidFill>
                <a:latin typeface="Consolas"/>
              </a:rPr>
              <a:t>                </a:t>
            </a:r>
            <a:r>
              <a:rPr lang="en-US" sz="1050" dirty="0" err="1" smtClean="0">
                <a:solidFill>
                  <a:srgbClr val="F1F2F3"/>
                </a:solidFill>
                <a:latin typeface="Consolas"/>
              </a:rPr>
              <a:t>newAssociation</a:t>
            </a:r>
            <a:r>
              <a:rPr lang="en-US" sz="1050" dirty="0" err="1" smtClean="0">
                <a:solidFill>
                  <a:srgbClr val="E8E2B7"/>
                </a:solidFill>
                <a:latin typeface="Consolas"/>
              </a:rPr>
              <a:t>.</a:t>
            </a:r>
            <a:r>
              <a:rPr lang="en-US" sz="1050" dirty="0" err="1" smtClean="0">
                <a:solidFill>
                  <a:srgbClr val="F1F2F3"/>
                </a:solidFill>
                <a:latin typeface="Consolas"/>
              </a:rPr>
              <a:t>StoneTypeID</a:t>
            </a:r>
            <a:r>
              <a:rPr lang="en-US" sz="1050" dirty="0" smtClean="0">
                <a:solidFill>
                  <a:srgbClr val="F1F2F3"/>
                </a:solidFill>
                <a:latin typeface="Consolas"/>
              </a:rPr>
              <a:t> </a:t>
            </a:r>
            <a:r>
              <a:rPr lang="en-US" sz="1050" dirty="0" smtClean="0">
                <a:solidFill>
                  <a:srgbClr val="E8E2B7"/>
                </a:solidFill>
                <a:latin typeface="Consolas"/>
              </a:rPr>
              <a:t>=</a:t>
            </a:r>
            <a:r>
              <a:rPr lang="en-US" sz="1050" dirty="0" smtClean="0">
                <a:solidFill>
                  <a:srgbClr val="F1F2F3"/>
                </a:solidFill>
                <a:latin typeface="Consolas"/>
              </a:rPr>
              <a:t> </a:t>
            </a:r>
            <a:r>
              <a:rPr lang="en-US" sz="1050" dirty="0" smtClean="0">
                <a:solidFill>
                  <a:srgbClr val="93C763"/>
                </a:solidFill>
                <a:latin typeface="Consolas"/>
              </a:rPr>
              <a:t>value</a:t>
            </a:r>
            <a:r>
              <a:rPr lang="en-US" sz="1050" dirty="0" smtClean="0">
                <a:solidFill>
                  <a:srgbClr val="F1F2F3"/>
                </a:solidFill>
                <a:latin typeface="Consolas"/>
              </a:rPr>
              <a:t>;</a:t>
            </a:r>
          </a:p>
          <a:p>
            <a:r>
              <a:rPr lang="en-US" sz="1050" dirty="0" smtClean="0">
                <a:solidFill>
                  <a:srgbClr val="F1F2F3"/>
                </a:solidFill>
                <a:latin typeface="Consolas"/>
              </a:rPr>
              <a:t>                </a:t>
            </a:r>
            <a:r>
              <a:rPr lang="en-US" sz="1050" dirty="0" err="1" smtClean="0">
                <a:solidFill>
                  <a:srgbClr val="F1F2F3"/>
                </a:solidFill>
                <a:latin typeface="Consolas"/>
              </a:rPr>
              <a:t>newAssociation</a:t>
            </a:r>
            <a:r>
              <a:rPr lang="en-US" sz="1050" dirty="0" err="1" smtClean="0">
                <a:solidFill>
                  <a:srgbClr val="E8E2B7"/>
                </a:solidFill>
                <a:latin typeface="Consolas"/>
              </a:rPr>
              <a:t>.</a:t>
            </a:r>
            <a:r>
              <a:rPr lang="en-US" sz="1050" dirty="0" err="1" smtClean="0">
                <a:solidFill>
                  <a:srgbClr val="F1F2F3"/>
                </a:solidFill>
                <a:latin typeface="Consolas"/>
              </a:rPr>
              <a:t>Percentage</a:t>
            </a:r>
            <a:r>
              <a:rPr lang="en-US" sz="1050" dirty="0" smtClean="0">
                <a:solidFill>
                  <a:srgbClr val="F1F2F3"/>
                </a:solidFill>
                <a:latin typeface="Consolas"/>
              </a:rPr>
              <a:t> </a:t>
            </a:r>
            <a:r>
              <a:rPr lang="en-US" sz="1050" dirty="0" smtClean="0">
                <a:solidFill>
                  <a:srgbClr val="E8E2B7"/>
                </a:solidFill>
                <a:latin typeface="Consolas"/>
              </a:rPr>
              <a:t>=</a:t>
            </a:r>
            <a:r>
              <a:rPr lang="en-US" sz="1050" dirty="0" smtClean="0">
                <a:solidFill>
                  <a:srgbClr val="F1F2F3"/>
                </a:solidFill>
                <a:latin typeface="Consolas"/>
              </a:rPr>
              <a:t> _</a:t>
            </a:r>
            <a:r>
              <a:rPr lang="en-US" sz="1050" dirty="0" err="1" smtClean="0">
                <a:solidFill>
                  <a:srgbClr val="F1F2F3"/>
                </a:solidFill>
                <a:latin typeface="Consolas"/>
              </a:rPr>
              <a:t>association</a:t>
            </a:r>
            <a:r>
              <a:rPr lang="en-US" sz="1050" dirty="0" err="1" smtClean="0">
                <a:solidFill>
                  <a:srgbClr val="E8E2B7"/>
                </a:solidFill>
                <a:latin typeface="Consolas"/>
              </a:rPr>
              <a:t>.</a:t>
            </a:r>
            <a:r>
              <a:rPr lang="en-US" sz="1050" dirty="0" err="1" smtClean="0">
                <a:solidFill>
                  <a:srgbClr val="F1F2F3"/>
                </a:solidFill>
                <a:latin typeface="Consolas"/>
              </a:rPr>
              <a:t>Percentage</a:t>
            </a:r>
            <a:r>
              <a:rPr lang="en-US" sz="1050" dirty="0" smtClean="0">
                <a:solidFill>
                  <a:srgbClr val="F1F2F3"/>
                </a:solidFill>
                <a:latin typeface="Consolas"/>
              </a:rPr>
              <a:t>;</a:t>
            </a:r>
          </a:p>
          <a:p>
            <a:r>
              <a:rPr lang="en-US" sz="1050" dirty="0" smtClean="0">
                <a:solidFill>
                  <a:srgbClr val="F1F2F3"/>
                </a:solidFill>
                <a:latin typeface="Consolas"/>
              </a:rPr>
              <a:t>                </a:t>
            </a:r>
            <a:r>
              <a:rPr lang="en-US" sz="1050" dirty="0" err="1" smtClean="0">
                <a:solidFill>
                  <a:srgbClr val="678CB1"/>
                </a:solidFill>
                <a:latin typeface="Consolas"/>
              </a:rPr>
              <a:t>ARCH_Asc_ArchitecturalLocus_MasonryChinkStones</a:t>
            </a:r>
            <a:r>
              <a:rPr lang="en-US" sz="1050" dirty="0" smtClean="0">
                <a:solidFill>
                  <a:srgbClr val="F1F2F3"/>
                </a:solidFill>
                <a:latin typeface="Consolas"/>
              </a:rPr>
              <a:t> </a:t>
            </a:r>
            <a:r>
              <a:rPr lang="en-US" sz="1050" dirty="0" err="1" smtClean="0">
                <a:solidFill>
                  <a:srgbClr val="F1F2F3"/>
                </a:solidFill>
                <a:latin typeface="Consolas"/>
              </a:rPr>
              <a:t>oldAssociation</a:t>
            </a:r>
            <a:r>
              <a:rPr lang="en-US" sz="1050" dirty="0" smtClean="0">
                <a:solidFill>
                  <a:srgbClr val="F1F2F3"/>
                </a:solidFill>
                <a:latin typeface="Consolas"/>
              </a:rPr>
              <a:t> </a:t>
            </a:r>
            <a:r>
              <a:rPr lang="en-US" sz="1050" dirty="0" smtClean="0">
                <a:solidFill>
                  <a:srgbClr val="E8E2B7"/>
                </a:solidFill>
                <a:latin typeface="Consolas"/>
              </a:rPr>
              <a:t>=</a:t>
            </a:r>
            <a:r>
              <a:rPr lang="en-US" sz="1050" dirty="0" smtClean="0">
                <a:solidFill>
                  <a:srgbClr val="F1F2F3"/>
                </a:solidFill>
                <a:latin typeface="Consolas"/>
              </a:rPr>
              <a:t> _association;</a:t>
            </a:r>
          </a:p>
          <a:p>
            <a:r>
              <a:rPr lang="en-US" sz="1050" dirty="0" smtClean="0">
                <a:solidFill>
                  <a:srgbClr val="F1F2F3"/>
                </a:solidFill>
                <a:latin typeface="Consolas"/>
              </a:rPr>
              <a:t>                _association </a:t>
            </a:r>
            <a:r>
              <a:rPr lang="en-US" sz="1050" dirty="0" smtClean="0">
                <a:solidFill>
                  <a:srgbClr val="E8E2B7"/>
                </a:solidFill>
                <a:latin typeface="Consolas"/>
              </a:rPr>
              <a:t>=</a:t>
            </a:r>
            <a:r>
              <a:rPr lang="en-US" sz="1050" dirty="0" smtClean="0">
                <a:solidFill>
                  <a:srgbClr val="F1F2F3"/>
                </a:solidFill>
                <a:latin typeface="Consolas"/>
              </a:rPr>
              <a:t> </a:t>
            </a:r>
            <a:r>
              <a:rPr lang="en-US" sz="1050" dirty="0" err="1" smtClean="0">
                <a:solidFill>
                  <a:srgbClr val="F1F2F3"/>
                </a:solidFill>
                <a:latin typeface="Consolas"/>
              </a:rPr>
              <a:t>newAssociation</a:t>
            </a:r>
            <a:r>
              <a:rPr lang="en-US" sz="1050" dirty="0" smtClean="0">
                <a:solidFill>
                  <a:srgbClr val="F1F2F3"/>
                </a:solidFill>
                <a:latin typeface="Consolas"/>
              </a:rPr>
              <a:t>;</a:t>
            </a:r>
          </a:p>
          <a:p>
            <a:r>
              <a:rPr lang="en-US" sz="1050" dirty="0" smtClean="0">
                <a:solidFill>
                  <a:srgbClr val="F1F2F3"/>
                </a:solidFill>
                <a:latin typeface="Consolas"/>
              </a:rPr>
              <a:t>                </a:t>
            </a:r>
            <a:r>
              <a:rPr lang="en-US" sz="1050" dirty="0" smtClean="0">
                <a:solidFill>
                  <a:srgbClr val="678CB1"/>
                </a:solidFill>
                <a:latin typeface="Consolas"/>
              </a:rPr>
              <a:t>DB</a:t>
            </a:r>
            <a:r>
              <a:rPr lang="en-US" sz="1050" dirty="0" smtClean="0">
                <a:solidFill>
                  <a:srgbClr val="E8E2B7"/>
                </a:solidFill>
                <a:latin typeface="Consolas"/>
              </a:rPr>
              <a:t>.</a:t>
            </a:r>
            <a:r>
              <a:rPr lang="en-US" sz="1050" dirty="0" smtClean="0">
                <a:solidFill>
                  <a:srgbClr val="F1F2F3"/>
                </a:solidFill>
                <a:latin typeface="Consolas"/>
              </a:rPr>
              <a:t>context</a:t>
            </a:r>
            <a:r>
              <a:rPr lang="en-US" sz="1050" dirty="0" smtClean="0">
                <a:solidFill>
                  <a:srgbClr val="E8E2B7"/>
                </a:solidFill>
                <a:latin typeface="Consolas"/>
              </a:rPr>
              <a:t>.</a:t>
            </a:r>
            <a:r>
              <a:rPr lang="en-US" sz="1050" dirty="0" smtClean="0">
                <a:solidFill>
                  <a:srgbClr val="F1F2F3"/>
                </a:solidFill>
                <a:latin typeface="Consolas"/>
              </a:rPr>
              <a:t>ARCH_Asc_ArchitecturalLocus_MasonryChinkStones</a:t>
            </a:r>
            <a:r>
              <a:rPr lang="en-US" sz="1050" dirty="0" smtClean="0">
                <a:solidFill>
                  <a:srgbClr val="E8E2B7"/>
                </a:solidFill>
                <a:latin typeface="Consolas"/>
              </a:rPr>
              <a:t>.</a:t>
            </a:r>
            <a:r>
              <a:rPr lang="en-US" sz="1050" dirty="0" smtClean="0">
                <a:solidFill>
                  <a:srgbClr val="F1F2F3"/>
                </a:solidFill>
                <a:latin typeface="Consolas"/>
              </a:rPr>
              <a:t>DeleteObject(</a:t>
            </a:r>
            <a:r>
              <a:rPr lang="en-US" sz="1050" dirty="0" err="1" smtClean="0">
                <a:solidFill>
                  <a:srgbClr val="F1F2F3"/>
                </a:solidFill>
                <a:latin typeface="Consolas"/>
              </a:rPr>
              <a:t>oldAssociation</a:t>
            </a:r>
            <a:r>
              <a:rPr lang="en-US" sz="1050" dirty="0" smtClean="0">
                <a:solidFill>
                  <a:srgbClr val="F1F2F3"/>
                </a:solidFill>
                <a:latin typeface="Consolas"/>
              </a:rPr>
              <a:t>);</a:t>
            </a:r>
          </a:p>
          <a:p>
            <a:r>
              <a:rPr lang="en-US" sz="1050" dirty="0" smtClean="0">
                <a:solidFill>
                  <a:srgbClr val="F1F2F3"/>
                </a:solidFill>
                <a:latin typeface="Consolas"/>
              </a:rPr>
              <a:t>                </a:t>
            </a:r>
            <a:r>
              <a:rPr lang="en-US" sz="1050" dirty="0" err="1" smtClean="0">
                <a:solidFill>
                  <a:srgbClr val="F1F2F3"/>
                </a:solidFill>
                <a:latin typeface="Consolas"/>
              </a:rPr>
              <a:t>NotifyPropertyChanged</a:t>
            </a:r>
            <a:r>
              <a:rPr lang="en-US" sz="1050" dirty="0" smtClean="0">
                <a:solidFill>
                  <a:srgbClr val="F1F2F3"/>
                </a:solidFill>
                <a:latin typeface="Consolas"/>
              </a:rPr>
              <a:t>(</a:t>
            </a:r>
            <a:r>
              <a:rPr lang="en-US" sz="1050" dirty="0" smtClean="0">
                <a:solidFill>
                  <a:srgbClr val="EC7600"/>
                </a:solidFill>
                <a:latin typeface="Consolas"/>
              </a:rPr>
              <a:t>"</a:t>
            </a:r>
            <a:r>
              <a:rPr lang="en-US" sz="1050" dirty="0" err="1" smtClean="0">
                <a:solidFill>
                  <a:srgbClr val="EC7600"/>
                </a:solidFill>
                <a:latin typeface="Consolas"/>
              </a:rPr>
              <a:t>StoneTypeID</a:t>
            </a:r>
            <a:r>
              <a:rPr lang="en-US" sz="1050" dirty="0" smtClean="0">
                <a:solidFill>
                  <a:srgbClr val="EC7600"/>
                </a:solidFill>
                <a:latin typeface="Consolas"/>
              </a:rPr>
              <a:t>"</a:t>
            </a:r>
            <a:r>
              <a:rPr lang="en-US" sz="1050" dirty="0" smtClean="0">
                <a:solidFill>
                  <a:srgbClr val="F1F2F3"/>
                </a:solidFill>
                <a:latin typeface="Consolas"/>
              </a:rPr>
              <a:t>);</a:t>
            </a:r>
          </a:p>
          <a:p>
            <a:r>
              <a:rPr lang="en-US" sz="1050" dirty="0" smtClean="0">
                <a:solidFill>
                  <a:srgbClr val="F1F2F3"/>
                </a:solidFill>
                <a:latin typeface="Consolas"/>
              </a:rPr>
              <a:t>            }</a:t>
            </a:r>
          </a:p>
          <a:p>
            <a:r>
              <a:rPr lang="en-US" sz="1050" dirty="0" smtClean="0">
                <a:solidFill>
                  <a:srgbClr val="F1F2F3"/>
                </a:solidFill>
                <a:latin typeface="Consolas"/>
              </a:rPr>
              <a:t>        } ...</a:t>
            </a:r>
          </a:p>
        </p:txBody>
      </p:sp>
      <p:sp>
        <p:nvSpPr>
          <p:cNvPr id="5" name="Rectangle 4"/>
          <p:cNvSpPr/>
          <p:nvPr/>
        </p:nvSpPr>
        <p:spPr>
          <a:xfrm>
            <a:off x="457200" y="4198918"/>
            <a:ext cx="8229600" cy="2354491"/>
          </a:xfrm>
          <a:prstGeom prst="rect">
            <a:avLst/>
          </a:prstGeom>
          <a:solidFill>
            <a:schemeClr val="tx1"/>
          </a:solidFill>
        </p:spPr>
        <p:txBody>
          <a:bodyPr wrap="square">
            <a:spAutoFit/>
          </a:bodyPr>
          <a:lstStyle/>
          <a:p>
            <a:r>
              <a:rPr lang="en-US" sz="1050" dirty="0" smtClean="0">
                <a:solidFill>
                  <a:srgbClr val="93C763"/>
                </a:solidFill>
                <a:latin typeface="Consolas"/>
              </a:rPr>
              <a:t>public</a:t>
            </a:r>
            <a:r>
              <a:rPr lang="en-US" sz="1050" dirty="0" smtClean="0">
                <a:solidFill>
                  <a:srgbClr val="F1F2F3"/>
                </a:solidFill>
                <a:latin typeface="Consolas"/>
              </a:rPr>
              <a:t> </a:t>
            </a:r>
            <a:r>
              <a:rPr lang="en-US" sz="1050" dirty="0" smtClean="0">
                <a:solidFill>
                  <a:srgbClr val="93C763"/>
                </a:solidFill>
                <a:latin typeface="Consolas"/>
              </a:rPr>
              <a:t>class</a:t>
            </a:r>
            <a:r>
              <a:rPr lang="en-US" sz="1050" dirty="0" smtClean="0">
                <a:solidFill>
                  <a:srgbClr val="F1F2F3"/>
                </a:solidFill>
                <a:latin typeface="Consolas"/>
              </a:rPr>
              <a:t> </a:t>
            </a:r>
            <a:r>
              <a:rPr lang="en-US" sz="1050" dirty="0" err="1" smtClean="0">
                <a:solidFill>
                  <a:srgbClr val="678CB1"/>
                </a:solidFill>
                <a:latin typeface="Consolas"/>
              </a:rPr>
              <a:t>VChinkStone</a:t>
            </a:r>
            <a:r>
              <a:rPr lang="en-US" sz="1050" dirty="0" smtClean="0">
                <a:solidFill>
                  <a:srgbClr val="F1F2F3"/>
                </a:solidFill>
                <a:latin typeface="Consolas"/>
              </a:rPr>
              <a:t> : </a:t>
            </a:r>
            <a:r>
              <a:rPr lang="en-US" sz="1050" dirty="0" err="1" smtClean="0">
                <a:solidFill>
                  <a:srgbClr val="678CB1"/>
                </a:solidFill>
                <a:latin typeface="Consolas"/>
              </a:rPr>
              <a:t>AbstractViewModel</a:t>
            </a:r>
            <a:endParaRPr lang="en-US" sz="1050" dirty="0" smtClean="0">
              <a:solidFill>
                <a:srgbClr val="F1F2F3"/>
              </a:solidFill>
              <a:latin typeface="Consolas"/>
            </a:endParaRPr>
          </a:p>
          <a:p>
            <a:r>
              <a:rPr lang="en-US" sz="1050" dirty="0" smtClean="0">
                <a:solidFill>
                  <a:srgbClr val="F1F2F3"/>
                </a:solidFill>
                <a:latin typeface="Consolas"/>
              </a:rPr>
              <a:t>    {</a:t>
            </a:r>
          </a:p>
          <a:p>
            <a:r>
              <a:rPr lang="en-US" sz="1050" dirty="0" smtClean="0">
                <a:solidFill>
                  <a:srgbClr val="F1F2F3"/>
                </a:solidFill>
                <a:latin typeface="Consolas"/>
              </a:rPr>
              <a:t>        </a:t>
            </a:r>
            <a:r>
              <a:rPr lang="en-US" sz="1050" dirty="0" smtClean="0">
                <a:solidFill>
                  <a:srgbClr val="93C763"/>
                </a:solidFill>
                <a:latin typeface="Consolas"/>
              </a:rPr>
              <a:t>private</a:t>
            </a:r>
            <a:r>
              <a:rPr lang="en-US" sz="1050" dirty="0" smtClean="0">
                <a:solidFill>
                  <a:srgbClr val="F1F2F3"/>
                </a:solidFill>
                <a:latin typeface="Consolas"/>
              </a:rPr>
              <a:t> </a:t>
            </a:r>
            <a:r>
              <a:rPr lang="en-US" sz="1050" dirty="0" err="1" smtClean="0">
                <a:solidFill>
                  <a:srgbClr val="678CB1"/>
                </a:solidFill>
                <a:latin typeface="Consolas"/>
              </a:rPr>
              <a:t>ARCH_Asc_ArchitecturalLocus_MasonryChinkStones</a:t>
            </a:r>
            <a:r>
              <a:rPr lang="en-US" sz="1050" dirty="0" smtClean="0">
                <a:solidFill>
                  <a:srgbClr val="F1F2F3"/>
                </a:solidFill>
                <a:latin typeface="Consolas"/>
              </a:rPr>
              <a:t> _association;</a:t>
            </a:r>
          </a:p>
          <a:p>
            <a:endParaRPr lang="en-US" sz="1050" dirty="0" smtClean="0">
              <a:solidFill>
                <a:srgbClr val="F1F2F3"/>
              </a:solidFill>
              <a:latin typeface="Consolas"/>
            </a:endParaRPr>
          </a:p>
          <a:p>
            <a:r>
              <a:rPr lang="en-US" sz="1050" dirty="0" smtClean="0">
                <a:solidFill>
                  <a:srgbClr val="F1F2F3"/>
                </a:solidFill>
                <a:latin typeface="Consolas"/>
              </a:rPr>
              <a:t>        </a:t>
            </a:r>
            <a:r>
              <a:rPr lang="en-US" sz="1050" dirty="0" smtClean="0">
                <a:solidFill>
                  <a:srgbClr val="93C763"/>
                </a:solidFill>
                <a:latin typeface="Consolas"/>
              </a:rPr>
              <a:t>public</a:t>
            </a:r>
            <a:r>
              <a:rPr lang="en-US" sz="1050" dirty="0" smtClean="0">
                <a:solidFill>
                  <a:srgbClr val="F1F2F3"/>
                </a:solidFill>
                <a:latin typeface="Consolas"/>
              </a:rPr>
              <a:t> </a:t>
            </a:r>
            <a:r>
              <a:rPr lang="en-US" sz="1050" dirty="0" err="1" smtClean="0">
                <a:solidFill>
                  <a:srgbClr val="93C763"/>
                </a:solidFill>
                <a:latin typeface="Consolas"/>
              </a:rPr>
              <a:t>int</a:t>
            </a:r>
            <a:r>
              <a:rPr lang="en-US" sz="1050" dirty="0" smtClean="0">
                <a:solidFill>
                  <a:srgbClr val="F1F2F3"/>
                </a:solidFill>
                <a:latin typeface="Consolas"/>
              </a:rPr>
              <a:t> </a:t>
            </a:r>
            <a:r>
              <a:rPr lang="en-US" sz="1050" dirty="0" err="1" smtClean="0">
                <a:solidFill>
                  <a:srgbClr val="F1F2F3"/>
                </a:solidFill>
                <a:latin typeface="Consolas"/>
              </a:rPr>
              <a:t>StoneTypeID</a:t>
            </a:r>
            <a:endParaRPr lang="en-US" sz="1050" dirty="0" smtClean="0">
              <a:solidFill>
                <a:srgbClr val="F1F2F3"/>
              </a:solidFill>
              <a:latin typeface="Consolas"/>
            </a:endParaRPr>
          </a:p>
          <a:p>
            <a:r>
              <a:rPr lang="en-US" sz="1050" dirty="0" smtClean="0">
                <a:solidFill>
                  <a:srgbClr val="F1F2F3"/>
                </a:solidFill>
                <a:latin typeface="Consolas"/>
              </a:rPr>
              <a:t>        {</a:t>
            </a:r>
          </a:p>
          <a:p>
            <a:r>
              <a:rPr lang="en-US" sz="1050" dirty="0" smtClean="0">
                <a:solidFill>
                  <a:srgbClr val="F1F2F3"/>
                </a:solidFill>
                <a:latin typeface="Consolas"/>
              </a:rPr>
              <a:t>            </a:t>
            </a:r>
            <a:r>
              <a:rPr lang="en-US" sz="1050" dirty="0" smtClean="0">
                <a:solidFill>
                  <a:srgbClr val="93C763"/>
                </a:solidFill>
                <a:latin typeface="Consolas"/>
              </a:rPr>
              <a:t>get</a:t>
            </a:r>
            <a:endParaRPr lang="en-US" sz="1050" dirty="0" smtClean="0">
              <a:solidFill>
                <a:srgbClr val="F1F2F3"/>
              </a:solidFill>
              <a:latin typeface="Consolas"/>
            </a:endParaRPr>
          </a:p>
          <a:p>
            <a:r>
              <a:rPr lang="en-US" sz="1050" dirty="0" smtClean="0">
                <a:solidFill>
                  <a:srgbClr val="F1F2F3"/>
                </a:solidFill>
                <a:latin typeface="Consolas"/>
              </a:rPr>
              <a:t>            { </a:t>
            </a:r>
            <a:r>
              <a:rPr lang="en-US" sz="1050" dirty="0" smtClean="0">
                <a:solidFill>
                  <a:srgbClr val="93C763"/>
                </a:solidFill>
                <a:latin typeface="Consolas"/>
              </a:rPr>
              <a:t>return</a:t>
            </a:r>
            <a:r>
              <a:rPr lang="en-US" sz="1050" dirty="0" smtClean="0">
                <a:solidFill>
                  <a:srgbClr val="F1F2F3"/>
                </a:solidFill>
                <a:latin typeface="Consolas"/>
              </a:rPr>
              <a:t> _</a:t>
            </a:r>
            <a:r>
              <a:rPr lang="en-US" sz="1050" dirty="0" err="1" smtClean="0">
                <a:solidFill>
                  <a:srgbClr val="F1F2F3"/>
                </a:solidFill>
                <a:latin typeface="Consolas"/>
              </a:rPr>
              <a:t>association</a:t>
            </a:r>
            <a:r>
              <a:rPr lang="en-US" sz="1050" dirty="0" err="1" smtClean="0">
                <a:solidFill>
                  <a:srgbClr val="E8E2B7"/>
                </a:solidFill>
                <a:latin typeface="Consolas"/>
              </a:rPr>
              <a:t>.</a:t>
            </a:r>
            <a:r>
              <a:rPr lang="en-US" sz="1050" dirty="0" err="1" smtClean="0">
                <a:solidFill>
                  <a:srgbClr val="F1F2F3"/>
                </a:solidFill>
                <a:latin typeface="Consolas"/>
              </a:rPr>
              <a:t>StoneTypeID</a:t>
            </a:r>
            <a:r>
              <a:rPr lang="en-US" sz="1050" dirty="0" smtClean="0">
                <a:solidFill>
                  <a:srgbClr val="F1F2F3"/>
                </a:solidFill>
                <a:latin typeface="Consolas"/>
              </a:rPr>
              <a:t>; }</a:t>
            </a:r>
          </a:p>
          <a:p>
            <a:r>
              <a:rPr lang="en-US" sz="1050" dirty="0" smtClean="0">
                <a:solidFill>
                  <a:srgbClr val="F1F2F3"/>
                </a:solidFill>
                <a:latin typeface="Consolas"/>
              </a:rPr>
              <a:t>            </a:t>
            </a:r>
            <a:r>
              <a:rPr lang="en-US" sz="1050" dirty="0" smtClean="0">
                <a:solidFill>
                  <a:srgbClr val="93C763"/>
                </a:solidFill>
                <a:latin typeface="Consolas"/>
              </a:rPr>
              <a:t>set</a:t>
            </a:r>
            <a:endParaRPr lang="en-US" sz="1050" dirty="0" smtClean="0">
              <a:solidFill>
                <a:srgbClr val="F1F2F3"/>
              </a:solidFill>
              <a:latin typeface="Consolas"/>
            </a:endParaRPr>
          </a:p>
          <a:p>
            <a:r>
              <a:rPr lang="en-US" sz="1050" dirty="0" smtClean="0">
                <a:solidFill>
                  <a:srgbClr val="F1F2F3"/>
                </a:solidFill>
                <a:latin typeface="Consolas"/>
              </a:rPr>
              <a:t>            {</a:t>
            </a:r>
          </a:p>
          <a:p>
            <a:r>
              <a:rPr lang="en-US" sz="1050" dirty="0" smtClean="0">
                <a:solidFill>
                  <a:srgbClr val="F1F2F3"/>
                </a:solidFill>
                <a:latin typeface="Consolas"/>
              </a:rPr>
              <a:t>	   </a:t>
            </a:r>
            <a:r>
              <a:rPr lang="en-US" sz="1050" dirty="0">
                <a:solidFill>
                  <a:srgbClr val="F1F2F3"/>
                </a:solidFill>
                <a:latin typeface="Consolas"/>
              </a:rPr>
              <a:t>_</a:t>
            </a:r>
            <a:r>
              <a:rPr lang="en-US" sz="1050" dirty="0" err="1" smtClean="0">
                <a:solidFill>
                  <a:srgbClr val="F1F2F3"/>
                </a:solidFill>
                <a:latin typeface="Consolas"/>
              </a:rPr>
              <a:t>ssociation</a:t>
            </a:r>
            <a:r>
              <a:rPr lang="en-US" sz="1050" dirty="0" err="1" smtClean="0">
                <a:solidFill>
                  <a:srgbClr val="E8E2B7"/>
                </a:solidFill>
                <a:latin typeface="Consolas"/>
              </a:rPr>
              <a:t>.</a:t>
            </a:r>
            <a:r>
              <a:rPr lang="en-US" sz="1050" dirty="0" err="1" smtClean="0">
                <a:solidFill>
                  <a:srgbClr val="F1F2F3"/>
                </a:solidFill>
                <a:latin typeface="Consolas"/>
              </a:rPr>
              <a:t>StoneTypeID</a:t>
            </a:r>
            <a:r>
              <a:rPr lang="en-US" sz="1050" dirty="0" smtClean="0">
                <a:solidFill>
                  <a:srgbClr val="F1F2F3"/>
                </a:solidFill>
                <a:latin typeface="Consolas"/>
              </a:rPr>
              <a:t> </a:t>
            </a:r>
            <a:r>
              <a:rPr lang="en-US" sz="1050" dirty="0" smtClean="0">
                <a:solidFill>
                  <a:srgbClr val="E8E2B7"/>
                </a:solidFill>
                <a:latin typeface="Consolas"/>
              </a:rPr>
              <a:t>=</a:t>
            </a:r>
            <a:r>
              <a:rPr lang="en-US" sz="1050" dirty="0" smtClean="0">
                <a:solidFill>
                  <a:srgbClr val="F1F2F3"/>
                </a:solidFill>
                <a:latin typeface="Consolas"/>
              </a:rPr>
              <a:t> </a:t>
            </a:r>
            <a:r>
              <a:rPr lang="en-US" sz="1050" dirty="0" smtClean="0">
                <a:solidFill>
                  <a:srgbClr val="93C763"/>
                </a:solidFill>
                <a:latin typeface="Consolas"/>
              </a:rPr>
              <a:t>value</a:t>
            </a:r>
            <a:r>
              <a:rPr lang="en-US" sz="1050" dirty="0" smtClean="0">
                <a:solidFill>
                  <a:srgbClr val="F1F2F3"/>
                </a:solidFill>
                <a:latin typeface="Consolas"/>
              </a:rPr>
              <a:t>;</a:t>
            </a:r>
          </a:p>
          <a:p>
            <a:r>
              <a:rPr lang="en-US" sz="1050" dirty="0" smtClean="0">
                <a:solidFill>
                  <a:srgbClr val="F1F2F3"/>
                </a:solidFill>
                <a:latin typeface="Consolas"/>
              </a:rPr>
              <a:t>	   </a:t>
            </a:r>
            <a:r>
              <a:rPr lang="en-US" sz="1050" dirty="0" err="1" smtClean="0">
                <a:solidFill>
                  <a:srgbClr val="F1F2F3"/>
                </a:solidFill>
                <a:latin typeface="Consolas"/>
              </a:rPr>
              <a:t>NotifyPropertyChanged</a:t>
            </a:r>
            <a:r>
              <a:rPr lang="en-US" sz="1050" dirty="0" smtClean="0">
                <a:solidFill>
                  <a:srgbClr val="F1F2F3"/>
                </a:solidFill>
                <a:latin typeface="Consolas"/>
              </a:rPr>
              <a:t>(</a:t>
            </a:r>
            <a:r>
              <a:rPr lang="en-US" sz="1050" dirty="0" smtClean="0">
                <a:solidFill>
                  <a:srgbClr val="EC7600"/>
                </a:solidFill>
                <a:latin typeface="Consolas"/>
              </a:rPr>
              <a:t>"</a:t>
            </a:r>
            <a:r>
              <a:rPr lang="en-US" sz="1050" dirty="0" err="1" smtClean="0">
                <a:solidFill>
                  <a:srgbClr val="EC7600"/>
                </a:solidFill>
                <a:latin typeface="Consolas"/>
              </a:rPr>
              <a:t>StoneTypeID</a:t>
            </a:r>
            <a:r>
              <a:rPr lang="en-US" sz="1050" dirty="0" smtClean="0">
                <a:solidFill>
                  <a:srgbClr val="EC7600"/>
                </a:solidFill>
                <a:latin typeface="Consolas"/>
              </a:rPr>
              <a:t>"</a:t>
            </a:r>
            <a:r>
              <a:rPr lang="en-US" sz="1050" dirty="0" smtClean="0">
                <a:solidFill>
                  <a:srgbClr val="F1F2F3"/>
                </a:solidFill>
                <a:latin typeface="Consolas"/>
              </a:rPr>
              <a:t>);</a:t>
            </a:r>
          </a:p>
          <a:p>
            <a:r>
              <a:rPr lang="en-US" sz="1050" dirty="0" smtClean="0">
                <a:solidFill>
                  <a:srgbClr val="F1F2F3"/>
                </a:solidFill>
                <a:latin typeface="Consolas"/>
              </a:rPr>
              <a:t>            }</a:t>
            </a:r>
          </a:p>
          <a:p>
            <a:r>
              <a:rPr lang="en-US" sz="1050" dirty="0" smtClean="0">
                <a:solidFill>
                  <a:srgbClr val="F1F2F3"/>
                </a:solidFill>
                <a:latin typeface="Consolas"/>
              </a:rPr>
              <a:t>        }  ...</a:t>
            </a:r>
          </a:p>
        </p:txBody>
      </p:sp>
    </p:spTree>
    <p:extLst>
      <p:ext uri="{BB962C8B-B14F-4D97-AF65-F5344CB8AC3E}">
        <p14:creationId xmlns:p14="http://schemas.microsoft.com/office/powerpoint/2010/main" val="36812986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A zip with the code and SQL can be found at:</a:t>
            </a:r>
            <a:br>
              <a:rPr lang="en-US" dirty="0" smtClean="0"/>
            </a:br>
            <a:r>
              <a:rPr lang="en-US" dirty="0" smtClean="0"/>
              <a:t/>
            </a:r>
            <a:br>
              <a:rPr lang="en-US" dirty="0" smtClean="0"/>
            </a:br>
            <a:r>
              <a:rPr lang="en-US" dirty="0" smtClean="0">
                <a:hlinkClick r:id="rId2"/>
              </a:rPr>
              <a:t>http://dra.cs.southern.edu/compwiki/</a:t>
            </a:r>
            <a:br>
              <a:rPr lang="en-US" dirty="0" smtClean="0">
                <a:hlinkClick r:id="rId2"/>
              </a:rPr>
            </a:br>
            <a:r>
              <a:rPr lang="en-US" dirty="0" err="1" smtClean="0">
                <a:hlinkClick r:id="rId2"/>
              </a:rPr>
              <a:t>DatabaseManagementSystems</a:t>
            </a:r>
            <a:r>
              <a:rPr lang="en-US" dirty="0" smtClean="0">
                <a:hlinkClick r:id="rId2"/>
              </a:rPr>
              <a:t>/</a:t>
            </a:r>
            <a:br>
              <a:rPr lang="en-US" dirty="0" smtClean="0">
                <a:hlinkClick r:id="rId2"/>
              </a:rPr>
            </a:br>
            <a:r>
              <a:rPr lang="en-US" dirty="0" err="1" smtClean="0">
                <a:hlinkClick r:id="rId2"/>
              </a:rPr>
              <a:t>AssociationTablePatern</a:t>
            </a:r>
            <a:endParaRPr lang="en-US" dirty="0"/>
          </a:p>
        </p:txBody>
      </p:sp>
      <p:pic>
        <p:nvPicPr>
          <p:cNvPr id="9218" name="Picture 2" descr="C:\Users\scot\AppData\Local\Microsoft\Windows\Temporary Internet Files\Content.IE5\ZCH7LKL5\MC90007871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3754" y="2161233"/>
            <a:ext cx="1622066" cy="39343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2412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lvl="0"/>
            <a:r>
              <a:rPr lang="en-US" dirty="0" smtClean="0"/>
              <a:t>Problem:</a:t>
            </a:r>
            <a:r>
              <a:rPr lang="en-US" baseline="0" dirty="0" smtClean="0"/>
              <a:t> Frameworks use Databases Differently</a:t>
            </a:r>
            <a:endParaRPr lang="en-US" dirty="0"/>
          </a:p>
        </p:txBody>
      </p:sp>
      <p:sp>
        <p:nvSpPr>
          <p:cNvPr id="2" name="Content Placeholder 1"/>
          <p:cNvSpPr>
            <a:spLocks noGrp="1"/>
          </p:cNvSpPr>
          <p:nvPr>
            <p:ph idx="1"/>
          </p:nvPr>
        </p:nvSpPr>
        <p:spPr/>
        <p:txBody>
          <a:bodyPr>
            <a:normAutofit/>
          </a:bodyPr>
          <a:lstStyle/>
          <a:p>
            <a:pPr lvl="0"/>
            <a:r>
              <a:rPr lang="en-US" baseline="0" dirty="0" smtClean="0"/>
              <a:t>ORM </a:t>
            </a:r>
            <a:r>
              <a:rPr lang="en-US" baseline="0" dirty="0" smtClean="0"/>
              <a:t>objects materialized from the database are not autonomous </a:t>
            </a:r>
            <a:r>
              <a:rPr lang="en-US" dirty="0" smtClean="0"/>
              <a:t>– They must contain enough information to identify what </a:t>
            </a:r>
            <a:r>
              <a:rPr lang="en-US" dirty="0"/>
              <a:t>row </a:t>
            </a:r>
            <a:r>
              <a:rPr lang="en-US" dirty="0" smtClean="0"/>
              <a:t>they came from in </a:t>
            </a:r>
            <a:r>
              <a:rPr lang="en-US" dirty="0"/>
              <a:t>the </a:t>
            </a:r>
            <a:r>
              <a:rPr lang="en-US" dirty="0" smtClean="0"/>
              <a:t>Database. If you change that information, you loose connection to the row. </a:t>
            </a:r>
          </a:p>
          <a:p>
            <a:pPr lvl="0"/>
            <a:r>
              <a:rPr lang="en-US" dirty="0" smtClean="0"/>
              <a:t>Obviously information that ties an object to a row is the key field(s) in the row/object</a:t>
            </a:r>
            <a:r>
              <a:rPr lang="en-US" dirty="0" smtClean="0"/>
              <a:t>.</a:t>
            </a:r>
          </a:p>
          <a:p>
            <a:pPr lvl="0"/>
            <a:r>
              <a:rPr lang="en-US" dirty="0"/>
              <a:t>Not a normalization problem</a:t>
            </a:r>
          </a:p>
          <a:p>
            <a:pPr lvl="0"/>
            <a:r>
              <a:rPr lang="en-US" dirty="0"/>
              <a:t>Identity </a:t>
            </a:r>
            <a:r>
              <a:rPr lang="en-US" dirty="0" smtClean="0"/>
              <a:t>Problem</a:t>
            </a:r>
          </a:p>
          <a:p>
            <a:pPr lvl="0"/>
            <a:r>
              <a:rPr lang="en-US" dirty="0" smtClean="0"/>
              <a:t>Why is it important?</a:t>
            </a:r>
          </a:p>
          <a:p>
            <a:pPr lvl="0"/>
            <a:r>
              <a:rPr lang="en-US" dirty="0" smtClean="0"/>
              <a:t>Goal: Teach them …</a:t>
            </a:r>
            <a:endParaRPr lang="en-US" dirty="0"/>
          </a:p>
          <a:p>
            <a:pPr marL="45720" lvl="0" indent="0">
              <a:buNone/>
            </a:pPr>
            <a:endParaRPr lang="en-US" baseline="0" dirty="0" smtClean="0"/>
          </a:p>
        </p:txBody>
      </p:sp>
    </p:spTree>
    <p:extLst>
      <p:ext uri="{BB962C8B-B14F-4D97-AF65-F5344CB8AC3E}">
        <p14:creationId xmlns:p14="http://schemas.microsoft.com/office/powerpoint/2010/main" val="4223095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pPr marL="45720" indent="0">
                  <a:buNone/>
                </a:pPr>
                <a:r>
                  <a:rPr lang="en-US" dirty="0" smtClean="0"/>
                  <a:t>Definition: A Weak Entity cannot be uniquely identified by its attributes alone. </a:t>
                </a:r>
              </a:p>
              <a:p>
                <a:pPr marL="45720" indent="0">
                  <a:buNone/>
                </a:pPr>
                <a:endParaRPr lang="en-US" dirty="0"/>
              </a:p>
              <a:p>
                <a:pPr marL="45720" indent="0">
                  <a:buNone/>
                </a:pPr>
                <a:r>
                  <a:rPr lang="en-US" dirty="0" smtClean="0"/>
                  <a:t>Definition: An ID-Dependent entity contains a foreign key as part of its primary key.</a:t>
                </a:r>
              </a:p>
              <a:p>
                <a:pPr marL="45720" indent="0">
                  <a:buNone/>
                </a:pPr>
                <a:endParaRPr lang="en-US" dirty="0" smtClean="0"/>
              </a:p>
              <a:p>
                <a:pPr marL="45720" indent="0">
                  <a:buNone/>
                </a:pPr>
                <a14:m>
                  <m:oMathPara xmlns:m="http://schemas.openxmlformats.org/officeDocument/2006/math">
                    <m:oMathParaPr>
                      <m:jc m:val="centerGroup"/>
                    </m:oMathParaPr>
                    <m:oMath xmlns:m="http://schemas.openxmlformats.org/officeDocument/2006/math">
                      <m:r>
                        <a:rPr lang="en-US" b="0" i="1" smtClean="0">
                          <a:latin typeface="Cambria Math"/>
                        </a:rPr>
                        <m:t>𝐿𝑒𝑡</m:t>
                      </m:r>
                      <m:r>
                        <a:rPr lang="en-US" b="0" i="1" smtClean="0">
                          <a:latin typeface="Cambria Math"/>
                        </a:rPr>
                        <m:t> </m:t>
                      </m:r>
                      <m:r>
                        <a:rPr lang="en-US" b="0" i="1" smtClean="0">
                          <a:latin typeface="Cambria Math"/>
                        </a:rPr>
                        <m:t>𝑋</m:t>
                      </m:r>
                      <m:r>
                        <a:rPr lang="en-US" b="0" i="1" smtClean="0">
                          <a:latin typeface="Cambria Math"/>
                        </a:rPr>
                        <m:t>=</m:t>
                      </m:r>
                      <m:d>
                        <m:dPr>
                          <m:begChr m:val="{"/>
                          <m:endChr m:val="|"/>
                          <m:ctrlPr>
                            <a:rPr lang="en-US" b="0" i="1" smtClean="0">
                              <a:latin typeface="Cambria Math"/>
                            </a:rPr>
                          </m:ctrlPr>
                        </m:dPr>
                        <m:e>
                          <m:r>
                            <a:rPr lang="en-US" b="0" i="1" smtClean="0">
                              <a:latin typeface="Cambria Math"/>
                            </a:rPr>
                            <m:t>𝑥</m:t>
                          </m:r>
                          <m:r>
                            <a:rPr lang="en-US" b="0" i="1" smtClean="0">
                              <a:latin typeface="Cambria Math"/>
                            </a:rPr>
                            <m:t> </m:t>
                          </m:r>
                        </m:e>
                      </m:d>
                      <m:r>
                        <a:rPr lang="en-US" b="0" i="1" smtClean="0">
                          <a:latin typeface="Cambria Math"/>
                        </a:rPr>
                        <m:t> </m:t>
                      </m:r>
                      <m:r>
                        <a:rPr lang="en-US" b="0" i="1" smtClean="0">
                          <a:latin typeface="Cambria Math"/>
                        </a:rPr>
                        <m:t>𝑥</m:t>
                      </m:r>
                      <m:r>
                        <a:rPr lang="en-US" b="0" i="1" smtClean="0">
                          <a:latin typeface="Cambria Math"/>
                        </a:rPr>
                        <m:t> </m:t>
                      </m:r>
                      <m:r>
                        <a:rPr lang="en-US" b="0" i="1" smtClean="0">
                          <a:latin typeface="Cambria Math"/>
                        </a:rPr>
                        <m:t>𝑖𝑠</m:t>
                      </m:r>
                      <m:r>
                        <a:rPr lang="en-US" b="0" i="1" smtClean="0">
                          <a:latin typeface="Cambria Math"/>
                        </a:rPr>
                        <m:t> </m:t>
                      </m:r>
                      <m:r>
                        <a:rPr lang="en-US" b="0" i="1" smtClean="0">
                          <a:latin typeface="Cambria Math"/>
                        </a:rPr>
                        <m:t>𝑎</m:t>
                      </m:r>
                      <m:r>
                        <a:rPr lang="en-US" b="0" i="1" smtClean="0">
                          <a:latin typeface="Cambria Math"/>
                        </a:rPr>
                        <m:t> </m:t>
                      </m:r>
                      <m:r>
                        <a:rPr lang="en-US" b="0" i="1" smtClean="0">
                          <a:latin typeface="Cambria Math"/>
                        </a:rPr>
                        <m:t>𝑤𝑒𝑎𝑘</m:t>
                      </m:r>
                      <m:r>
                        <a:rPr lang="en-US" b="0" i="1" smtClean="0">
                          <a:latin typeface="Cambria Math"/>
                        </a:rPr>
                        <m:t> </m:t>
                      </m:r>
                      <m:r>
                        <a:rPr lang="en-US" b="0" i="1" smtClean="0">
                          <a:latin typeface="Cambria Math"/>
                        </a:rPr>
                        <m:t>𝑒𝑛𝑡𝑖𝑡𝑦</m:t>
                      </m:r>
                      <m:r>
                        <a:rPr lang="en-US" b="0" i="1" smtClean="0">
                          <a:latin typeface="Cambria Math"/>
                        </a:rPr>
                        <m:t>}</m:t>
                      </m:r>
                    </m:oMath>
                  </m:oMathPara>
                </a14:m>
                <a:endParaRPr lang="en-US" dirty="0" smtClean="0"/>
              </a:p>
              <a:p>
                <a:pPr marL="45720" indent="0">
                  <a:buNone/>
                </a:pPr>
                <a:r>
                  <a:rPr lang="en-US" dirty="0" smtClean="0"/>
                  <a:t>and </a:t>
                </a:r>
              </a:p>
              <a:p>
                <a:pPr marL="45720" indent="0">
                  <a:buNone/>
                </a:pPr>
                <a14:m>
                  <m:oMathPara xmlns:m="http://schemas.openxmlformats.org/officeDocument/2006/math">
                    <m:oMathParaPr>
                      <m:jc m:val="centerGroup"/>
                    </m:oMathParaPr>
                    <m:oMath xmlns:m="http://schemas.openxmlformats.org/officeDocument/2006/math">
                      <m:r>
                        <a:rPr lang="en-US" b="0" i="1" smtClean="0">
                          <a:latin typeface="Cambria Math"/>
                        </a:rPr>
                        <m:t>𝐿𝑒𝑡</m:t>
                      </m:r>
                      <m:r>
                        <a:rPr lang="en-US" b="0" i="1" smtClean="0">
                          <a:latin typeface="Cambria Math"/>
                        </a:rPr>
                        <m:t> </m:t>
                      </m:r>
                      <m:r>
                        <a:rPr lang="en-US" b="0" i="1" smtClean="0">
                          <a:latin typeface="Cambria Math"/>
                        </a:rPr>
                        <m:t>𝑌</m:t>
                      </m:r>
                      <m:r>
                        <a:rPr lang="en-US" b="0" i="1" smtClean="0">
                          <a:latin typeface="Cambria Math"/>
                        </a:rPr>
                        <m:t>=</m:t>
                      </m:r>
                      <m:d>
                        <m:dPr>
                          <m:begChr m:val="{"/>
                          <m:endChr m:val="|"/>
                          <m:ctrlPr>
                            <a:rPr lang="en-US" b="0" i="1" smtClean="0">
                              <a:latin typeface="Cambria Math"/>
                            </a:rPr>
                          </m:ctrlPr>
                        </m:dPr>
                        <m:e>
                          <m:r>
                            <a:rPr lang="en-US" b="0" i="1" smtClean="0">
                              <a:latin typeface="Cambria Math"/>
                            </a:rPr>
                            <m:t>𝑦</m:t>
                          </m:r>
                          <m:r>
                            <a:rPr lang="en-US" b="0" i="1" smtClean="0">
                              <a:latin typeface="Cambria Math"/>
                            </a:rPr>
                            <m:t> </m:t>
                          </m:r>
                        </m:e>
                      </m:d>
                      <m:r>
                        <a:rPr lang="en-US" b="0" i="1" smtClean="0">
                          <a:latin typeface="Cambria Math"/>
                        </a:rPr>
                        <m:t> </m:t>
                      </m:r>
                      <m:r>
                        <a:rPr lang="en-US" b="0" i="1" smtClean="0">
                          <a:latin typeface="Cambria Math"/>
                        </a:rPr>
                        <m:t>𝑦</m:t>
                      </m:r>
                      <m:r>
                        <a:rPr lang="en-US" b="0" i="1" smtClean="0">
                          <a:latin typeface="Cambria Math"/>
                        </a:rPr>
                        <m:t> </m:t>
                      </m:r>
                      <m:r>
                        <a:rPr lang="en-US" b="0" i="1" smtClean="0">
                          <a:latin typeface="Cambria Math"/>
                        </a:rPr>
                        <m:t>𝑖𝑠</m:t>
                      </m:r>
                      <m:r>
                        <a:rPr lang="en-US" b="0" i="1" smtClean="0">
                          <a:latin typeface="Cambria Math"/>
                        </a:rPr>
                        <m:t> </m:t>
                      </m:r>
                      <m:r>
                        <a:rPr lang="en-US" b="0" i="1" smtClean="0">
                          <a:latin typeface="Cambria Math"/>
                        </a:rPr>
                        <m:t>𝑎𝑛</m:t>
                      </m:r>
                      <m:r>
                        <a:rPr lang="en-US" b="0" i="1" smtClean="0">
                          <a:latin typeface="Cambria Math"/>
                        </a:rPr>
                        <m:t> </m:t>
                      </m:r>
                      <m:r>
                        <a:rPr lang="en-US" b="0" i="1" smtClean="0">
                          <a:latin typeface="Cambria Math"/>
                        </a:rPr>
                        <m:t>𝐼𝐷</m:t>
                      </m:r>
                      <m:r>
                        <a:rPr lang="en-US" b="0" i="1" smtClean="0">
                          <a:latin typeface="Cambria Math"/>
                        </a:rPr>
                        <m:t>−</m:t>
                      </m:r>
                      <m:r>
                        <a:rPr lang="en-US" b="0" i="1" smtClean="0">
                          <a:latin typeface="Cambria Math"/>
                        </a:rPr>
                        <m:t>𝑑𝑒𝑝𝑒𝑛𝑑𝑒𝑛𝑡</m:t>
                      </m:r>
                      <m:r>
                        <a:rPr lang="en-US" b="0" i="1" smtClean="0">
                          <a:latin typeface="Cambria Math"/>
                        </a:rPr>
                        <m:t> </m:t>
                      </m:r>
                      <m:r>
                        <a:rPr lang="en-US" b="0" i="1" smtClean="0">
                          <a:latin typeface="Cambria Math"/>
                        </a:rPr>
                        <m:t>𝑒𝑛𝑡𝑖𝑡𝑦</m:t>
                      </m:r>
                      <m:r>
                        <a:rPr lang="en-US" b="0" i="1" smtClean="0">
                          <a:latin typeface="Cambria Math"/>
                        </a:rPr>
                        <m:t>}</m:t>
                      </m:r>
                    </m:oMath>
                  </m:oMathPara>
                </a14:m>
                <a:endParaRPr lang="en-US" dirty="0" smtClean="0"/>
              </a:p>
              <a:p>
                <a:pPr marL="45720" indent="0">
                  <a:buNone/>
                </a:pPr>
                <a:r>
                  <a:rPr lang="en-US" dirty="0" smtClean="0"/>
                  <a:t>Then we have </a:t>
                </a:r>
                <a14:m>
                  <m:oMath xmlns:m="http://schemas.openxmlformats.org/officeDocument/2006/math">
                    <m:r>
                      <a:rPr lang="en-US" b="0" i="1" smtClean="0">
                        <a:latin typeface="Cambria Math"/>
                      </a:rPr>
                      <m:t>𝑌</m:t>
                    </m:r>
                    <m:r>
                      <a:rPr lang="en-US" b="0" i="1" smtClean="0">
                        <a:latin typeface="Cambria Math"/>
                      </a:rPr>
                      <m:t>⊂</m:t>
                    </m:r>
                    <m:r>
                      <a:rPr lang="en-US" b="0" i="1" smtClean="0">
                        <a:latin typeface="Cambria Math"/>
                      </a:rPr>
                      <m:t>𝑋</m:t>
                    </m:r>
                  </m:oMath>
                </a14:m>
                <a:r>
                  <a:rPr lang="en-US" dirty="0" smtClean="0"/>
                  <a:t>. </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519" t="-1078"/>
                </a:stretch>
              </a:blipFill>
            </p:spPr>
            <p:txBody>
              <a:bodyPr/>
              <a:lstStyle/>
              <a:p>
                <a:r>
                  <a:rPr lang="en-US">
                    <a:noFill/>
                  </a:rPr>
                  <a:t> </a:t>
                </a:r>
              </a:p>
            </p:txBody>
          </p:sp>
        </mc:Fallback>
      </mc:AlternateContent>
    </p:spTree>
    <p:extLst>
      <p:ext uri="{BB962C8B-B14F-4D97-AF65-F5344CB8AC3E}">
        <p14:creationId xmlns:p14="http://schemas.microsoft.com/office/powerpoint/2010/main" val="40518881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54097"/>
          </a:xfrm>
        </p:spPr>
        <p:txBody>
          <a:bodyPr>
            <a:normAutofit fontScale="90000"/>
          </a:bodyPr>
          <a:lstStyle/>
          <a:p>
            <a:r>
              <a:rPr lang="en-US" dirty="0" smtClean="0"/>
              <a:t>Quintessential Textbook </a:t>
            </a:r>
            <a:br>
              <a:rPr lang="en-US" dirty="0" smtClean="0"/>
            </a:br>
            <a:r>
              <a:rPr lang="en-US" dirty="0" smtClean="0"/>
              <a:t>ID-Dependent/Weak Entities</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012078721"/>
              </p:ext>
            </p:extLst>
          </p:nvPr>
        </p:nvGraphicFramePr>
        <p:xfrm>
          <a:off x="1828800" y="2057400"/>
          <a:ext cx="5500687" cy="3603625"/>
        </p:xfrm>
        <a:graphic>
          <a:graphicData uri="http://schemas.openxmlformats.org/presentationml/2006/ole">
            <mc:AlternateContent xmlns:mc="http://schemas.openxmlformats.org/markup-compatibility/2006">
              <mc:Choice xmlns:v="urn:schemas-microsoft-com:vml" Requires="v">
                <p:oleObj spid="_x0000_s4108" name="Visio" r:id="rId4" imgW="5499907" imgH="3604230" progId="Visio.Drawing.11">
                  <p:embed/>
                </p:oleObj>
              </mc:Choice>
              <mc:Fallback>
                <p:oleObj name="Visio" r:id="rId4" imgW="5499907" imgH="3604230" progId="Visio.Drawing.11">
                  <p:embed/>
                  <p:pic>
                    <p:nvPicPr>
                      <p:cNvPr id="0" name=""/>
                      <p:cNvPicPr/>
                      <p:nvPr/>
                    </p:nvPicPr>
                    <p:blipFill>
                      <a:blip r:embed="rId5"/>
                      <a:stretch>
                        <a:fillRect/>
                      </a:stretch>
                    </p:blipFill>
                    <p:spPr>
                      <a:xfrm>
                        <a:off x="1828800" y="2057400"/>
                        <a:ext cx="5500687" cy="3603625"/>
                      </a:xfrm>
                      <a:prstGeom prst="rect">
                        <a:avLst/>
                      </a:prstGeom>
                    </p:spPr>
                  </p:pic>
                </p:oleObj>
              </mc:Fallback>
            </mc:AlternateContent>
          </a:graphicData>
        </a:graphic>
      </p:graphicFrame>
      <p:cxnSp>
        <p:nvCxnSpPr>
          <p:cNvPr id="6" name="Straight Arrow Connector 5"/>
          <p:cNvCxnSpPr/>
          <p:nvPr/>
        </p:nvCxnSpPr>
        <p:spPr>
          <a:xfrm flipH="1">
            <a:off x="4572000" y="1219200"/>
            <a:ext cx="1447800" cy="7620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457200" y="4876800"/>
            <a:ext cx="1371600" cy="15240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2289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1"/>
            <a:ext cx="7620000" cy="1066800"/>
          </a:xfrm>
        </p:spPr>
        <p:txBody>
          <a:bodyPr>
            <a:noAutofit/>
          </a:bodyPr>
          <a:lstStyle/>
          <a:p>
            <a:r>
              <a:rPr lang="en-US" sz="4800" dirty="0" smtClean="0"/>
              <a:t>ORM Intersection Tables</a:t>
            </a:r>
            <a:endParaRPr lang="en-US" sz="4800" dirty="0"/>
          </a:p>
        </p:txBody>
      </p:sp>
      <p:graphicFrame>
        <p:nvGraphicFramePr>
          <p:cNvPr id="5" name="Object 4"/>
          <p:cNvGraphicFramePr>
            <a:graphicFrameLocks noChangeAspect="1"/>
          </p:cNvGraphicFramePr>
          <p:nvPr>
            <p:extLst>
              <p:ext uri="{D42A27DB-BD31-4B8C-83A1-F6EECF244321}">
                <p14:modId xmlns:p14="http://schemas.microsoft.com/office/powerpoint/2010/main" val="1912739575"/>
              </p:ext>
            </p:extLst>
          </p:nvPr>
        </p:nvGraphicFramePr>
        <p:xfrm>
          <a:off x="1143000" y="1752600"/>
          <a:ext cx="6792771" cy="1905000"/>
        </p:xfrm>
        <a:graphic>
          <a:graphicData uri="http://schemas.openxmlformats.org/presentationml/2006/ole">
            <mc:AlternateContent xmlns:mc="http://schemas.openxmlformats.org/markup-compatibility/2006">
              <mc:Choice xmlns:v="urn:schemas-microsoft-com:vml" Requires="v">
                <p:oleObj spid="_x0000_s1067" name="Visio" r:id="rId4" imgW="4993407" imgH="1399680" progId="Visio.Drawing.11">
                  <p:embed/>
                </p:oleObj>
              </mc:Choice>
              <mc:Fallback>
                <p:oleObj name="Visio" r:id="rId4" imgW="4993407" imgH="1399680" progId="Visio.Drawing.11">
                  <p:embed/>
                  <p:pic>
                    <p:nvPicPr>
                      <p:cNvPr id="0" name=""/>
                      <p:cNvPicPr/>
                      <p:nvPr/>
                    </p:nvPicPr>
                    <p:blipFill>
                      <a:blip r:embed="rId5"/>
                      <a:stretch>
                        <a:fillRect/>
                      </a:stretch>
                    </p:blipFill>
                    <p:spPr>
                      <a:xfrm>
                        <a:off x="1143000" y="1752600"/>
                        <a:ext cx="6792771" cy="19050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257241253"/>
              </p:ext>
            </p:extLst>
          </p:nvPr>
        </p:nvGraphicFramePr>
        <p:xfrm>
          <a:off x="304800" y="4267200"/>
          <a:ext cx="8568769" cy="2082800"/>
        </p:xfrm>
        <a:graphic>
          <a:graphicData uri="http://schemas.openxmlformats.org/presentationml/2006/ole">
            <mc:AlternateContent xmlns:mc="http://schemas.openxmlformats.org/markup-compatibility/2006">
              <mc:Choice xmlns:v="urn:schemas-microsoft-com:vml" Requires="v">
                <p:oleObj spid="_x0000_s1068" name="Visio" r:id="rId6" imgW="4180037" imgH="1015740" progId="Visio.Drawing.11">
                  <p:embed/>
                </p:oleObj>
              </mc:Choice>
              <mc:Fallback>
                <p:oleObj name="Visio" r:id="rId6" imgW="4180037" imgH="1015740" progId="Visio.Drawing.11">
                  <p:embed/>
                  <p:pic>
                    <p:nvPicPr>
                      <p:cNvPr id="0" name=""/>
                      <p:cNvPicPr/>
                      <p:nvPr/>
                    </p:nvPicPr>
                    <p:blipFill>
                      <a:blip r:embed="rId7"/>
                      <a:stretch>
                        <a:fillRect/>
                      </a:stretch>
                    </p:blipFill>
                    <p:spPr>
                      <a:xfrm>
                        <a:off x="304800" y="4267200"/>
                        <a:ext cx="8568769" cy="2082800"/>
                      </a:xfrm>
                      <a:prstGeom prst="rect">
                        <a:avLst/>
                      </a:prstGeom>
                    </p:spPr>
                  </p:pic>
                </p:oleObj>
              </mc:Fallback>
            </mc:AlternateContent>
          </a:graphicData>
        </a:graphic>
      </p:graphicFrame>
      <p:sp>
        <p:nvSpPr>
          <p:cNvPr id="7" name="TextBox 6"/>
          <p:cNvSpPr txBox="1"/>
          <p:nvPr/>
        </p:nvSpPr>
        <p:spPr>
          <a:xfrm>
            <a:off x="3048000" y="1380414"/>
            <a:ext cx="3124200" cy="369332"/>
          </a:xfrm>
          <a:prstGeom prst="rect">
            <a:avLst/>
          </a:prstGeom>
          <a:noFill/>
        </p:spPr>
        <p:txBody>
          <a:bodyPr wrap="square" rtlCol="0">
            <a:spAutoFit/>
          </a:bodyPr>
          <a:lstStyle/>
          <a:p>
            <a:pPr algn="ctr"/>
            <a:r>
              <a:rPr lang="en-US" dirty="0" smtClean="0"/>
              <a:t>Database: ER-Diagram</a:t>
            </a:r>
            <a:endParaRPr lang="en-US" dirty="0"/>
          </a:p>
        </p:txBody>
      </p:sp>
      <p:sp>
        <p:nvSpPr>
          <p:cNvPr id="11" name="TextBox 10"/>
          <p:cNvSpPr txBox="1"/>
          <p:nvPr/>
        </p:nvSpPr>
        <p:spPr>
          <a:xfrm>
            <a:off x="2941163" y="6096000"/>
            <a:ext cx="3124200" cy="369332"/>
          </a:xfrm>
          <a:prstGeom prst="rect">
            <a:avLst/>
          </a:prstGeom>
          <a:noFill/>
        </p:spPr>
        <p:txBody>
          <a:bodyPr wrap="square" rtlCol="0">
            <a:spAutoFit/>
          </a:bodyPr>
          <a:lstStyle/>
          <a:p>
            <a:pPr algn="ctr"/>
            <a:r>
              <a:rPr lang="en-US" dirty="0" smtClean="0"/>
              <a:t>Object: UML Design</a:t>
            </a:r>
            <a:endParaRPr lang="en-US" dirty="0"/>
          </a:p>
        </p:txBody>
      </p:sp>
      <p:grpSp>
        <p:nvGrpSpPr>
          <p:cNvPr id="15" name="Group 14"/>
          <p:cNvGrpSpPr/>
          <p:nvPr/>
        </p:nvGrpSpPr>
        <p:grpSpPr>
          <a:xfrm>
            <a:off x="1752600" y="3505198"/>
            <a:ext cx="5410200" cy="965738"/>
            <a:chOff x="1752600" y="3505198"/>
            <a:chExt cx="5410200" cy="965738"/>
          </a:xfrm>
        </p:grpSpPr>
        <p:cxnSp>
          <p:nvCxnSpPr>
            <p:cNvPr id="9" name="Straight Arrow Connector 8"/>
            <p:cNvCxnSpPr/>
            <p:nvPr/>
          </p:nvCxnSpPr>
          <p:spPr>
            <a:xfrm>
              <a:off x="4610100" y="3505198"/>
              <a:ext cx="0" cy="530747"/>
            </a:xfrm>
            <a:prstGeom prst="straightConnector1">
              <a:avLst/>
            </a:prstGeom>
            <a:ln w="38100" cmpd="sng">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467100" y="4009271"/>
              <a:ext cx="2286000" cy="461665"/>
            </a:xfrm>
            <a:prstGeom prst="rect">
              <a:avLst/>
            </a:prstGeom>
            <a:noFill/>
          </p:spPr>
          <p:txBody>
            <a:bodyPr wrap="square" rtlCol="0">
              <a:spAutoFit/>
            </a:bodyPr>
            <a:lstStyle/>
            <a:p>
              <a:pPr algn="ctr"/>
              <a:r>
                <a:rPr lang="en-US" sz="1200" u="sng" dirty="0" smtClean="0"/>
                <a:t>Weak entity is not materialized by Entity Framework</a:t>
              </a:r>
              <a:endParaRPr lang="en-US" sz="900" u="sng" dirty="0"/>
            </a:p>
          </p:txBody>
        </p:sp>
        <p:cxnSp>
          <p:nvCxnSpPr>
            <p:cNvPr id="17" name="Straight Arrow Connector 16"/>
            <p:cNvCxnSpPr/>
            <p:nvPr/>
          </p:nvCxnSpPr>
          <p:spPr>
            <a:xfrm>
              <a:off x="1752600" y="3505198"/>
              <a:ext cx="0" cy="530747"/>
            </a:xfrm>
            <a:prstGeom prst="straightConnector1">
              <a:avLst/>
            </a:prstGeom>
            <a:ln w="38100" cmpd="sng">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7162800" y="3657600"/>
              <a:ext cx="0" cy="378345"/>
            </a:xfrm>
            <a:prstGeom prst="straightConnector1">
              <a:avLst/>
            </a:prstGeom>
            <a:ln w="38100" cmpd="sng">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04679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ORM Association Tables</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48688601"/>
              </p:ext>
            </p:extLst>
          </p:nvPr>
        </p:nvGraphicFramePr>
        <p:xfrm>
          <a:off x="685800" y="1524000"/>
          <a:ext cx="7843665" cy="2438400"/>
        </p:xfrm>
        <a:graphic>
          <a:graphicData uri="http://schemas.openxmlformats.org/presentationml/2006/ole">
            <mc:AlternateContent xmlns:mc="http://schemas.openxmlformats.org/markup-compatibility/2006">
              <mc:Choice xmlns:v="urn:schemas-microsoft-com:vml" Requires="v">
                <p:oleObj spid="_x0000_s6160" name="Visio" r:id="rId3" imgW="5679005" imgH="1765530" progId="Visio.Drawing.11">
                  <p:embed/>
                </p:oleObj>
              </mc:Choice>
              <mc:Fallback>
                <p:oleObj name="Visio" r:id="rId3" imgW="5679005" imgH="1765530" progId="Visio.Drawing.11">
                  <p:embed/>
                  <p:pic>
                    <p:nvPicPr>
                      <p:cNvPr id="0" name=""/>
                      <p:cNvPicPr/>
                      <p:nvPr/>
                    </p:nvPicPr>
                    <p:blipFill>
                      <a:blip r:embed="rId4"/>
                      <a:stretch>
                        <a:fillRect/>
                      </a:stretch>
                    </p:blipFill>
                    <p:spPr>
                      <a:xfrm>
                        <a:off x="685800" y="1524000"/>
                        <a:ext cx="7843665" cy="24384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075682253"/>
              </p:ext>
            </p:extLst>
          </p:nvPr>
        </p:nvGraphicFramePr>
        <p:xfrm>
          <a:off x="548640" y="3962401"/>
          <a:ext cx="7985760" cy="2722418"/>
        </p:xfrm>
        <a:graphic>
          <a:graphicData uri="http://schemas.openxmlformats.org/presentationml/2006/ole">
            <mc:AlternateContent xmlns:mc="http://schemas.openxmlformats.org/markup-compatibility/2006">
              <mc:Choice xmlns:v="urn:schemas-microsoft-com:vml" Requires="v">
                <p:oleObj spid="_x0000_s6161" name="Visio" r:id="rId5" imgW="4609819" imgH="1571940" progId="Visio.Drawing.11">
                  <p:embed/>
                </p:oleObj>
              </mc:Choice>
              <mc:Fallback>
                <p:oleObj name="Visio" r:id="rId5" imgW="4609819" imgH="1571940" progId="Visio.Drawing.11">
                  <p:embed/>
                  <p:pic>
                    <p:nvPicPr>
                      <p:cNvPr id="0" name=""/>
                      <p:cNvPicPr/>
                      <p:nvPr/>
                    </p:nvPicPr>
                    <p:blipFill>
                      <a:blip r:embed="rId6"/>
                      <a:stretch>
                        <a:fillRect/>
                      </a:stretch>
                    </p:blipFill>
                    <p:spPr>
                      <a:xfrm>
                        <a:off x="548640" y="3962401"/>
                        <a:ext cx="7985760" cy="2722418"/>
                      </a:xfrm>
                      <a:prstGeom prst="rect">
                        <a:avLst/>
                      </a:prstGeom>
                    </p:spPr>
                  </p:pic>
                </p:oleObj>
              </mc:Fallback>
            </mc:AlternateContent>
          </a:graphicData>
        </a:graphic>
      </p:graphicFrame>
      <p:grpSp>
        <p:nvGrpSpPr>
          <p:cNvPr id="13" name="Group 12"/>
          <p:cNvGrpSpPr/>
          <p:nvPr/>
        </p:nvGrpSpPr>
        <p:grpSpPr>
          <a:xfrm>
            <a:off x="1752600" y="3377662"/>
            <a:ext cx="5410200" cy="2261138"/>
            <a:chOff x="1752600" y="3377662"/>
            <a:chExt cx="5410200" cy="2261138"/>
          </a:xfrm>
        </p:grpSpPr>
        <p:cxnSp>
          <p:nvCxnSpPr>
            <p:cNvPr id="8" name="Straight Arrow Connector 7"/>
            <p:cNvCxnSpPr/>
            <p:nvPr/>
          </p:nvCxnSpPr>
          <p:spPr>
            <a:xfrm>
              <a:off x="4610100" y="3377662"/>
              <a:ext cx="0" cy="2261138"/>
            </a:xfrm>
            <a:prstGeom prst="straightConnector1">
              <a:avLst/>
            </a:prstGeom>
            <a:ln w="38100" cmpd="sng">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1752600" y="3377662"/>
              <a:ext cx="0" cy="530747"/>
            </a:xfrm>
            <a:prstGeom prst="straightConnector1">
              <a:avLst/>
            </a:prstGeom>
            <a:ln w="38100" cmpd="sng">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7162800" y="3999172"/>
              <a:ext cx="0" cy="189173"/>
            </a:xfrm>
            <a:prstGeom prst="straightConnector1">
              <a:avLst/>
            </a:prstGeom>
            <a:ln w="38100" cmpd="sng">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5201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500"/>
                                        <p:tgtEl>
                                          <p:spTgt spid="13"/>
                                        </p:tgtEl>
                                      </p:cBhvr>
                                    </p:animEffect>
                                  </p:childTnLst>
                                </p:cTn>
                              </p:par>
                              <p:par>
                                <p:cTn id="8" presetID="10" presetClass="entr" presetSubtype="0" fill="hold" nodeType="withEffect">
                                  <p:stCondLst>
                                    <p:cond delay="100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3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5112" y="1844413"/>
            <a:ext cx="25654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sz="4000" dirty="0" smtClean="0"/>
              <a:t>Demo Entity Framework with</a:t>
            </a:r>
            <a:br>
              <a:rPr lang="en-US" sz="4000" dirty="0" smtClean="0"/>
            </a:br>
            <a:r>
              <a:rPr lang="en-US" sz="4000" dirty="0" smtClean="0"/>
              <a:t>Intersection &amp; Association Tables</a:t>
            </a:r>
            <a:endParaRPr lang="en-US" sz="4000" dirty="0"/>
          </a:p>
        </p:txBody>
      </p:sp>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841500"/>
            <a:ext cx="45466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4572000"/>
            <a:ext cx="38227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9900" y="2967893"/>
            <a:ext cx="4533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6"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51087" y="3532275"/>
            <a:ext cx="6348413"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7"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 y="4546600"/>
            <a:ext cx="2159000" cy="170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69900" y="1568195"/>
            <a:ext cx="926857" cy="307777"/>
          </a:xfrm>
          <a:prstGeom prst="rect">
            <a:avLst/>
          </a:prstGeom>
          <a:noFill/>
        </p:spPr>
        <p:txBody>
          <a:bodyPr wrap="none" rtlCol="0">
            <a:spAutoFit/>
          </a:bodyPr>
          <a:lstStyle/>
          <a:p>
            <a:r>
              <a:rPr lang="en-US" sz="1400" dirty="0" smtClean="0"/>
              <a:t>Professor</a:t>
            </a:r>
            <a:endParaRPr lang="en-US" sz="1400" dirty="0"/>
          </a:p>
        </p:txBody>
      </p:sp>
      <p:sp>
        <p:nvSpPr>
          <p:cNvPr id="14" name="TextBox 13"/>
          <p:cNvSpPr txBox="1"/>
          <p:nvPr/>
        </p:nvSpPr>
        <p:spPr>
          <a:xfrm>
            <a:off x="469900" y="2693750"/>
            <a:ext cx="1348446" cy="307777"/>
          </a:xfrm>
          <a:prstGeom prst="rect">
            <a:avLst/>
          </a:prstGeom>
          <a:noFill/>
        </p:spPr>
        <p:txBody>
          <a:bodyPr wrap="none" rtlCol="0">
            <a:spAutoFit/>
          </a:bodyPr>
          <a:lstStyle/>
          <a:p>
            <a:r>
              <a:rPr lang="en-US" sz="1400" dirty="0" smtClean="0"/>
              <a:t>Course Listing</a:t>
            </a:r>
            <a:endParaRPr lang="en-US" sz="1400" dirty="0"/>
          </a:p>
        </p:txBody>
      </p:sp>
      <p:sp>
        <p:nvSpPr>
          <p:cNvPr id="15" name="TextBox 14"/>
          <p:cNvSpPr txBox="1"/>
          <p:nvPr/>
        </p:nvSpPr>
        <p:spPr>
          <a:xfrm>
            <a:off x="469900" y="4264223"/>
            <a:ext cx="1452642" cy="307777"/>
          </a:xfrm>
          <a:prstGeom prst="rect">
            <a:avLst/>
          </a:prstGeom>
          <a:noFill/>
        </p:spPr>
        <p:txBody>
          <a:bodyPr wrap="none" rtlCol="0">
            <a:spAutoFit/>
          </a:bodyPr>
          <a:lstStyle/>
          <a:p>
            <a:r>
              <a:rPr lang="en-US" sz="1400" dirty="0" err="1" smtClean="0"/>
              <a:t>StudentAdvisor</a:t>
            </a:r>
            <a:endParaRPr lang="en-US" sz="1400" dirty="0"/>
          </a:p>
        </p:txBody>
      </p:sp>
      <p:sp>
        <p:nvSpPr>
          <p:cNvPr id="16" name="TextBox 15"/>
          <p:cNvSpPr txBox="1"/>
          <p:nvPr/>
        </p:nvSpPr>
        <p:spPr>
          <a:xfrm>
            <a:off x="5251938" y="1576848"/>
            <a:ext cx="1114408" cy="307777"/>
          </a:xfrm>
          <a:prstGeom prst="rect">
            <a:avLst/>
          </a:prstGeom>
          <a:noFill/>
        </p:spPr>
        <p:txBody>
          <a:bodyPr wrap="none" rtlCol="0">
            <a:spAutoFit/>
          </a:bodyPr>
          <a:lstStyle/>
          <a:p>
            <a:r>
              <a:rPr lang="en-US" sz="1400" dirty="0" err="1" smtClean="0"/>
              <a:t>ClassRoster</a:t>
            </a:r>
            <a:endParaRPr lang="en-US" sz="1400" dirty="0"/>
          </a:p>
        </p:txBody>
      </p:sp>
      <p:sp>
        <p:nvSpPr>
          <p:cNvPr id="17" name="TextBox 16"/>
          <p:cNvSpPr txBox="1"/>
          <p:nvPr/>
        </p:nvSpPr>
        <p:spPr>
          <a:xfrm>
            <a:off x="4882285" y="4317722"/>
            <a:ext cx="806631" cy="307777"/>
          </a:xfrm>
          <a:prstGeom prst="rect">
            <a:avLst/>
          </a:prstGeom>
          <a:noFill/>
        </p:spPr>
        <p:txBody>
          <a:bodyPr wrap="none" rtlCol="0">
            <a:spAutoFit/>
          </a:bodyPr>
          <a:lstStyle/>
          <a:p>
            <a:r>
              <a:rPr lang="en-US" sz="1400" dirty="0" smtClean="0"/>
              <a:t>Student</a:t>
            </a:r>
            <a:endParaRPr lang="en-US" sz="1400" dirty="0"/>
          </a:p>
        </p:txBody>
      </p:sp>
      <p:sp>
        <p:nvSpPr>
          <p:cNvPr id="18" name="TextBox 17"/>
          <p:cNvSpPr txBox="1"/>
          <p:nvPr/>
        </p:nvSpPr>
        <p:spPr>
          <a:xfrm>
            <a:off x="1152497" y="3746686"/>
            <a:ext cx="1180131" cy="307777"/>
          </a:xfrm>
          <a:prstGeom prst="rect">
            <a:avLst/>
          </a:prstGeom>
          <a:noFill/>
        </p:spPr>
        <p:txBody>
          <a:bodyPr wrap="none" rtlCol="0">
            <a:spAutoFit/>
          </a:bodyPr>
          <a:lstStyle/>
          <a:p>
            <a:r>
              <a:rPr lang="en-US" sz="1400" dirty="0" err="1" smtClean="0"/>
              <a:t>ClassSection</a:t>
            </a:r>
            <a:endParaRPr lang="en-US" sz="1400" dirty="0"/>
          </a:p>
        </p:txBody>
      </p:sp>
      <p:sp>
        <p:nvSpPr>
          <p:cNvPr id="6" name="Rectangle 5"/>
          <p:cNvSpPr/>
          <p:nvPr/>
        </p:nvSpPr>
        <p:spPr>
          <a:xfrm>
            <a:off x="5285600" y="5029200"/>
            <a:ext cx="3413900" cy="273050"/>
          </a:xfrm>
          <a:prstGeom prst="rect">
            <a:avLst/>
          </a:prstGeom>
          <a:solidFill>
            <a:schemeClr val="accent1">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896623" y="4787830"/>
            <a:ext cx="1719577" cy="273050"/>
          </a:xfrm>
          <a:prstGeom prst="rect">
            <a:avLst/>
          </a:prstGeom>
          <a:solidFill>
            <a:schemeClr val="accent1">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896622" y="2079625"/>
            <a:ext cx="4107177" cy="273050"/>
          </a:xfrm>
          <a:prstGeom prst="rect">
            <a:avLst/>
          </a:prstGeom>
          <a:solidFill>
            <a:schemeClr val="accent1">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Arrow Connector 21"/>
          <p:cNvCxnSpPr/>
          <p:nvPr/>
        </p:nvCxnSpPr>
        <p:spPr>
          <a:xfrm>
            <a:off x="2209800" y="2438400"/>
            <a:ext cx="2971800" cy="2727325"/>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2710822" y="4191000"/>
            <a:ext cx="1403978" cy="7620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896622" y="2352675"/>
            <a:ext cx="299599" cy="238125"/>
          </a:xfrm>
          <a:prstGeom prst="ellipse">
            <a:avLst/>
          </a:prstGeom>
          <a:solidFill>
            <a:srgbClr val="C00000">
              <a:alpha val="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p:cNvCxnSpPr>
            <a:stCxn id="10" idx="4"/>
            <a:endCxn id="20" idx="0"/>
          </p:cNvCxnSpPr>
          <p:nvPr/>
        </p:nvCxnSpPr>
        <p:spPr>
          <a:xfrm>
            <a:off x="1046422" y="2590800"/>
            <a:ext cx="709990" cy="219703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5688917" y="2324449"/>
            <a:ext cx="2221596" cy="273050"/>
          </a:xfrm>
          <a:prstGeom prst="rect">
            <a:avLst/>
          </a:prstGeom>
          <a:solidFill>
            <a:schemeClr val="accent1">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Arrow Connector 31"/>
          <p:cNvCxnSpPr/>
          <p:nvPr/>
        </p:nvCxnSpPr>
        <p:spPr>
          <a:xfrm>
            <a:off x="4800600" y="4054463"/>
            <a:ext cx="1066801" cy="974737"/>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5635625" y="2597499"/>
            <a:ext cx="1298575" cy="219033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2736850" y="3802062"/>
            <a:ext cx="5797550" cy="252401"/>
          </a:xfrm>
          <a:prstGeom prst="rect">
            <a:avLst/>
          </a:prstGeom>
          <a:solidFill>
            <a:schemeClr val="accent1">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736850" y="4019027"/>
            <a:ext cx="299599" cy="238125"/>
          </a:xfrm>
          <a:prstGeom prst="ellipse">
            <a:avLst/>
          </a:prstGeom>
          <a:solidFill>
            <a:srgbClr val="C00000">
              <a:alpha val="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Arrow Connector 46"/>
          <p:cNvCxnSpPr>
            <a:stCxn id="46" idx="6"/>
          </p:cNvCxnSpPr>
          <p:nvPr/>
        </p:nvCxnSpPr>
        <p:spPr>
          <a:xfrm flipV="1">
            <a:off x="3036449" y="2471737"/>
            <a:ext cx="3591363" cy="166635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0102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500"/>
                                        <p:tgtEl>
                                          <p:spTgt spid="22"/>
                                        </p:tgtEl>
                                      </p:cBhvr>
                                    </p:animEffect>
                                    <p:set>
                                      <p:cBhvr>
                                        <p:cTn id="22" dur="1" fill="hold">
                                          <p:stCondLst>
                                            <p:cond delay="499"/>
                                          </p:stCondLst>
                                        </p:cTn>
                                        <p:tgtEl>
                                          <p:spTgt spid="22"/>
                                        </p:tgtEl>
                                        <p:attrNameLst>
                                          <p:attrName>style.visibility</p:attrName>
                                        </p:attrNameLst>
                                      </p:cBhvr>
                                      <p:to>
                                        <p:strVal val="hidden"/>
                                      </p:to>
                                    </p:set>
                                  </p:childTnLst>
                                </p:cTn>
                              </p:par>
                              <p:par>
                                <p:cTn id="23" presetID="10" presetClass="exit" presetSubtype="0" fill="hold" nodeType="withEffect">
                                  <p:stCondLst>
                                    <p:cond delay="0"/>
                                  </p:stCondLst>
                                  <p:childTnLst>
                                    <p:animEffect transition="out" filter="fade">
                                      <p:cBhvr>
                                        <p:cTn id="24" dur="500"/>
                                        <p:tgtEl>
                                          <p:spTgt spid="25"/>
                                        </p:tgtEl>
                                      </p:cBhvr>
                                    </p:animEffect>
                                    <p:set>
                                      <p:cBhvr>
                                        <p:cTn id="25" dur="1" fill="hold">
                                          <p:stCondLst>
                                            <p:cond delay="499"/>
                                          </p:stCondLst>
                                        </p:cTn>
                                        <p:tgtEl>
                                          <p:spTgt spid="25"/>
                                        </p:tgtEl>
                                        <p:attrNameLst>
                                          <p:attrName>style.visibility</p:attrName>
                                        </p:attrNameLst>
                                      </p:cBhvr>
                                      <p:to>
                                        <p:strVal val="hidden"/>
                                      </p:to>
                                    </p:set>
                                  </p:childTnLst>
                                </p:cTn>
                              </p:par>
                              <p:par>
                                <p:cTn id="26" presetID="10" presetClass="exit" presetSubtype="0" fill="hold" nodeType="withEffect">
                                  <p:stCondLst>
                                    <p:cond delay="0"/>
                                  </p:stCondLst>
                                  <p:childTnLst>
                                    <p:animEffect transition="out" filter="fade">
                                      <p:cBhvr>
                                        <p:cTn id="27" dur="500"/>
                                        <p:tgtEl>
                                          <p:spTgt spid="28"/>
                                        </p:tgtEl>
                                      </p:cBhvr>
                                    </p:animEffect>
                                    <p:set>
                                      <p:cBhvr>
                                        <p:cTn id="28" dur="1" fill="hold">
                                          <p:stCondLst>
                                            <p:cond delay="499"/>
                                          </p:stCondLst>
                                        </p:cTn>
                                        <p:tgtEl>
                                          <p:spTgt spid="28"/>
                                        </p:tgtEl>
                                        <p:attrNameLst>
                                          <p:attrName>style.visibility</p:attrName>
                                        </p:attrNameLst>
                                      </p:cBhvr>
                                      <p:to>
                                        <p:strVal val="hidden"/>
                                      </p:to>
                                    </p:set>
                                  </p:childTnLst>
                                </p:cTn>
                              </p:par>
                              <p:par>
                                <p:cTn id="29" presetID="10" presetClass="exit" presetSubtype="0" fill="hold" grpId="0" nodeType="withEffect">
                                  <p:stCondLst>
                                    <p:cond delay="0"/>
                                  </p:stCondLst>
                                  <p:childTnLst>
                                    <p:animEffect transition="out" filter="fade">
                                      <p:cBhvr>
                                        <p:cTn id="30" dur="500"/>
                                        <p:tgtEl>
                                          <p:spTgt spid="10"/>
                                        </p:tgtEl>
                                      </p:cBhvr>
                                    </p:animEffect>
                                    <p:set>
                                      <p:cBhvr>
                                        <p:cTn id="31" dur="1" fill="hold">
                                          <p:stCondLst>
                                            <p:cond delay="499"/>
                                          </p:stCondLst>
                                        </p:cTn>
                                        <p:tgtEl>
                                          <p:spTgt spid="10"/>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500"/>
                                        <p:tgtEl>
                                          <p:spTgt spid="21"/>
                                        </p:tgtEl>
                                      </p:cBhvr>
                                    </p:animEffect>
                                    <p:set>
                                      <p:cBhvr>
                                        <p:cTn id="34" dur="1" fill="hold">
                                          <p:stCondLst>
                                            <p:cond delay="499"/>
                                          </p:stCondLst>
                                        </p:cTn>
                                        <p:tgtEl>
                                          <p:spTgt spid="21"/>
                                        </p:tgtEl>
                                        <p:attrNameLst>
                                          <p:attrName>style.visibility</p:attrName>
                                        </p:attrNameLst>
                                      </p:cBhvr>
                                      <p:to>
                                        <p:strVal val="hidden"/>
                                      </p:to>
                                    </p:set>
                                  </p:childTnLst>
                                </p:cTn>
                              </p:par>
                              <p:par>
                                <p:cTn id="35" presetID="10" presetClass="exit" presetSubtype="0" fill="hold" grpId="0" nodeType="withEffect">
                                  <p:stCondLst>
                                    <p:cond delay="0"/>
                                  </p:stCondLst>
                                  <p:childTnLst>
                                    <p:animEffect transition="out" filter="fade">
                                      <p:cBhvr>
                                        <p:cTn id="36" dur="500"/>
                                        <p:tgtEl>
                                          <p:spTgt spid="20"/>
                                        </p:tgtEl>
                                      </p:cBhvr>
                                    </p:animEffect>
                                    <p:set>
                                      <p:cBhvr>
                                        <p:cTn id="37" dur="1" fill="hold">
                                          <p:stCondLst>
                                            <p:cond delay="499"/>
                                          </p:stCondLst>
                                        </p:cTn>
                                        <p:tgtEl>
                                          <p:spTgt spid="20"/>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fade">
                                      <p:cBhvr>
                                        <p:cTn id="42" dur="500"/>
                                        <p:tgtEl>
                                          <p:spTgt spid="31"/>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fade">
                                      <p:cBhvr>
                                        <p:cTn id="45" dur="500"/>
                                        <p:tgtEl>
                                          <p:spTgt spid="3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2"/>
                                        </p:tgtEl>
                                        <p:attrNameLst>
                                          <p:attrName>style.visibility</p:attrName>
                                        </p:attrNameLst>
                                      </p:cBhvr>
                                      <p:to>
                                        <p:strVal val="visible"/>
                                      </p:to>
                                    </p:set>
                                    <p:animEffect transition="in" filter="fade">
                                      <p:cBhvr>
                                        <p:cTn id="50" dur="500"/>
                                        <p:tgtEl>
                                          <p:spTgt spid="32"/>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5"/>
                                        </p:tgtEl>
                                        <p:attrNameLst>
                                          <p:attrName>style.visibility</p:attrName>
                                        </p:attrNameLst>
                                      </p:cBhvr>
                                      <p:to>
                                        <p:strVal val="visible"/>
                                      </p:to>
                                    </p:set>
                                    <p:animEffect transition="in" filter="fade">
                                      <p:cBhvr>
                                        <p:cTn id="55" dur="500"/>
                                        <p:tgtEl>
                                          <p:spTgt spid="35"/>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1" nodeType="clickEffect">
                                  <p:stCondLst>
                                    <p:cond delay="0"/>
                                  </p:stCondLst>
                                  <p:childTnLst>
                                    <p:set>
                                      <p:cBhvr>
                                        <p:cTn id="59" dur="1" fill="hold">
                                          <p:stCondLst>
                                            <p:cond delay="0"/>
                                          </p:stCondLst>
                                        </p:cTn>
                                        <p:tgtEl>
                                          <p:spTgt spid="46"/>
                                        </p:tgtEl>
                                        <p:attrNameLst>
                                          <p:attrName>style.visibility</p:attrName>
                                        </p:attrNameLst>
                                      </p:cBhvr>
                                      <p:to>
                                        <p:strVal val="visible"/>
                                      </p:to>
                                    </p:set>
                                    <p:animEffect transition="in" filter="fade">
                                      <p:cBhvr>
                                        <p:cTn id="60" dur="500"/>
                                        <p:tgtEl>
                                          <p:spTgt spid="46"/>
                                        </p:tgtEl>
                                      </p:cBhvr>
                                    </p:animEffect>
                                  </p:childTnLst>
                                </p:cTn>
                              </p:par>
                              <p:par>
                                <p:cTn id="61" presetID="10" presetClass="entr" presetSubtype="0" fill="hold" nodeType="withEffect">
                                  <p:stCondLst>
                                    <p:cond delay="0"/>
                                  </p:stCondLst>
                                  <p:childTnLst>
                                    <p:set>
                                      <p:cBhvr>
                                        <p:cTn id="62" dur="1" fill="hold">
                                          <p:stCondLst>
                                            <p:cond delay="0"/>
                                          </p:stCondLst>
                                        </p:cTn>
                                        <p:tgtEl>
                                          <p:spTgt spid="47"/>
                                        </p:tgtEl>
                                        <p:attrNameLst>
                                          <p:attrName>style.visibility</p:attrName>
                                        </p:attrNameLst>
                                      </p:cBhvr>
                                      <p:to>
                                        <p:strVal val="visible"/>
                                      </p:to>
                                    </p:set>
                                    <p:animEffect transition="in" filter="fade">
                                      <p:cBhvr>
                                        <p:cTn id="63" dur="500"/>
                                        <p:tgtEl>
                                          <p:spTgt spid="47"/>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nodeType="clickEffect">
                                  <p:stCondLst>
                                    <p:cond delay="0"/>
                                  </p:stCondLst>
                                  <p:childTnLst>
                                    <p:animEffect transition="out" filter="fade">
                                      <p:cBhvr>
                                        <p:cTn id="67" dur="500"/>
                                        <p:tgtEl>
                                          <p:spTgt spid="32"/>
                                        </p:tgtEl>
                                      </p:cBhvr>
                                    </p:animEffect>
                                    <p:set>
                                      <p:cBhvr>
                                        <p:cTn id="68" dur="1" fill="hold">
                                          <p:stCondLst>
                                            <p:cond delay="499"/>
                                          </p:stCondLst>
                                        </p:cTn>
                                        <p:tgtEl>
                                          <p:spTgt spid="32"/>
                                        </p:tgtEl>
                                        <p:attrNameLst>
                                          <p:attrName>style.visibility</p:attrName>
                                        </p:attrNameLst>
                                      </p:cBhvr>
                                      <p:to>
                                        <p:strVal val="hidden"/>
                                      </p:to>
                                    </p:set>
                                  </p:childTnLst>
                                </p:cTn>
                              </p:par>
                              <p:par>
                                <p:cTn id="69" presetID="10" presetClass="exit" presetSubtype="0" fill="hold" nodeType="withEffect">
                                  <p:stCondLst>
                                    <p:cond delay="0"/>
                                  </p:stCondLst>
                                  <p:childTnLst>
                                    <p:animEffect transition="out" filter="fade">
                                      <p:cBhvr>
                                        <p:cTn id="70" dur="500"/>
                                        <p:tgtEl>
                                          <p:spTgt spid="35"/>
                                        </p:tgtEl>
                                      </p:cBhvr>
                                    </p:animEffect>
                                    <p:set>
                                      <p:cBhvr>
                                        <p:cTn id="71" dur="1" fill="hold">
                                          <p:stCondLst>
                                            <p:cond delay="499"/>
                                          </p:stCondLst>
                                        </p:cTn>
                                        <p:tgtEl>
                                          <p:spTgt spid="35"/>
                                        </p:tgtEl>
                                        <p:attrNameLst>
                                          <p:attrName>style.visibility</p:attrName>
                                        </p:attrNameLst>
                                      </p:cBhvr>
                                      <p:to>
                                        <p:strVal val="hidden"/>
                                      </p:to>
                                    </p:set>
                                  </p:childTnLst>
                                </p:cTn>
                              </p:par>
                              <p:par>
                                <p:cTn id="72" presetID="10" presetClass="exit" presetSubtype="0" fill="hold" grpId="0" nodeType="withEffect">
                                  <p:stCondLst>
                                    <p:cond delay="0"/>
                                  </p:stCondLst>
                                  <p:childTnLst>
                                    <p:animEffect transition="out" filter="fade">
                                      <p:cBhvr>
                                        <p:cTn id="73" dur="500"/>
                                        <p:tgtEl>
                                          <p:spTgt spid="46"/>
                                        </p:tgtEl>
                                      </p:cBhvr>
                                    </p:animEffect>
                                    <p:set>
                                      <p:cBhvr>
                                        <p:cTn id="74" dur="1" fill="hold">
                                          <p:stCondLst>
                                            <p:cond delay="499"/>
                                          </p:stCondLst>
                                        </p:cTn>
                                        <p:tgtEl>
                                          <p:spTgt spid="46"/>
                                        </p:tgtEl>
                                        <p:attrNameLst>
                                          <p:attrName>style.visibility</p:attrName>
                                        </p:attrNameLst>
                                      </p:cBhvr>
                                      <p:to>
                                        <p:strVal val="hidden"/>
                                      </p:to>
                                    </p:set>
                                  </p:childTnLst>
                                </p:cTn>
                              </p:par>
                              <p:par>
                                <p:cTn id="75" presetID="10" presetClass="exit" presetSubtype="0" fill="hold" nodeType="withEffect">
                                  <p:stCondLst>
                                    <p:cond delay="0"/>
                                  </p:stCondLst>
                                  <p:childTnLst>
                                    <p:animEffect transition="out" filter="fade">
                                      <p:cBhvr>
                                        <p:cTn id="76" dur="500"/>
                                        <p:tgtEl>
                                          <p:spTgt spid="47"/>
                                        </p:tgtEl>
                                      </p:cBhvr>
                                    </p:animEffect>
                                    <p:set>
                                      <p:cBhvr>
                                        <p:cTn id="77" dur="1" fill="hold">
                                          <p:stCondLst>
                                            <p:cond delay="499"/>
                                          </p:stCondLst>
                                        </p:cTn>
                                        <p:tgtEl>
                                          <p:spTgt spid="4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10" grpId="0" animBg="1"/>
      <p:bldP spid="31" grpId="0" animBg="1"/>
      <p:bldP spid="34" grpId="0" animBg="1"/>
      <p:bldP spid="46" grpId="0" animBg="1"/>
      <p:bldP spid="46"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 Demos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139670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Association Table Pattern</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950336693"/>
              </p:ext>
            </p:extLst>
          </p:nvPr>
        </p:nvGraphicFramePr>
        <p:xfrm>
          <a:off x="838200" y="1524000"/>
          <a:ext cx="7543800" cy="4939263"/>
        </p:xfrm>
        <a:graphic>
          <a:graphicData uri="http://schemas.openxmlformats.org/presentationml/2006/ole">
            <mc:AlternateContent xmlns:mc="http://schemas.openxmlformats.org/markup-compatibility/2006">
              <mc:Choice xmlns:v="urn:schemas-microsoft-com:vml" Requires="v">
                <p:oleObj spid="_x0000_s7175" name="Visio" r:id="rId4" imgW="5503148" imgH="3604230" progId="Visio.Drawing.11">
                  <p:embed/>
                </p:oleObj>
              </mc:Choice>
              <mc:Fallback>
                <p:oleObj name="Visio" r:id="rId4" imgW="5503148" imgH="3604230" progId="Visio.Drawing.11">
                  <p:embed/>
                  <p:pic>
                    <p:nvPicPr>
                      <p:cNvPr id="0" name=""/>
                      <p:cNvPicPr/>
                      <p:nvPr/>
                    </p:nvPicPr>
                    <p:blipFill>
                      <a:blip r:embed="rId5"/>
                      <a:stretch>
                        <a:fillRect/>
                      </a:stretch>
                    </p:blipFill>
                    <p:spPr>
                      <a:xfrm>
                        <a:off x="838200" y="1524000"/>
                        <a:ext cx="7543800" cy="4939263"/>
                      </a:xfrm>
                      <a:prstGeom prst="rect">
                        <a:avLst/>
                      </a:prstGeom>
                    </p:spPr>
                  </p:pic>
                </p:oleObj>
              </mc:Fallback>
            </mc:AlternateContent>
          </a:graphicData>
        </a:graphic>
      </p:graphicFrame>
    </p:spTree>
    <p:extLst>
      <p:ext uri="{BB962C8B-B14F-4D97-AF65-F5344CB8AC3E}">
        <p14:creationId xmlns:p14="http://schemas.microsoft.com/office/powerpoint/2010/main" val="30434176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1693</TotalTime>
  <Words>516</Words>
  <Application>Microsoft Office PowerPoint</Application>
  <PresentationFormat>On-screen Show (4:3)</PresentationFormat>
  <Paragraphs>102</Paragraphs>
  <Slides>13</Slides>
  <Notes>7</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16" baseType="lpstr">
      <vt:lpstr>Executive</vt:lpstr>
      <vt:lpstr>Visio</vt:lpstr>
      <vt:lpstr>Microsoft Visio Drawing</vt:lpstr>
      <vt:lpstr>Textbooks vs. Frameworks</vt:lpstr>
      <vt:lpstr>Problem: Frameworks use Databases Differently</vt:lpstr>
      <vt:lpstr>Definitions:</vt:lpstr>
      <vt:lpstr>Quintessential Textbook  ID-Dependent/Weak Entities</vt:lpstr>
      <vt:lpstr>ORM Intersection Tables</vt:lpstr>
      <vt:lpstr>ORM Association Tables</vt:lpstr>
      <vt:lpstr>Demo Entity Framework with Intersection &amp; Association Tables</vt:lpstr>
      <vt:lpstr>Textbook Demos</vt:lpstr>
      <vt:lpstr>Association Table Pattern</vt:lpstr>
      <vt:lpstr>Framework Demo</vt:lpstr>
      <vt:lpstr>What’s the Big Deal?</vt:lpstr>
      <vt:lpstr>PowerPoint Presentation</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Textbooks vs. Frameworks</dc:title>
  <dc:creator>Dr. A</dc:creator>
  <cp:lastModifiedBy>Dr. A</cp:lastModifiedBy>
  <cp:revision>28</cp:revision>
  <dcterms:created xsi:type="dcterms:W3CDTF">2011-11-06T17:20:55Z</dcterms:created>
  <dcterms:modified xsi:type="dcterms:W3CDTF">2011-11-09T00:17:34Z</dcterms:modified>
</cp:coreProperties>
</file>